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8" r:id="rId2"/>
    <p:sldMasterId id="2147483660" r:id="rId3"/>
    <p:sldMasterId id="2147483662" r:id="rId4"/>
  </p:sldMasterIdLst>
  <p:notesMasterIdLst>
    <p:notesMasterId r:id="rId66"/>
  </p:notesMasterIdLst>
  <p:sldIdLst>
    <p:sldId id="694" r:id="rId5"/>
    <p:sldId id="392" r:id="rId6"/>
    <p:sldId id="565" r:id="rId7"/>
    <p:sldId id="569" r:id="rId8"/>
    <p:sldId id="593" r:id="rId9"/>
    <p:sldId id="572" r:id="rId10"/>
    <p:sldId id="594" r:id="rId11"/>
    <p:sldId id="390" r:id="rId12"/>
    <p:sldId id="407" r:id="rId13"/>
    <p:sldId id="408" r:id="rId14"/>
    <p:sldId id="409" r:id="rId15"/>
    <p:sldId id="410" r:id="rId16"/>
    <p:sldId id="411" r:id="rId17"/>
    <p:sldId id="414" r:id="rId18"/>
    <p:sldId id="413" r:id="rId19"/>
    <p:sldId id="423" r:id="rId20"/>
    <p:sldId id="412" r:id="rId21"/>
    <p:sldId id="425" r:id="rId22"/>
    <p:sldId id="426" r:id="rId23"/>
    <p:sldId id="427" r:id="rId24"/>
    <p:sldId id="431" r:id="rId25"/>
    <p:sldId id="432" r:id="rId26"/>
    <p:sldId id="435" r:id="rId27"/>
    <p:sldId id="433" r:id="rId28"/>
    <p:sldId id="434" r:id="rId29"/>
    <p:sldId id="438" r:id="rId30"/>
    <p:sldId id="398" r:id="rId31"/>
    <p:sldId id="444" r:id="rId32"/>
    <p:sldId id="451" r:id="rId33"/>
    <p:sldId id="448" r:id="rId34"/>
    <p:sldId id="457" r:id="rId35"/>
    <p:sldId id="459" r:id="rId36"/>
    <p:sldId id="462" r:id="rId37"/>
    <p:sldId id="463" r:id="rId38"/>
    <p:sldId id="461" r:id="rId39"/>
    <p:sldId id="428" r:id="rId40"/>
    <p:sldId id="469" r:id="rId41"/>
    <p:sldId id="465" r:id="rId42"/>
    <p:sldId id="466" r:id="rId43"/>
    <p:sldId id="471" r:id="rId44"/>
    <p:sldId id="472" r:id="rId45"/>
    <p:sldId id="430" r:id="rId46"/>
    <p:sldId id="500" r:id="rId47"/>
    <p:sldId id="488" r:id="rId48"/>
    <p:sldId id="486" r:id="rId49"/>
    <p:sldId id="489" r:id="rId50"/>
    <p:sldId id="491" r:id="rId51"/>
    <p:sldId id="401" r:id="rId52"/>
    <p:sldId id="517" r:id="rId53"/>
    <p:sldId id="494" r:id="rId54"/>
    <p:sldId id="518" r:id="rId55"/>
    <p:sldId id="519" r:id="rId56"/>
    <p:sldId id="596" r:id="rId57"/>
    <p:sldId id="595" r:id="rId58"/>
    <p:sldId id="684" r:id="rId59"/>
    <p:sldId id="525" r:id="rId60"/>
    <p:sldId id="399" r:id="rId61"/>
    <p:sldId id="520" r:id="rId62"/>
    <p:sldId id="526" r:id="rId63"/>
    <p:sldId id="402" r:id="rId64"/>
    <p:sldId id="522" r:id="rId65"/>
  </p:sldIdLst>
  <p:sldSz cx="11522075" cy="6480175"/>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FF0915"/>
    <a:srgbClr val="006600"/>
    <a:srgbClr val="00FF00"/>
    <a:srgbClr val="FF9900"/>
    <a:srgbClr val="6699FF"/>
    <a:srgbClr val="990000"/>
    <a:srgbClr val="C7000B"/>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6" autoAdjust="0"/>
    <p:restoredTop sz="87546" autoAdjust="0"/>
  </p:normalViewPr>
  <p:slideViewPr>
    <p:cSldViewPr snapToGrid="0">
      <p:cViewPr varScale="1">
        <p:scale>
          <a:sx n="92" d="100"/>
          <a:sy n="92" d="100"/>
        </p:scale>
        <p:origin x="470" y="62"/>
      </p:cViewPr>
      <p:guideLst>
        <p:guide orient="horz" pos="2041"/>
        <p:guide pos="3629"/>
      </p:guideLst>
    </p:cSldViewPr>
  </p:slideViewPr>
  <p:outlineViewPr>
    <p:cViewPr>
      <p:scale>
        <a:sx n="33" d="100"/>
        <a:sy n="33" d="100"/>
      </p:scale>
      <p:origin x="0" y="10710"/>
    </p:cViewPr>
  </p:outlineViewPr>
  <p:notesTextViewPr>
    <p:cViewPr>
      <p:scale>
        <a:sx n="100" d="100"/>
        <a:sy n="100" d="100"/>
      </p:scale>
      <p:origin x="0" y="0"/>
    </p:cViewPr>
  </p:notesTextViewPr>
  <p:sorterViewPr>
    <p:cViewPr>
      <p:scale>
        <a:sx n="66" d="100"/>
        <a:sy n="66" d="100"/>
      </p:scale>
      <p:origin x="0" y="46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6656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endParaRPr lang="en-US" altLang="zh-CN"/>
          </a:p>
        </p:txBody>
      </p:sp>
      <p:sp>
        <p:nvSpPr>
          <p:cNvPr id="378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en-US" altLang="zh-CN"/>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charset="-122"/>
              </a:defRPr>
            </a:lvl1pPr>
          </a:lstStyle>
          <a:p>
            <a:pPr>
              <a:defRPr/>
            </a:pPr>
            <a:fld id="{05779D69-E1C7-48A7-B6F8-100903E6EE5A}" type="slidenum">
              <a:rPr lang="en-US" altLang="zh-CN"/>
              <a:pPr>
                <a:defRPr/>
              </a:pPr>
              <a:t>‹#›</a:t>
            </a:fld>
            <a:endParaRPr lang="en-US" altLang="zh-CN"/>
          </a:p>
        </p:txBody>
      </p:sp>
    </p:spTree>
    <p:extLst>
      <p:ext uri="{BB962C8B-B14F-4D97-AF65-F5344CB8AC3E}">
        <p14:creationId xmlns:p14="http://schemas.microsoft.com/office/powerpoint/2010/main" val="19399602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800" dirty="0"/>
              <a:t>西元</a:t>
            </a:r>
            <a:r>
              <a:rPr lang="en-US" altLang="zh-CN" sz="800" dirty="0"/>
              <a:t>1875</a:t>
            </a:r>
            <a:r>
              <a:rPr lang="zh-CN" altLang="en-US" sz="1000" dirty="0"/>
              <a:t>年，</a:t>
            </a:r>
            <a:r>
              <a:rPr lang="zh-TW" altLang="zh-CN" sz="1000" dirty="0"/>
              <a:t>阿根廷、奧匈帝國、比利時、巴西帝國、丹麥、法國第三共和國、德意志帝國、義大利王國、秘魯、葡萄牙王國、俄羅斯帝國、西班牙、瑞典</a:t>
            </a:r>
            <a:r>
              <a:rPr lang="en-US" altLang="zh-CN" sz="1000" dirty="0"/>
              <a:t>-</a:t>
            </a:r>
            <a:r>
              <a:rPr lang="zh-TW" altLang="zh-CN" sz="1000" dirty="0"/>
              <a:t>挪威、瑞士、奧斯曼帝國、美國</a:t>
            </a:r>
            <a:r>
              <a:rPr lang="zh-CN" altLang="en-US" sz="1000" dirty="0"/>
              <a:t>、</a:t>
            </a:r>
            <a:r>
              <a:rPr lang="zh-TW" altLang="zh-CN" sz="1000" dirty="0"/>
              <a:t>委內瑞拉</a:t>
            </a:r>
            <a:r>
              <a:rPr lang="zh-CN" altLang="en-US" sz="1000" dirty="0"/>
              <a:t>十七國代表在巴黎簽訂「米制公約」，成為第一屆國際計量大會米製公約的締約國，促進了各國計量制度走向統一，成為現代計量學創立的標誌；從</a:t>
            </a:r>
            <a:r>
              <a:rPr lang="en-US" altLang="zh-CN" sz="800" dirty="0"/>
              <a:t>1795</a:t>
            </a:r>
            <a:r>
              <a:rPr lang="zh-CN" altLang="en-US" sz="1000" dirty="0"/>
              <a:t>年法國頒佈採用米制起，到</a:t>
            </a:r>
            <a:r>
              <a:rPr lang="en-US" altLang="zh-CN" sz="800" dirty="0"/>
              <a:t>1960</a:t>
            </a:r>
            <a:r>
              <a:rPr lang="zh-CN" altLang="en-US" sz="1000" dirty="0"/>
              <a:t>年第十一屆國際計量大會正式定名符號為「 </a:t>
            </a:r>
            <a:r>
              <a:rPr lang="en-US" altLang="zh-CN" sz="800" dirty="0">
                <a:latin typeface="Times New Roman" pitchFamily="18" charset="0"/>
                <a:cs typeface="Times New Roman" pitchFamily="18" charset="0"/>
              </a:rPr>
              <a:t>SI</a:t>
            </a:r>
            <a:r>
              <a:rPr lang="zh-CN" altLang="en-US" sz="800" dirty="0"/>
              <a:t>」</a:t>
            </a:r>
            <a:r>
              <a:rPr lang="zh-CN" altLang="en-US" sz="1000" dirty="0"/>
              <a:t>的「國際單位制」，其間經歷了一個半世紀多的漫長路程，我國于</a:t>
            </a:r>
            <a:r>
              <a:rPr lang="en-US" altLang="zh-CN" sz="800" dirty="0"/>
              <a:t>1977</a:t>
            </a:r>
            <a:r>
              <a:rPr lang="zh-TW" altLang="zh-CN" sz="1000" dirty="0"/>
              <a:t>年</a:t>
            </a:r>
            <a:r>
              <a:rPr lang="en-US" altLang="zh-CN" sz="800" dirty="0"/>
              <a:t>5</a:t>
            </a:r>
            <a:r>
              <a:rPr lang="zh-TW" altLang="zh-CN" sz="1000" dirty="0"/>
              <a:t>月</a:t>
            </a:r>
            <a:r>
              <a:rPr lang="en-US" altLang="zh-CN" sz="800" dirty="0"/>
              <a:t>20</a:t>
            </a:r>
            <a:r>
              <a:rPr lang="zh-TW" altLang="zh-CN" sz="1000" dirty="0"/>
              <a:t>日</a:t>
            </a:r>
            <a:r>
              <a:rPr lang="zh-CN" altLang="en-US" sz="1000" dirty="0"/>
              <a:t>正式</a:t>
            </a:r>
            <a:r>
              <a:rPr lang="zh-TW" altLang="zh-CN" sz="1000" dirty="0"/>
              <a:t>加入米制公約組織</a:t>
            </a:r>
            <a:r>
              <a:rPr lang="zh-CN" altLang="en-US" sz="1000" dirty="0"/>
              <a:t>，</a:t>
            </a:r>
            <a:r>
              <a:rPr lang="zh-TW" altLang="zh-CN" sz="1000" dirty="0"/>
              <a:t>截至</a:t>
            </a:r>
            <a:r>
              <a:rPr lang="en-US" altLang="zh-CN" sz="800" dirty="0"/>
              <a:t>2014</a:t>
            </a:r>
            <a:r>
              <a:rPr lang="zh-TW" altLang="zh-CN" sz="1000" dirty="0"/>
              <a:t>年</a:t>
            </a:r>
            <a:r>
              <a:rPr lang="en-US" altLang="zh-CN" sz="800" dirty="0"/>
              <a:t>7</a:t>
            </a:r>
            <a:r>
              <a:rPr lang="zh-TW" altLang="zh-CN" sz="1000" dirty="0"/>
              <a:t>月，國際計量大會已有成員國</a:t>
            </a:r>
            <a:r>
              <a:rPr lang="en-US" altLang="zh-CN" sz="800" dirty="0"/>
              <a:t>56</a:t>
            </a:r>
            <a:r>
              <a:rPr lang="zh-TW" altLang="zh-CN" sz="1000" dirty="0"/>
              <a:t>個，非正式成員國和經濟體</a:t>
            </a:r>
            <a:r>
              <a:rPr lang="en-US" altLang="zh-CN" sz="800" dirty="0"/>
              <a:t>41</a:t>
            </a:r>
            <a:r>
              <a:rPr lang="zh-TW" altLang="zh-CN" sz="1000" dirty="0"/>
              <a:t>個，國際組織成員</a:t>
            </a:r>
            <a:r>
              <a:rPr lang="en-US" altLang="zh-CN" sz="800" dirty="0"/>
              <a:t>4</a:t>
            </a:r>
            <a:r>
              <a:rPr lang="zh-TW" altLang="zh-CN" sz="1000" dirty="0"/>
              <a:t>個</a:t>
            </a:r>
            <a:r>
              <a:rPr lang="zh-CN" altLang="en-US" sz="100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800" dirty="0"/>
              <a:t>西元</a:t>
            </a:r>
            <a:r>
              <a:rPr lang="en-US" altLang="zh-CN" sz="800" dirty="0"/>
              <a:t>1</a:t>
            </a:r>
            <a:r>
              <a:rPr lang="en-US" altLang="zh-TW" sz="800" dirty="0"/>
              <a:t>993</a:t>
            </a:r>
            <a:r>
              <a:rPr lang="zh-TW" altLang="en-US" sz="1000" dirty="0"/>
              <a:t>年由國際準准化組織</a:t>
            </a:r>
            <a:r>
              <a:rPr lang="en-US" altLang="zh-TW" sz="800" dirty="0"/>
              <a:t>(</a:t>
            </a:r>
            <a:r>
              <a:rPr lang="en-US" altLang="zh-TW" sz="800" i="1" dirty="0">
                <a:latin typeface="Times New Roman" pitchFamily="18" charset="0"/>
                <a:cs typeface="Times New Roman" pitchFamily="18" charset="0"/>
              </a:rPr>
              <a:t>ISO</a:t>
            </a:r>
            <a:r>
              <a:rPr lang="en-US" altLang="zh-TW" sz="800" dirty="0"/>
              <a:t>)</a:t>
            </a:r>
            <a:r>
              <a:rPr lang="zh-TW" altLang="en-US" sz="1000" dirty="0"/>
              <a:t>的第四技術顧問組</a:t>
            </a:r>
            <a:r>
              <a:rPr lang="en-US" altLang="zh-TW" sz="800" dirty="0"/>
              <a:t>(</a:t>
            </a:r>
            <a:r>
              <a:rPr lang="en-US" altLang="zh-TW" sz="800" i="1" dirty="0">
                <a:latin typeface="Times New Roman" pitchFamily="18" charset="0"/>
                <a:cs typeface="Times New Roman" pitchFamily="18" charset="0"/>
              </a:rPr>
              <a:t>TAG4</a:t>
            </a:r>
            <a:r>
              <a:rPr lang="en-US" altLang="zh-TW" sz="800" dirty="0"/>
              <a:t>)</a:t>
            </a:r>
            <a:r>
              <a:rPr lang="zh-TW" altLang="en-US" sz="1000" dirty="0"/>
              <a:t>的第三工作組</a:t>
            </a:r>
            <a:r>
              <a:rPr lang="en-US" altLang="zh-TW" sz="800" dirty="0"/>
              <a:t>(</a:t>
            </a:r>
            <a:r>
              <a:rPr lang="en-US" altLang="zh-TW" sz="800" i="1" dirty="0">
                <a:latin typeface="Times New Roman" pitchFamily="18" charset="0"/>
                <a:cs typeface="Times New Roman" pitchFamily="18" charset="0"/>
              </a:rPr>
              <a:t>WG3</a:t>
            </a:r>
            <a:r>
              <a:rPr lang="en-US" altLang="zh-TW" sz="800" dirty="0"/>
              <a:t>)</a:t>
            </a:r>
            <a:r>
              <a:rPr lang="zh-TW" altLang="en-US" sz="1000" dirty="0"/>
              <a:t>起草，以國際準准化組織</a:t>
            </a:r>
            <a:r>
              <a:rPr lang="en-US" altLang="zh-TW" sz="800" dirty="0"/>
              <a:t>(</a:t>
            </a:r>
            <a:r>
              <a:rPr lang="en-US" altLang="zh-TW" sz="800" i="1" dirty="0">
                <a:latin typeface="Times New Roman" pitchFamily="18" charset="0"/>
                <a:cs typeface="Times New Roman" pitchFamily="18" charset="0"/>
              </a:rPr>
              <a:t>ISO</a:t>
            </a:r>
            <a:r>
              <a:rPr lang="en-US" altLang="zh-TW" sz="800" dirty="0"/>
              <a:t>)</a:t>
            </a:r>
            <a:r>
              <a:rPr lang="zh-TW" altLang="en-US" sz="1000" dirty="0"/>
              <a:t>、國際計量局</a:t>
            </a:r>
            <a:r>
              <a:rPr lang="en-US" altLang="zh-TW" sz="800" dirty="0"/>
              <a:t>(</a:t>
            </a:r>
            <a:r>
              <a:rPr lang="en-US" altLang="zh-TW" sz="800" i="1" dirty="0">
                <a:latin typeface="Times New Roman" pitchFamily="18" charset="0"/>
                <a:cs typeface="Times New Roman" pitchFamily="18" charset="0"/>
              </a:rPr>
              <a:t>BIPM</a:t>
            </a:r>
            <a:r>
              <a:rPr lang="en-US" altLang="zh-TW" sz="800" dirty="0"/>
              <a:t>)</a:t>
            </a:r>
            <a:r>
              <a:rPr lang="zh-TW" altLang="en-US" sz="1000" dirty="0"/>
              <a:t>、國際電工委員會</a:t>
            </a:r>
            <a:r>
              <a:rPr lang="en-US" altLang="zh-TW" sz="800" dirty="0"/>
              <a:t>(</a:t>
            </a:r>
            <a:r>
              <a:rPr lang="en-US" altLang="zh-TW" sz="800" i="1" dirty="0">
                <a:latin typeface="Times New Roman" pitchFamily="18" charset="0"/>
                <a:cs typeface="Times New Roman" pitchFamily="18" charset="0"/>
              </a:rPr>
              <a:t>IEC</a:t>
            </a:r>
            <a:r>
              <a:rPr lang="en-US" altLang="zh-TW" sz="800" dirty="0"/>
              <a:t>)</a:t>
            </a:r>
            <a:r>
              <a:rPr lang="zh-TW" altLang="en-US" sz="1000" dirty="0"/>
              <a:t>、國際臨床化學和檢驗醫學聯合會</a:t>
            </a:r>
            <a:r>
              <a:rPr lang="en-US" altLang="zh-TW" sz="800" dirty="0"/>
              <a:t>(</a:t>
            </a:r>
            <a:r>
              <a:rPr lang="en-US" altLang="zh-TW" sz="800" i="1" dirty="0">
                <a:latin typeface="Times New Roman" pitchFamily="18" charset="0"/>
                <a:cs typeface="Times New Roman" pitchFamily="18" charset="0"/>
              </a:rPr>
              <a:t>IFCC</a:t>
            </a:r>
            <a:r>
              <a:rPr lang="en-US" altLang="zh-TW" sz="800" dirty="0"/>
              <a:t>)</a:t>
            </a:r>
            <a:r>
              <a:rPr lang="zh-TW" altLang="en-US" sz="1000" dirty="0"/>
              <a:t>、國際理論化學與應用化學聯合會</a:t>
            </a:r>
            <a:r>
              <a:rPr lang="en-US" altLang="zh-TW" sz="800" dirty="0"/>
              <a:t>(</a:t>
            </a:r>
            <a:r>
              <a:rPr lang="en-US" altLang="zh-TW" sz="800" i="1" dirty="0">
                <a:latin typeface="Times New Roman" pitchFamily="18" charset="0"/>
                <a:cs typeface="Times New Roman" pitchFamily="18" charset="0"/>
              </a:rPr>
              <a:t>IUPAC</a:t>
            </a:r>
            <a:r>
              <a:rPr lang="en-US" altLang="zh-TW" sz="800" dirty="0"/>
              <a:t>)</a:t>
            </a:r>
            <a:r>
              <a:rPr lang="zh-TW" altLang="en-US" sz="1000" dirty="0"/>
              <a:t>、國際理論物理與應用物理聯合會</a:t>
            </a:r>
            <a:r>
              <a:rPr lang="en-US" altLang="zh-TW" sz="800" dirty="0"/>
              <a:t>(</a:t>
            </a:r>
            <a:r>
              <a:rPr lang="en-US" altLang="zh-TW" sz="800" i="1" dirty="0">
                <a:latin typeface="Times New Roman" pitchFamily="18" charset="0"/>
                <a:cs typeface="Times New Roman" pitchFamily="18" charset="0"/>
              </a:rPr>
              <a:t>IUPAP</a:t>
            </a:r>
            <a:r>
              <a:rPr lang="en-US" altLang="zh-TW" sz="800" dirty="0"/>
              <a:t>)</a:t>
            </a:r>
            <a:r>
              <a:rPr lang="zh-TW" altLang="en-US" sz="1000" dirty="0"/>
              <a:t>、國際法治劑量組織</a:t>
            </a:r>
            <a:r>
              <a:rPr lang="en-US" altLang="zh-TW" sz="800" dirty="0"/>
              <a:t>(</a:t>
            </a:r>
            <a:r>
              <a:rPr lang="en-US" altLang="zh-TW" sz="800" i="1" dirty="0">
                <a:latin typeface="Times New Roman" pitchFamily="18" charset="0"/>
                <a:cs typeface="Times New Roman" pitchFamily="18" charset="0"/>
              </a:rPr>
              <a:t>OIML</a:t>
            </a:r>
            <a:r>
              <a:rPr lang="en-US" altLang="zh-TW" sz="800" dirty="0"/>
              <a:t>)</a:t>
            </a:r>
            <a:r>
              <a:rPr lang="zh-TW" altLang="en-US" sz="1000" dirty="0"/>
              <a:t>七個國際組織名義出版了</a:t>
            </a:r>
            <a:r>
              <a:rPr lang="en-US" altLang="zh-TW" sz="1000" dirty="0"/>
              <a:t>《</a:t>
            </a:r>
            <a:r>
              <a:rPr lang="zh-TW" altLang="en-US" sz="1000" dirty="0"/>
              <a:t>測量不確定度表示指南</a:t>
            </a:r>
            <a:r>
              <a:rPr lang="en-US" altLang="zh-TW" sz="1000" dirty="0"/>
              <a:t>》</a:t>
            </a:r>
            <a:r>
              <a:rPr lang="en-US" altLang="zh-TW" sz="800" dirty="0"/>
              <a:t>(</a:t>
            </a:r>
            <a:r>
              <a:rPr lang="en-US" altLang="zh-TW" sz="800" dirty="0">
                <a:latin typeface="Times New Roman" pitchFamily="18" charset="0"/>
                <a:cs typeface="Times New Roman" pitchFamily="18" charset="0"/>
              </a:rPr>
              <a:t>GUM</a:t>
            </a:r>
            <a:r>
              <a:rPr lang="en-US" altLang="zh-TW" sz="800" dirty="0"/>
              <a:t>)</a:t>
            </a:r>
            <a:r>
              <a:rPr lang="zh-TW" altLang="en-US" sz="1000" dirty="0"/>
              <a:t>，對測量不確定度作了統一規定，成為國際上表示測量結果及其不確定度的約定</a:t>
            </a:r>
            <a:r>
              <a:rPr lang="zh-CN" altLang="en-US" sz="1000" dirty="0"/>
              <a:t>作</a:t>
            </a:r>
            <a:r>
              <a:rPr lang="zh-TW" altLang="en-US" sz="1000" dirty="0"/>
              <a:t>法；我國於</a:t>
            </a:r>
            <a:r>
              <a:rPr lang="en-US" altLang="zh-TW" sz="800" dirty="0"/>
              <a:t>1999</a:t>
            </a:r>
            <a:r>
              <a:rPr lang="zh-TW" altLang="en-US" sz="1000" dirty="0"/>
              <a:t>年</a:t>
            </a:r>
            <a:r>
              <a:rPr lang="en-US" altLang="zh-TW" sz="800" dirty="0"/>
              <a:t>1</a:t>
            </a:r>
            <a:r>
              <a:rPr lang="zh-TW" altLang="en-US" sz="1000" dirty="0"/>
              <a:t>月發佈了</a:t>
            </a:r>
            <a:r>
              <a:rPr lang="en-US" altLang="zh-TW" sz="800" i="1" dirty="0">
                <a:latin typeface="Times New Roman" pitchFamily="18" charset="0"/>
                <a:cs typeface="Times New Roman" pitchFamily="18" charset="0"/>
              </a:rPr>
              <a:t>JJF</a:t>
            </a:r>
            <a:r>
              <a:rPr lang="en-US" altLang="zh-TW" sz="800" dirty="0"/>
              <a:t>1059-1999</a:t>
            </a:r>
            <a:r>
              <a:rPr lang="en-US" altLang="zh-TW" sz="1000" dirty="0"/>
              <a:t>《</a:t>
            </a:r>
            <a:r>
              <a:rPr lang="zh-TW" altLang="en-US" sz="1000" dirty="0"/>
              <a:t>測量不確定度評定與表示</a:t>
            </a:r>
            <a:r>
              <a:rPr lang="en-US" altLang="zh-TW" sz="1000" dirty="0"/>
              <a:t>》</a:t>
            </a:r>
            <a:r>
              <a:rPr lang="zh-TW" altLang="en-US" sz="1000" dirty="0"/>
              <a:t>並於當年</a:t>
            </a:r>
            <a:r>
              <a:rPr lang="en-US" altLang="zh-TW" sz="800" dirty="0"/>
              <a:t>5</a:t>
            </a:r>
            <a:r>
              <a:rPr lang="zh-TW" altLang="en-US" sz="1000" dirty="0"/>
              <a:t>月實施；國際單位制是現代最先進的計量單位制，是國際上共同的計量語言，已為世紀各國普遍承認和廣泛採用。</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sz="1000" dirty="0"/>
              <a:t>計量</a:t>
            </a:r>
            <a:r>
              <a:rPr lang="zh-CN" altLang="en-US" sz="1000" dirty="0"/>
              <a:t>的</a:t>
            </a:r>
            <a:r>
              <a:rPr lang="zh-TW" altLang="en-US" sz="1000" dirty="0"/>
              <a:t>應用範圍十分廣泛，根據被測的量大體可以分為：幾何量</a:t>
            </a:r>
            <a:r>
              <a:rPr lang="en-US" altLang="zh-TW" sz="1000" dirty="0"/>
              <a:t>(</a:t>
            </a:r>
            <a:r>
              <a:rPr lang="zh-TW" altLang="en-US" sz="1000" dirty="0"/>
              <a:t>或長度</a:t>
            </a:r>
            <a:r>
              <a:rPr lang="en-US" altLang="zh-TW" sz="1000" dirty="0"/>
              <a:t>)</a:t>
            </a:r>
            <a:r>
              <a:rPr lang="zh-TW" altLang="en-US" sz="1000" dirty="0"/>
              <a:t>、溫度、力學、電磁學、電子</a:t>
            </a:r>
            <a:r>
              <a:rPr lang="en-US" altLang="zh-TW" sz="1000" dirty="0"/>
              <a:t>(</a:t>
            </a:r>
            <a:r>
              <a:rPr lang="zh-TW" altLang="en-US" sz="1000" dirty="0"/>
              <a:t>或無線電</a:t>
            </a:r>
            <a:r>
              <a:rPr lang="en-US" altLang="zh-TW" sz="1000" dirty="0"/>
              <a:t>)</a:t>
            </a:r>
            <a:r>
              <a:rPr lang="zh-TW" altLang="en-US" sz="1000" dirty="0"/>
              <a:t>、時間頻率、電離輻射、光學、聲學、物理化學</a:t>
            </a:r>
            <a:r>
              <a:rPr lang="en-US" altLang="zh-TW" sz="1000" dirty="0"/>
              <a:t>(</a:t>
            </a:r>
            <a:r>
              <a:rPr lang="zh-TW" altLang="en-US" sz="1000" dirty="0"/>
              <a:t>含標準物質</a:t>
            </a:r>
            <a:r>
              <a:rPr lang="en-US" altLang="zh-TW" sz="1000" dirty="0"/>
              <a:t>)</a:t>
            </a:r>
            <a:r>
              <a:rPr lang="zh-TW" altLang="en-US" sz="1000" dirty="0"/>
              <a:t>等幾大類，每一類又可分為若干項，</a:t>
            </a:r>
            <a:r>
              <a:rPr lang="zh-CN" altLang="en-US" sz="1000" dirty="0"/>
              <a:t>目前在測繪、工程、光機電、工業等領域有一些有關測量學的專著，應用也相對更成熟一些。</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000" dirty="0"/>
              <a:t>醫學測量中，四維超聲、心電圖等屬於動態測試，臨床實驗室檢測的項目大多屬於靜態測試，依據結果給出形式，可以有定量系統與定性系統之分，但二者並非對立，定性可以看作是分組，如果定性系統組距可以足夠小組別可以足夠多，即近似於定量效果，同樣如果定量系統的分辨能力不夠靈敏，在微量變化的尺度上則退化為分組形式，也可看做是分組定性的效果；而二者更本質的差別則是檢測指標本身的連續與離散分佈。</a:t>
            </a: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000" dirty="0"/>
              <a:t>從這個角度講，對定量系統和對定性系統的分析，並無本質上的區別；</a:t>
            </a:r>
            <a:r>
              <a:rPr lang="zh-TW" altLang="en-US" sz="1000" dirty="0"/>
              <a:t>單</a:t>
            </a:r>
            <a:r>
              <a:rPr lang="zh-CN" altLang="en-US" sz="1000" dirty="0"/>
              <a:t>以其</a:t>
            </a:r>
            <a:r>
              <a:rPr lang="zh-TW" altLang="en-US" sz="1000" dirty="0"/>
              <a:t>性能考量</a:t>
            </a:r>
            <a:r>
              <a:rPr lang="zh-CN" altLang="en-US" sz="1000" dirty="0"/>
              <a:t>從計量學的角度可以概括為：對位置變差的評估，包括穩定性、偏倚、線性等，和對刻度變差的評估，如精密度等幾個方面；而對於不同數據分類數</a:t>
            </a:r>
            <a:r>
              <a:rPr lang="en-US" altLang="zh-CN" sz="800" dirty="0"/>
              <a:t>(</a:t>
            </a:r>
            <a:r>
              <a:rPr lang="en-US" altLang="zh-CN" sz="800" i="1" dirty="0">
                <a:latin typeface="Times New Roman" pitchFamily="18" charset="0"/>
                <a:cs typeface="Times New Roman" pitchFamily="18" charset="0"/>
              </a:rPr>
              <a:t>number of distinct categories</a:t>
            </a:r>
            <a:r>
              <a:rPr lang="en-US" altLang="zh-CN" sz="800" dirty="0"/>
              <a:t>,</a:t>
            </a:r>
            <a:r>
              <a:rPr lang="zh-CN" altLang="en-US" sz="800" dirty="0"/>
              <a:t>簡稱</a:t>
            </a:r>
            <a:r>
              <a:rPr lang="en-US" altLang="zh-CN" sz="800" i="1" dirty="0">
                <a:latin typeface="Times New Roman" pitchFamily="18" charset="0"/>
                <a:cs typeface="Times New Roman" pitchFamily="18" charset="0"/>
              </a:rPr>
              <a:t>NDC</a:t>
            </a:r>
            <a:r>
              <a:rPr lang="en-US" altLang="zh-CN" sz="800" dirty="0"/>
              <a:t>)</a:t>
            </a:r>
            <a:r>
              <a:rPr lang="zh-CN" altLang="en-US" sz="1000" dirty="0"/>
              <a:t>，也就是系統的分辨能力，通常要求滿足十分之一的原則，即如果測量的特性變差為「</a:t>
            </a:r>
            <a:r>
              <a:rPr lang="en-US" altLang="zh-CN" sz="800" dirty="0"/>
              <a:t>A</a:t>
            </a:r>
            <a:r>
              <a:rPr lang="zh-CN" altLang="en-US" sz="800" dirty="0"/>
              <a:t>」</a:t>
            </a:r>
            <a:r>
              <a:rPr lang="zh-CN" altLang="en-US" sz="1000" dirty="0"/>
              <a:t>，則所選系統應能識別並讀出「</a:t>
            </a:r>
            <a:r>
              <a:rPr lang="en-US" altLang="zh-CN" sz="800" dirty="0"/>
              <a:t>0.1 × A</a:t>
            </a:r>
            <a:r>
              <a:rPr lang="zh-CN" altLang="en-US" sz="800" dirty="0"/>
              <a:t>」</a:t>
            </a:r>
            <a:r>
              <a:rPr lang="zh-CN" altLang="en-US" sz="1000" dirty="0"/>
              <a:t>大小的變化，</a:t>
            </a:r>
            <a:r>
              <a:rPr lang="en-US" altLang="zh-CN" sz="800" dirty="0"/>
              <a:t>1</a:t>
            </a:r>
            <a:r>
              <a:rPr lang="en-US" altLang="zh-TW" sz="800" dirty="0"/>
              <a:t>995</a:t>
            </a:r>
            <a:r>
              <a:rPr lang="zh-CN" altLang="en-US" sz="1000" dirty="0"/>
              <a:t>年</a:t>
            </a:r>
            <a:r>
              <a:rPr lang="zh-TW" altLang="en-US" sz="1000" dirty="0"/>
              <a:t>美國汽車工業行動集團</a:t>
            </a:r>
            <a:r>
              <a:rPr lang="en-US" altLang="zh-TW" sz="800" dirty="0"/>
              <a:t>(</a:t>
            </a:r>
            <a:r>
              <a:rPr lang="en-US" altLang="zh-TW" sz="800" i="1" dirty="0">
                <a:latin typeface="Times New Roman" pitchFamily="18" charset="0"/>
                <a:cs typeface="Times New Roman" pitchFamily="18" charset="0"/>
              </a:rPr>
              <a:t>AIAG</a:t>
            </a:r>
            <a:r>
              <a:rPr lang="en-US" altLang="zh-TW" sz="800" dirty="0"/>
              <a:t>)</a:t>
            </a:r>
            <a:r>
              <a:rPr lang="zh-CN" altLang="en-US" sz="1000" dirty="0"/>
              <a:t>主持</a:t>
            </a:r>
            <a:r>
              <a:rPr lang="zh-TW" altLang="en-US" sz="1000" dirty="0"/>
              <a:t>克萊斯勒、福特和通用汽車公司</a:t>
            </a:r>
            <a:r>
              <a:rPr lang="zh-CN" altLang="en-US" sz="1000" dirty="0"/>
              <a:t>起草的測量系統分析</a:t>
            </a:r>
            <a:r>
              <a:rPr lang="en-US" altLang="zh-CN" sz="800" dirty="0"/>
              <a:t>(</a:t>
            </a:r>
            <a:r>
              <a:rPr lang="en-US" altLang="zh-CN" sz="800" i="1" dirty="0">
                <a:latin typeface="Times New Roman" pitchFamily="18" charset="0"/>
                <a:cs typeface="Times New Roman" pitchFamily="18" charset="0"/>
              </a:rPr>
              <a:t>measurement systems analysis</a:t>
            </a:r>
            <a:r>
              <a:rPr lang="en-US" altLang="zh-CN" sz="800" dirty="0"/>
              <a:t>,</a:t>
            </a:r>
            <a:r>
              <a:rPr lang="zh-CN" altLang="en-US" sz="800" dirty="0"/>
              <a:t>簡稱</a:t>
            </a:r>
            <a:r>
              <a:rPr lang="en-US" altLang="zh-CN" sz="800" i="1" dirty="0">
                <a:latin typeface="Times New Roman" pitchFamily="18" charset="0"/>
                <a:cs typeface="Times New Roman" pitchFamily="18" charset="0"/>
              </a:rPr>
              <a:t>MSA</a:t>
            </a:r>
            <a:r>
              <a:rPr lang="en-US" altLang="zh-CN" sz="800" dirty="0"/>
              <a:t>)</a:t>
            </a:r>
            <a:r>
              <a:rPr lang="zh-CN" altLang="en-US" sz="1000" dirty="0"/>
              <a:t>參考手冊，定義了信噪比</a:t>
            </a:r>
            <a:r>
              <a:rPr lang="en-US" altLang="zh-CN" sz="800" dirty="0"/>
              <a:t>(</a:t>
            </a:r>
            <a:r>
              <a:rPr lang="en-US" altLang="zh-CN" sz="800" i="1" dirty="0">
                <a:latin typeface="Times New Roman" pitchFamily="18" charset="0"/>
                <a:cs typeface="Times New Roman" pitchFamily="18" charset="0"/>
              </a:rPr>
              <a:t>signal-to-noise ratio</a:t>
            </a:r>
            <a:r>
              <a:rPr lang="en-US" altLang="zh-CN" sz="800" dirty="0"/>
              <a:t>,</a:t>
            </a:r>
            <a:r>
              <a:rPr lang="zh-CN" altLang="en-US" sz="800" dirty="0"/>
              <a:t>簡稱</a:t>
            </a:r>
            <a:r>
              <a:rPr lang="en-US" altLang="zh-CN" sz="800" i="1" dirty="0">
                <a:latin typeface="Times New Roman" pitchFamily="18" charset="0"/>
                <a:cs typeface="Times New Roman" pitchFamily="18" charset="0"/>
              </a:rPr>
              <a:t>SNR</a:t>
            </a:r>
            <a:r>
              <a:rPr lang="en-US" altLang="zh-CN" sz="800" dirty="0"/>
              <a:t>)</a:t>
            </a:r>
            <a:r>
              <a:rPr lang="zh-CN" altLang="en-US" sz="1000" dirty="0"/>
              <a:t>這一參數，用來表示區別不同數據分類水平的能力；對於醫學檢驗而言，被測量往往混合於複雜的生物組織背景之中，所以從背景中識別分析物的能力也是其核心性能之一；歸納起來對檢驗系統</a:t>
            </a:r>
            <a:r>
              <a:rPr lang="en-US" altLang="zh-CN" sz="1000" dirty="0"/>
              <a:t>(</a:t>
            </a:r>
            <a:r>
              <a:rPr lang="zh-CN" altLang="en-US" sz="1000" dirty="0"/>
              <a:t>方法</a:t>
            </a:r>
            <a:r>
              <a:rPr lang="en-US" altLang="zh-CN" sz="1000" dirty="0"/>
              <a:t>)</a:t>
            </a:r>
            <a:r>
              <a:rPr lang="zh-CN" altLang="en-US" sz="1000" dirty="0"/>
              <a:t>性能分析的實質，其實就是從各個角度通過各種方法和手段分析其識別和度量能力的過程。</a:t>
            </a:r>
          </a:p>
        </p:txBody>
      </p:sp>
      <p:sp>
        <p:nvSpPr>
          <p:cNvPr id="389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9F343D8-E0FD-4F6F-A04E-F4A3D23A2F5E}" type="slidenum">
              <a:rPr lang="en-US" altLang="zh-CN" smtClean="0"/>
              <a:pPr eaLnBrk="1" hangingPunct="1"/>
              <a:t>1</a:t>
            </a:fld>
            <a:endParaRPr lang="en-US" altLang="zh-CN"/>
          </a:p>
        </p:txBody>
      </p:sp>
    </p:spTree>
    <p:extLst>
      <p:ext uri="{BB962C8B-B14F-4D97-AF65-F5344CB8AC3E}">
        <p14:creationId xmlns:p14="http://schemas.microsoft.com/office/powerpoint/2010/main" val="862733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3199D62-4476-4071-A19E-97EC7A4A5E10}" type="slidenum">
              <a:rPr lang="en-US" altLang="zh-CN" smtClean="0"/>
              <a:pPr eaLnBrk="1" hangingPunct="1"/>
              <a:t>10</a:t>
            </a:fld>
            <a:endParaRPr lang="en-US" altLang="zh-CN"/>
          </a:p>
        </p:txBody>
      </p:sp>
    </p:spTree>
    <p:extLst>
      <p:ext uri="{BB962C8B-B14F-4D97-AF65-F5344CB8AC3E}">
        <p14:creationId xmlns:p14="http://schemas.microsoft.com/office/powerpoint/2010/main" val="2515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501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6BF2F33-D270-4C5A-A352-BF33D5A52BB3}" type="slidenum">
              <a:rPr lang="en-US" altLang="zh-CN" smtClean="0"/>
              <a:pPr eaLnBrk="1" hangingPunct="1"/>
              <a:t>11</a:t>
            </a:fld>
            <a:endParaRPr lang="en-US" altLang="zh-CN"/>
          </a:p>
        </p:txBody>
      </p:sp>
    </p:spTree>
    <p:extLst>
      <p:ext uri="{BB962C8B-B14F-4D97-AF65-F5344CB8AC3E}">
        <p14:creationId xmlns:p14="http://schemas.microsoft.com/office/powerpoint/2010/main" val="46629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512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C80896F-8ED7-42DE-B7F2-B2E1E75C4B6E}" type="slidenum">
              <a:rPr lang="en-US" altLang="zh-CN" smtClean="0"/>
              <a:pPr eaLnBrk="1" hangingPunct="1"/>
              <a:t>12</a:t>
            </a:fld>
            <a:endParaRPr lang="en-US" altLang="zh-CN"/>
          </a:p>
        </p:txBody>
      </p:sp>
    </p:spTree>
    <p:extLst>
      <p:ext uri="{BB962C8B-B14F-4D97-AF65-F5344CB8AC3E}">
        <p14:creationId xmlns:p14="http://schemas.microsoft.com/office/powerpoint/2010/main" val="1846292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itchFamily="34" charset="0"/>
              <a:ea typeface="宋体" pitchFamily="2" charset="-122"/>
            </a:endParaRPr>
          </a:p>
        </p:txBody>
      </p:sp>
      <p:sp>
        <p:nvSpPr>
          <p:cNvPr id="52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5B4D66E-D428-473C-9B16-85CCAB469746}" type="slidenum">
              <a:rPr lang="en-US" altLang="zh-CN" smtClean="0"/>
              <a:pPr eaLnBrk="1" hangingPunct="1"/>
              <a:t>13</a:t>
            </a:fld>
            <a:endParaRPr lang="en-US" altLang="zh-CN"/>
          </a:p>
        </p:txBody>
      </p:sp>
    </p:spTree>
    <p:extLst>
      <p:ext uri="{BB962C8B-B14F-4D97-AF65-F5344CB8AC3E}">
        <p14:creationId xmlns:p14="http://schemas.microsoft.com/office/powerpoint/2010/main" val="704510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採用分解合成的方法計算的總變異，有時會直接比取全部數據計算變異係數略大，這是因為分解合成的方法有時會引入重複計算導致合成後總變異偏大，但本例合成總變異係數為</a:t>
            </a:r>
            <a:r>
              <a:rPr lang="en-US" altLang="zh-CN" sz="1200" dirty="0"/>
              <a:t>3.03%</a:t>
            </a:r>
            <a:r>
              <a:rPr lang="zh-CN" altLang="en-US" sz="1200" dirty="0"/>
              <a:t>，取全部數據直接計算的變異係數為</a:t>
            </a:r>
            <a:r>
              <a:rPr lang="en-US" altLang="zh-CN" sz="1200" dirty="0"/>
              <a:t>2.99%</a:t>
            </a:r>
            <a:r>
              <a:rPr lang="zh-CN" altLang="en-US" sz="1200" dirty="0"/>
              <a:t>，二者幾乎相等，所以比較可信，不過從分解中可看出日間變異明顯大於其餘兩項，提示可能會有日間操作誤差引入。</a:t>
            </a:r>
            <a:endParaRPr lang="zh-CN" altLang="en-US" sz="1050" dirty="0"/>
          </a:p>
          <a:p>
            <a:endParaRPr lang="en-US" altLang="zh-CN" dirty="0">
              <a:latin typeface="Arial" pitchFamily="34" charset="0"/>
              <a:ea typeface="宋体" pitchFamily="2" charset="-122"/>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D31BC7C-7259-4345-B7E7-AA803F2A9560}" type="slidenum">
              <a:rPr lang="en-US" altLang="zh-CN" smtClean="0"/>
              <a:pPr eaLnBrk="1" hangingPunct="1"/>
              <a:t>14</a:t>
            </a:fld>
            <a:endParaRPr lang="en-US" altLang="zh-CN"/>
          </a:p>
        </p:txBody>
      </p:sp>
    </p:spTree>
    <p:extLst>
      <p:ext uri="{BB962C8B-B14F-4D97-AF65-F5344CB8AC3E}">
        <p14:creationId xmlns:p14="http://schemas.microsoft.com/office/powerpoint/2010/main" val="332548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15</a:t>
            </a:fld>
            <a:endParaRPr lang="en-US" altLang="zh-CN"/>
          </a:p>
        </p:txBody>
      </p:sp>
    </p:spTree>
    <p:extLst>
      <p:ext uri="{BB962C8B-B14F-4D97-AF65-F5344CB8AC3E}">
        <p14:creationId xmlns:p14="http://schemas.microsoft.com/office/powerpoint/2010/main" val="1125241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16</a:t>
            </a:fld>
            <a:endParaRPr lang="en-US" altLang="zh-CN"/>
          </a:p>
        </p:txBody>
      </p:sp>
    </p:spTree>
    <p:extLst>
      <p:ext uri="{BB962C8B-B14F-4D97-AF65-F5344CB8AC3E}">
        <p14:creationId xmlns:p14="http://schemas.microsoft.com/office/powerpoint/2010/main" val="2601334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德国联邦法律要求 不精密度</a:t>
            </a:r>
            <a:r>
              <a:rPr lang="en-US" altLang="zh-CN" dirty="0">
                <a:latin typeface="Arial" pitchFamily="34" charset="0"/>
                <a:ea typeface="宋体" pitchFamily="2" charset="-122"/>
              </a:rPr>
              <a:t>(</a:t>
            </a:r>
            <a:r>
              <a:rPr lang="en-US" altLang="zh-CN" dirty="0" err="1">
                <a:latin typeface="Arial" pitchFamily="34" charset="0"/>
                <a:ea typeface="宋体" pitchFamily="2" charset="-122"/>
              </a:rPr>
              <a:t>CVa</a:t>
            </a:r>
            <a:r>
              <a:rPr lang="en-US" altLang="zh-CN" dirty="0">
                <a:latin typeface="Arial" pitchFamily="34" charset="0"/>
                <a:ea typeface="宋体" pitchFamily="2" charset="-122"/>
              </a:rPr>
              <a:t>)</a:t>
            </a:r>
            <a:r>
              <a:rPr lang="zh-CN" altLang="en-US" dirty="0">
                <a:latin typeface="Arial" pitchFamily="34" charset="0"/>
                <a:ea typeface="宋体" pitchFamily="2" charset="-122"/>
              </a:rPr>
              <a:t>小于 </a:t>
            </a:r>
            <a:r>
              <a:rPr lang="en-US" altLang="zh-CN" dirty="0">
                <a:latin typeface="Arial" pitchFamily="34" charset="0"/>
                <a:ea typeface="宋体" pitchFamily="2" charset="-122"/>
              </a:rPr>
              <a:t>1/12 </a:t>
            </a:r>
            <a:r>
              <a:rPr lang="zh-CN" altLang="en-US" dirty="0">
                <a:latin typeface="Arial" pitchFamily="34" charset="0"/>
                <a:ea typeface="宋体" pitchFamily="2" charset="-122"/>
              </a:rPr>
              <a:t>参考区间。</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基于生物学变异的 不精密度可以要求 小于 </a:t>
            </a:r>
            <a:r>
              <a:rPr lang="en-US" altLang="zh-CN" dirty="0">
                <a:latin typeface="Arial" pitchFamily="34" charset="0"/>
                <a:ea typeface="宋体" pitchFamily="2" charset="-122"/>
              </a:rPr>
              <a:t>1/4 </a:t>
            </a:r>
            <a:r>
              <a:rPr lang="zh-CN" altLang="en-US" dirty="0">
                <a:latin typeface="Arial" pitchFamily="34" charset="0"/>
                <a:ea typeface="宋体" pitchFamily="2" charset="-122"/>
              </a:rPr>
              <a:t>个体内变异  或者  偏倚要求小于 </a:t>
            </a:r>
            <a:r>
              <a:rPr lang="en-US" altLang="zh-CN" dirty="0">
                <a:latin typeface="Arial" pitchFamily="34" charset="0"/>
                <a:ea typeface="宋体" pitchFamily="2" charset="-122"/>
              </a:rPr>
              <a:t>1/8 </a:t>
            </a:r>
            <a:r>
              <a:rPr lang="zh-CN" altLang="en-US" dirty="0">
                <a:latin typeface="Arial" pitchFamily="34" charset="0"/>
                <a:ea typeface="宋体" pitchFamily="2" charset="-122"/>
              </a:rPr>
              <a:t>个体内</a:t>
            </a:r>
            <a:r>
              <a:rPr lang="en-US" altLang="zh-CN" dirty="0">
                <a:latin typeface="Arial" pitchFamily="34" charset="0"/>
                <a:ea typeface="宋体" pitchFamily="2" charset="-122"/>
              </a:rPr>
              <a:t>+</a:t>
            </a:r>
            <a:r>
              <a:rPr lang="zh-CN" altLang="en-US" dirty="0">
                <a:latin typeface="Arial" pitchFamily="34" charset="0"/>
                <a:ea typeface="宋体" pitchFamily="2" charset="-122"/>
              </a:rPr>
              <a:t>个体间 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92298369-AEC5-4F3A-B26A-0AB47641CF0A}" type="slidenum">
              <a:rPr lang="en-US" altLang="zh-CN" smtClean="0"/>
              <a:pPr eaLnBrk="1" hangingPunct="1"/>
              <a:t>17</a:t>
            </a:fld>
            <a:endParaRPr lang="en-US" altLang="zh-CN"/>
          </a:p>
        </p:txBody>
      </p:sp>
    </p:spTree>
    <p:extLst>
      <p:ext uri="{BB962C8B-B14F-4D97-AF65-F5344CB8AC3E}">
        <p14:creationId xmlns:p14="http://schemas.microsoft.com/office/powerpoint/2010/main" val="1422210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18</a:t>
            </a:fld>
            <a:endParaRPr lang="en-US" altLang="zh-CN"/>
          </a:p>
        </p:txBody>
      </p:sp>
    </p:spTree>
    <p:extLst>
      <p:ext uri="{BB962C8B-B14F-4D97-AF65-F5344CB8AC3E}">
        <p14:creationId xmlns:p14="http://schemas.microsoft.com/office/powerpoint/2010/main" val="2484564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19</a:t>
            </a:fld>
            <a:endParaRPr lang="en-US" altLang="zh-CN"/>
          </a:p>
        </p:txBody>
      </p:sp>
    </p:spTree>
    <p:extLst>
      <p:ext uri="{BB962C8B-B14F-4D97-AF65-F5344CB8AC3E}">
        <p14:creationId xmlns:p14="http://schemas.microsoft.com/office/powerpoint/2010/main" val="316291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a:latin typeface="Arial" pitchFamily="34" charset="0"/>
                <a:ea typeface="宋体" pitchFamily="2" charset="-122"/>
              </a:rPr>
              <a:t>Westgard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Youden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zh-CN" altLang="en-US" dirty="0">
              <a:latin typeface="Arial" pitchFamily="34" charset="0"/>
              <a:ea typeface="宋体" pitchFamily="2" charset="-122"/>
            </a:endParaRPr>
          </a:p>
          <a:p>
            <a:pPr eaLnBrk="1" hangingPunct="1"/>
            <a:r>
              <a:rPr lang="zh-CN" altLang="en-US" sz="1200" dirty="0">
                <a:latin typeface="Arial" pitchFamily="34" charset="0"/>
                <a:ea typeface="宋体" pitchFamily="2" charset="-122"/>
              </a:rPr>
              <a:t>分析过程（</a:t>
            </a:r>
            <a:r>
              <a:rPr lang="en-US" altLang="zh-CN" sz="1200" dirty="0">
                <a:latin typeface="Arial" pitchFamily="34" charset="0"/>
                <a:ea typeface="宋体" pitchFamily="2" charset="-122"/>
              </a:rPr>
              <a:t>analysis process</a:t>
            </a:r>
            <a:r>
              <a:rPr lang="zh-CN" altLang="en-US" sz="1200" dirty="0">
                <a:latin typeface="Arial" pitchFamily="34" charset="0"/>
                <a:ea typeface="宋体" pitchFamily="2" charset="-122"/>
              </a:rPr>
              <a:t>）一词指的是产生可报告的分析结果所需的操作步骤、材料和仪器设备。</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分析过程包括两个部分：</a:t>
            </a:r>
            <a:r>
              <a:rPr lang="en-US" altLang="zh-CN" sz="1200" dirty="0">
                <a:latin typeface="Arial" pitchFamily="34" charset="0"/>
                <a:ea typeface="宋体" pitchFamily="2" charset="-122"/>
              </a:rPr>
              <a:t>1</a:t>
            </a:r>
            <a:r>
              <a:rPr lang="zh-CN" altLang="en-US" sz="1200" dirty="0">
                <a:latin typeface="Arial" pitchFamily="34" charset="0"/>
                <a:ea typeface="宋体" pitchFamily="2" charset="-122"/>
              </a:rPr>
              <a:t>、测定方法（</a:t>
            </a:r>
            <a:r>
              <a:rPr lang="en-US" altLang="zh-CN" sz="1200" dirty="0">
                <a:latin typeface="Arial" pitchFamily="34" charset="0"/>
                <a:ea typeface="宋体" pitchFamily="2" charset="-122"/>
              </a:rPr>
              <a:t>measurement procedure</a:t>
            </a:r>
            <a:r>
              <a:rPr lang="zh-CN" altLang="en-US" sz="1200" dirty="0">
                <a:latin typeface="Arial" pitchFamily="34" charset="0"/>
                <a:ea typeface="宋体" pitchFamily="2" charset="-122"/>
              </a:rPr>
              <a:t>），</a:t>
            </a:r>
            <a:r>
              <a:rPr lang="en-US" altLang="zh-CN" sz="1200" dirty="0">
                <a:latin typeface="Arial" pitchFamily="34" charset="0"/>
                <a:ea typeface="宋体" pitchFamily="2" charset="-122"/>
              </a:rPr>
              <a:t>2</a:t>
            </a:r>
            <a:r>
              <a:rPr lang="zh-CN" altLang="en-US" sz="1200" dirty="0">
                <a:latin typeface="Arial" pitchFamily="34" charset="0"/>
                <a:ea typeface="宋体" pitchFamily="2" charset="-122"/>
              </a:rPr>
              <a:t>、控制方法（</a:t>
            </a:r>
            <a:r>
              <a:rPr lang="en-US" altLang="zh-CN" sz="1200" dirty="0">
                <a:latin typeface="Arial" pitchFamily="34" charset="0"/>
                <a:ea typeface="宋体" pitchFamily="2" charset="-122"/>
              </a:rPr>
              <a:t>control procedure</a:t>
            </a:r>
            <a:r>
              <a:rPr lang="zh-CN" altLang="en-US" sz="1200" dirty="0">
                <a:latin typeface="Arial" pitchFamily="34" charset="0"/>
                <a:ea typeface="宋体" pitchFamily="2" charset="-122"/>
              </a:rPr>
              <a:t>）</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测定方法指的是具体的分析步骤，即获得分析结果的试剂、仪器及逐步使用说明。</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控制方法指的是分析过程的一部分，关注的是检验分析结果的正确性来确定它是否可靠及能否发出报告。</a:t>
            </a:r>
            <a:endParaRPr lang="en-US" altLang="zh-CN" sz="1200" dirty="0">
              <a:latin typeface="Arial" pitchFamily="34" charset="0"/>
              <a:ea typeface="宋体" pitchFamily="2" charset="-122"/>
            </a:endParaRPr>
          </a:p>
          <a:p>
            <a:pPr eaLnBrk="1" hangingPunct="1"/>
            <a:endParaRPr lang="zh-CN" altLang="en-US" sz="1200" dirty="0">
              <a:latin typeface="Arial" pitchFamily="34" charset="0"/>
              <a:ea typeface="宋体" pitchFamily="2" charset="-122"/>
            </a:endParaRPr>
          </a:p>
          <a:p>
            <a:pPr eaLnBrk="1" hangingPunct="1"/>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埃森哈特</a:t>
            </a:r>
            <a:r>
              <a:rPr lang="en-US" altLang="zh-CN" sz="1200" dirty="0">
                <a:latin typeface="Arial" pitchFamily="34" charset="0"/>
                <a:ea typeface="宋体" pitchFamily="2" charset="-122"/>
              </a:rPr>
              <a:t>(</a:t>
            </a:r>
            <a:r>
              <a:rPr lang="en-US" altLang="zh-CN" sz="1200" dirty="0" err="1">
                <a:latin typeface="Arial" pitchFamily="34" charset="0"/>
                <a:ea typeface="宋体" pitchFamily="2" charset="-122"/>
              </a:rPr>
              <a:t>Eisenhart</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a:t>
            </a:r>
            <a:r>
              <a:rPr lang="en-US" altLang="zh-CN" sz="1200" dirty="0">
                <a:latin typeface="Arial" pitchFamily="34" charset="0"/>
                <a:ea typeface="宋体" pitchFamily="2" charset="-122"/>
              </a:rPr>
              <a:t>1963 </a:t>
            </a:r>
            <a:r>
              <a:rPr lang="zh-CN" altLang="en-US" sz="1200" dirty="0">
                <a:latin typeface="Arial" pitchFamily="34" charset="0"/>
                <a:ea typeface="宋体" pitchFamily="2" charset="-122"/>
              </a:rPr>
              <a:t>年</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美国国家标准局</a:t>
            </a:r>
            <a:r>
              <a:rPr lang="en-US" altLang="zh-CN" sz="1200" dirty="0">
                <a:latin typeface="Arial" pitchFamily="34" charset="0"/>
                <a:ea typeface="宋体" pitchFamily="2" charset="-122"/>
              </a:rPr>
              <a:t>(NBS)</a:t>
            </a:r>
            <a:r>
              <a:rPr lang="zh-CN" altLang="en-US" sz="1200" dirty="0">
                <a:latin typeface="Arial" pitchFamily="34" charset="0"/>
                <a:ea typeface="宋体" pitchFamily="2" charset="-122"/>
              </a:rPr>
              <a:t>的数理统计专家埃森哈特</a:t>
            </a:r>
            <a:r>
              <a:rPr lang="en-US" altLang="zh-CN" sz="1200" dirty="0">
                <a:latin typeface="Arial" pitchFamily="34" charset="0"/>
                <a:ea typeface="宋体" pitchFamily="2" charset="-122"/>
              </a:rPr>
              <a:t>(</a:t>
            </a:r>
            <a:r>
              <a:rPr lang="en-US" altLang="zh-CN" sz="1200" dirty="0" err="1">
                <a:latin typeface="Arial" pitchFamily="34" charset="0"/>
                <a:ea typeface="宋体" pitchFamily="2" charset="-122"/>
              </a:rPr>
              <a:t>Eisenhart</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建议用 测量不确定度。 </a:t>
            </a:r>
            <a:r>
              <a:rPr lang="en-US" altLang="zh-CN" sz="1200" dirty="0">
                <a:latin typeface="Arial" pitchFamily="34" charset="0"/>
                <a:ea typeface="宋体" pitchFamily="2" charset="-122"/>
              </a:rPr>
              <a:t>1970 </a:t>
            </a:r>
            <a:r>
              <a:rPr lang="zh-CN" altLang="en-US" sz="1200" dirty="0">
                <a:latin typeface="Arial" pitchFamily="34" charset="0"/>
                <a:ea typeface="宋体" pitchFamily="2" charset="-122"/>
              </a:rPr>
              <a:t>年前后</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一些计量学和其他领域学者</a:t>
            </a:r>
            <a:r>
              <a:rPr lang="en-US" altLang="zh-CN" sz="1200" dirty="0">
                <a:latin typeface="Arial" pitchFamily="34" charset="0"/>
                <a:ea typeface="宋体" pitchFamily="2" charset="-122"/>
              </a:rPr>
              <a:t>,</a:t>
            </a:r>
            <a:r>
              <a:rPr lang="zh-CN" altLang="en-US" sz="1200" dirty="0">
                <a:latin typeface="Arial" pitchFamily="34" charset="0"/>
                <a:ea typeface="宋体" pitchFamily="2" charset="-122"/>
              </a:rPr>
              <a:t>逐渐使用不确定一词。</a:t>
            </a:r>
            <a:endParaRPr lang="en-US" altLang="zh-CN" sz="1200" dirty="0">
              <a:latin typeface="Arial" pitchFamily="34" charset="0"/>
              <a:ea typeface="宋体" pitchFamily="2" charset="-122"/>
            </a:endParaRPr>
          </a:p>
          <a:p>
            <a:pPr eaLnBrk="1" hangingPunct="1"/>
            <a:r>
              <a:rPr lang="zh-CN" altLang="en-US" sz="1200" dirty="0">
                <a:latin typeface="Arial" pitchFamily="34" charset="0"/>
                <a:ea typeface="宋体" pitchFamily="2" charset="-122"/>
              </a:rPr>
              <a:t>以上注释来源于：百度百科。</a:t>
            </a:r>
          </a:p>
          <a:p>
            <a:endParaRPr lang="en-US" altLang="zh-CN" dirty="0">
              <a:latin typeface="Arial" pitchFamily="34" charset="0"/>
              <a:ea typeface="宋体" pitchFamily="2" charset="-122"/>
            </a:endParaRPr>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9410A67-74D6-422F-BEB1-C6467BFB9954}" type="slidenum">
              <a:rPr lang="en-US" altLang="zh-CN" smtClean="0"/>
              <a:pPr eaLnBrk="1" hangingPunct="1"/>
              <a:t>2</a:t>
            </a:fld>
            <a:endParaRPr lang="en-US" altLang="zh-CN"/>
          </a:p>
        </p:txBody>
      </p:sp>
    </p:spTree>
    <p:extLst>
      <p:ext uri="{BB962C8B-B14F-4D97-AF65-F5344CB8AC3E}">
        <p14:creationId xmlns:p14="http://schemas.microsoft.com/office/powerpoint/2010/main" val="1160713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20</a:t>
            </a:fld>
            <a:endParaRPr lang="en-US" altLang="zh-CN"/>
          </a:p>
        </p:txBody>
      </p:sp>
    </p:spTree>
    <p:extLst>
      <p:ext uri="{BB962C8B-B14F-4D97-AF65-F5344CB8AC3E}">
        <p14:creationId xmlns:p14="http://schemas.microsoft.com/office/powerpoint/2010/main" val="3445644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21</a:t>
            </a:fld>
            <a:endParaRPr lang="en-US" altLang="zh-CN"/>
          </a:p>
        </p:txBody>
      </p:sp>
    </p:spTree>
    <p:extLst>
      <p:ext uri="{BB962C8B-B14F-4D97-AF65-F5344CB8AC3E}">
        <p14:creationId xmlns:p14="http://schemas.microsoft.com/office/powerpoint/2010/main" val="2345952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22</a:t>
            </a:fld>
            <a:endParaRPr lang="en-US" altLang="zh-CN"/>
          </a:p>
        </p:txBody>
      </p:sp>
    </p:spTree>
    <p:extLst>
      <p:ext uri="{BB962C8B-B14F-4D97-AF65-F5344CB8AC3E}">
        <p14:creationId xmlns:p14="http://schemas.microsoft.com/office/powerpoint/2010/main" val="3474795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23</a:t>
            </a:fld>
            <a:endParaRPr lang="en-US" altLang="zh-CN"/>
          </a:p>
        </p:txBody>
      </p:sp>
    </p:spTree>
    <p:extLst>
      <p:ext uri="{BB962C8B-B14F-4D97-AF65-F5344CB8AC3E}">
        <p14:creationId xmlns:p14="http://schemas.microsoft.com/office/powerpoint/2010/main" val="2586579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24</a:t>
            </a:fld>
            <a:endParaRPr lang="en-US" altLang="zh-CN"/>
          </a:p>
        </p:txBody>
      </p:sp>
    </p:spTree>
    <p:extLst>
      <p:ext uri="{BB962C8B-B14F-4D97-AF65-F5344CB8AC3E}">
        <p14:creationId xmlns:p14="http://schemas.microsoft.com/office/powerpoint/2010/main" val="2562545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25</a:t>
            </a:fld>
            <a:endParaRPr lang="en-US" altLang="zh-CN"/>
          </a:p>
        </p:txBody>
      </p:sp>
    </p:spTree>
    <p:extLst>
      <p:ext uri="{BB962C8B-B14F-4D97-AF65-F5344CB8AC3E}">
        <p14:creationId xmlns:p14="http://schemas.microsoft.com/office/powerpoint/2010/main" val="3783810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latin typeface="Arial" pitchFamily="34" charset="0"/>
                <a:ea typeface="宋体" pitchFamily="2" charset="-122"/>
              </a:rPr>
              <a:t>óptimas</a:t>
            </a:r>
            <a:r>
              <a:rPr lang="en-US" altLang="zh-CN" dirty="0">
                <a:latin typeface="Arial" pitchFamily="34" charset="0"/>
                <a:ea typeface="宋体" pitchFamily="2" charset="-122"/>
              </a:rPr>
              <a:t> </a:t>
            </a:r>
            <a:r>
              <a:rPr lang="en-US" altLang="zh-CN" dirty="0" err="1">
                <a:latin typeface="Arial" pitchFamily="34" charset="0"/>
                <a:ea typeface="宋体" pitchFamily="2" charset="-122"/>
              </a:rPr>
              <a:t>precisión</a:t>
            </a:r>
            <a:r>
              <a:rPr lang="en-US" altLang="zh-CN" dirty="0">
                <a:latin typeface="Arial" pitchFamily="34" charset="0"/>
                <a:ea typeface="宋体" pitchFamily="2" charset="-122"/>
              </a:rPr>
              <a:t> : </a:t>
            </a:r>
            <a:r>
              <a:rPr lang="zh-CN" altLang="en-US" dirty="0">
                <a:latin typeface="Arial" pitchFamily="34" charset="0"/>
                <a:ea typeface="宋体" pitchFamily="2" charset="-122"/>
              </a:rPr>
              <a:t>最佳的精密度指标；</a:t>
            </a:r>
            <a:r>
              <a:rPr lang="en-US" altLang="zh-CN" dirty="0" err="1">
                <a:latin typeface="Arial" pitchFamily="34" charset="0"/>
                <a:ea typeface="宋体" pitchFamily="2" charset="-122"/>
              </a:rPr>
              <a:t>deseables</a:t>
            </a:r>
            <a:r>
              <a:rPr lang="en-US" altLang="zh-CN" dirty="0">
                <a:latin typeface="Arial" pitchFamily="34" charset="0"/>
                <a:ea typeface="宋体" pitchFamily="2" charset="-122"/>
              </a:rPr>
              <a:t> </a:t>
            </a:r>
            <a:r>
              <a:rPr lang="en-US" altLang="zh-CN" dirty="0" err="1">
                <a:latin typeface="Arial" pitchFamily="34" charset="0"/>
                <a:ea typeface="宋体" pitchFamily="2" charset="-122"/>
              </a:rPr>
              <a:t>precisión</a:t>
            </a:r>
            <a:r>
              <a:rPr lang="en-US" altLang="zh-CN" dirty="0">
                <a:latin typeface="Arial" pitchFamily="34" charset="0"/>
                <a:ea typeface="宋体" pitchFamily="2" charset="-122"/>
              </a:rPr>
              <a:t> </a:t>
            </a:r>
            <a:r>
              <a:rPr lang="zh-CN" altLang="en-US" dirty="0">
                <a:latin typeface="Arial" pitchFamily="34" charset="0"/>
                <a:ea typeface="宋体" pitchFamily="2" charset="-122"/>
              </a:rPr>
              <a:t>：可接受的精密度指标。</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CVI</a:t>
            </a:r>
            <a:r>
              <a:rPr lang="zh-CN" altLang="en-US" dirty="0">
                <a:latin typeface="Arial" pitchFamily="34" charset="0"/>
                <a:ea typeface="宋体" pitchFamily="2" charset="-122"/>
              </a:rPr>
              <a:t>：个体内变异，</a:t>
            </a:r>
            <a:r>
              <a:rPr lang="en-US" altLang="zh-CN" dirty="0">
                <a:latin typeface="Arial" pitchFamily="34" charset="0"/>
                <a:ea typeface="宋体" pitchFamily="2" charset="-122"/>
              </a:rPr>
              <a:t>CVG</a:t>
            </a:r>
            <a:r>
              <a:rPr lang="zh-CN" altLang="en-US" dirty="0">
                <a:latin typeface="Arial" pitchFamily="34" charset="0"/>
                <a:ea typeface="宋体" pitchFamily="2" charset="-122"/>
              </a:rPr>
              <a:t>：个体间变异。</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最佳的精密度指标是</a:t>
            </a:r>
            <a:r>
              <a:rPr lang="en-US" altLang="zh-CN" dirty="0">
                <a:latin typeface="Arial" pitchFamily="34" charset="0"/>
                <a:ea typeface="宋体" pitchFamily="2" charset="-122"/>
              </a:rPr>
              <a:t>1/4</a:t>
            </a:r>
            <a:r>
              <a:rPr lang="zh-CN" altLang="en-US" dirty="0">
                <a:latin typeface="Arial" pitchFamily="34" charset="0"/>
                <a:ea typeface="宋体" pitchFamily="2" charset="-122"/>
              </a:rPr>
              <a:t>倍的个体内变异，可接受的是</a:t>
            </a:r>
            <a:r>
              <a:rPr lang="en-US" altLang="zh-CN" dirty="0">
                <a:latin typeface="Arial" pitchFamily="34" charset="0"/>
                <a:ea typeface="宋体" pitchFamily="2" charset="-122"/>
              </a:rPr>
              <a:t>1/2</a:t>
            </a:r>
            <a:r>
              <a:rPr lang="zh-CN" altLang="en-US" dirty="0">
                <a:latin typeface="Arial" pitchFamily="34" charset="0"/>
                <a:ea typeface="宋体" pitchFamily="2" charset="-122"/>
              </a:rPr>
              <a:t>倍的个体内变异。</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ES(%)</a:t>
            </a:r>
            <a:r>
              <a:rPr lang="zh-CN" altLang="en-US" dirty="0">
                <a:latin typeface="Arial" pitchFamily="34" charset="0"/>
                <a:ea typeface="宋体" pitchFamily="2" charset="-122"/>
              </a:rPr>
              <a:t>：偏倚接受标准；</a:t>
            </a:r>
            <a:r>
              <a:rPr lang="en-US" altLang="zh-CN" dirty="0">
                <a:latin typeface="Arial" pitchFamily="34" charset="0"/>
                <a:ea typeface="宋体" pitchFamily="2" charset="-122"/>
              </a:rPr>
              <a:t>ET(%)</a:t>
            </a:r>
            <a:r>
              <a:rPr lang="zh-CN" altLang="en-US" dirty="0">
                <a:latin typeface="Arial" pitchFamily="34" charset="0"/>
                <a:ea typeface="宋体" pitchFamily="2" charset="-122"/>
              </a:rPr>
              <a:t>：总误差接受标准。</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上海天祥医学检验所；</a:t>
            </a:r>
            <a:r>
              <a:rPr lang="en-US" altLang="zh-CN" dirty="0">
                <a:latin typeface="Arial" pitchFamily="34" charset="0"/>
                <a:ea typeface="宋体" pitchFamily="2" charset="-122"/>
              </a:rPr>
              <a:t>2013</a:t>
            </a:r>
            <a:r>
              <a:rPr lang="zh-CN" altLang="en-US" dirty="0">
                <a:latin typeface="Arial" pitchFamily="34" charset="0"/>
                <a:ea typeface="宋体" pitchFamily="2" charset="-122"/>
              </a:rPr>
              <a:t>；</a:t>
            </a:r>
            <a:r>
              <a:rPr lang="en-US" altLang="zh-CN" dirty="0">
                <a:latin typeface="Arial" pitchFamily="34" charset="0"/>
                <a:ea typeface="宋体" pitchFamily="2" charset="-122"/>
              </a:rPr>
              <a:t>GLU</a:t>
            </a:r>
            <a:r>
              <a:rPr lang="zh-CN" altLang="en-US" baseline="0" dirty="0">
                <a:latin typeface="Arial" pitchFamily="34" charset="0"/>
                <a:ea typeface="宋体" pitchFamily="2" charset="-122"/>
              </a:rPr>
              <a:t>  </a:t>
            </a:r>
            <a:r>
              <a:rPr lang="zh-CN" altLang="en-US" dirty="0">
                <a:latin typeface="Arial" pitchFamily="34" charset="0"/>
                <a:ea typeface="宋体" pitchFamily="2" charset="-122"/>
              </a:rPr>
              <a:t>室內質控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SYNCHRON Liquid Comprehensive Chemistry Control </a:t>
            </a:r>
            <a:r>
              <a:rPr lang="en-US" altLang="zh-CN" dirty="0" err="1">
                <a:latin typeface="Arial" pitchFamily="34" charset="0"/>
                <a:ea typeface="宋体" pitchFamily="2" charset="-122"/>
              </a:rPr>
              <a:t>serumn</a:t>
            </a:r>
            <a:r>
              <a:rPr lang="en-US" altLang="zh-CN" dirty="0">
                <a:latin typeface="Arial" pitchFamily="34" charset="0"/>
                <a:ea typeface="宋体" pitchFamily="2" charset="-122"/>
              </a:rPr>
              <a:t> Levels 1, 2, 3</a:t>
            </a:r>
          </a:p>
          <a:p>
            <a:r>
              <a:rPr lang="en-US" altLang="zh-CN" dirty="0">
                <a:latin typeface="Arial" pitchFamily="34" charset="0"/>
                <a:ea typeface="宋体" pitchFamily="2" charset="-122"/>
              </a:rPr>
              <a:t>Hitachi 7180 Automatic Analyzer</a:t>
            </a:r>
          </a:p>
          <a:p>
            <a:r>
              <a:rPr lang="zh-CN" altLang="en-US" dirty="0">
                <a:latin typeface="Arial" pitchFamily="34" charset="0"/>
                <a:ea typeface="宋体" pitchFamily="2" charset="-122"/>
              </a:rPr>
              <a:t>邁瑞試劑</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德国联邦法律规定</a:t>
            </a:r>
            <a:r>
              <a:rPr lang="zh-CN" altLang="en-US" baseline="0" dirty="0">
                <a:latin typeface="Arial" pitchFamily="34" charset="0"/>
                <a:ea typeface="宋体" pitchFamily="2" charset="-122"/>
              </a:rPr>
              <a:t> 不精密度要求 小于 </a:t>
            </a:r>
            <a:r>
              <a:rPr lang="en-US" altLang="zh-CN" baseline="0" dirty="0">
                <a:latin typeface="Arial" pitchFamily="34" charset="0"/>
                <a:ea typeface="宋体" pitchFamily="2" charset="-122"/>
              </a:rPr>
              <a:t>1/12</a:t>
            </a:r>
            <a:r>
              <a:rPr lang="zh-CN" altLang="en-US" baseline="0" dirty="0">
                <a:latin typeface="Arial" pitchFamily="34" charset="0"/>
                <a:ea typeface="宋体" pitchFamily="2" charset="-122"/>
              </a:rPr>
              <a:t> 参考范围</a:t>
            </a:r>
            <a:r>
              <a:rPr lang="en-US" altLang="zh-CN" baseline="0" dirty="0">
                <a:latin typeface="Arial" pitchFamily="34" charset="0"/>
                <a:ea typeface="宋体" pitchFamily="2" charset="-122"/>
              </a:rPr>
              <a:t>.</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FD10A14-EEFE-4AD2-BD0A-8AE37BCC0A9A}" type="slidenum">
              <a:rPr lang="en-US" altLang="zh-CN" smtClean="0"/>
              <a:pPr eaLnBrk="1" hangingPunct="1"/>
              <a:t>26</a:t>
            </a:fld>
            <a:endParaRPr lang="en-US" altLang="zh-CN"/>
          </a:p>
        </p:txBody>
      </p:sp>
    </p:spTree>
    <p:extLst>
      <p:ext uri="{BB962C8B-B14F-4D97-AF65-F5344CB8AC3E}">
        <p14:creationId xmlns:p14="http://schemas.microsoft.com/office/powerpoint/2010/main" val="1053761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27</a:t>
            </a:fld>
            <a:endParaRPr lang="en-US" altLang="zh-CN"/>
          </a:p>
        </p:txBody>
      </p:sp>
    </p:spTree>
    <p:extLst>
      <p:ext uri="{BB962C8B-B14F-4D97-AF65-F5344CB8AC3E}">
        <p14:creationId xmlns:p14="http://schemas.microsoft.com/office/powerpoint/2010/main" val="2628593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28</a:t>
            </a:fld>
            <a:endParaRPr lang="en-US" altLang="zh-CN"/>
          </a:p>
        </p:txBody>
      </p:sp>
    </p:spTree>
    <p:extLst>
      <p:ext uri="{BB962C8B-B14F-4D97-AF65-F5344CB8AC3E}">
        <p14:creationId xmlns:p14="http://schemas.microsoft.com/office/powerpoint/2010/main" val="1836788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29</a:t>
            </a:fld>
            <a:endParaRPr lang="en-US" altLang="zh-CN"/>
          </a:p>
        </p:txBody>
      </p:sp>
    </p:spTree>
    <p:extLst>
      <p:ext uri="{BB962C8B-B14F-4D97-AF65-F5344CB8AC3E}">
        <p14:creationId xmlns:p14="http://schemas.microsoft.com/office/powerpoint/2010/main" val="2109174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3</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30</a:t>
            </a:fld>
            <a:endParaRPr lang="en-US" altLang="zh-CN"/>
          </a:p>
        </p:txBody>
      </p:sp>
    </p:spTree>
    <p:extLst>
      <p:ext uri="{BB962C8B-B14F-4D97-AF65-F5344CB8AC3E}">
        <p14:creationId xmlns:p14="http://schemas.microsoft.com/office/powerpoint/2010/main" val="1852739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31</a:t>
            </a:fld>
            <a:endParaRPr lang="en-US" altLang="zh-CN"/>
          </a:p>
        </p:txBody>
      </p:sp>
    </p:spTree>
    <p:extLst>
      <p:ext uri="{BB962C8B-B14F-4D97-AF65-F5344CB8AC3E}">
        <p14:creationId xmlns:p14="http://schemas.microsoft.com/office/powerpoint/2010/main" val="2676191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32</a:t>
            </a:fld>
            <a:endParaRPr lang="en-US" altLang="zh-CN"/>
          </a:p>
        </p:txBody>
      </p:sp>
    </p:spTree>
    <p:extLst>
      <p:ext uri="{BB962C8B-B14F-4D97-AF65-F5344CB8AC3E}">
        <p14:creationId xmlns:p14="http://schemas.microsoft.com/office/powerpoint/2010/main" val="3198879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33</a:t>
            </a:fld>
            <a:endParaRPr lang="en-US" altLang="zh-CN"/>
          </a:p>
        </p:txBody>
      </p:sp>
    </p:spTree>
    <p:extLst>
      <p:ext uri="{BB962C8B-B14F-4D97-AF65-F5344CB8AC3E}">
        <p14:creationId xmlns:p14="http://schemas.microsoft.com/office/powerpoint/2010/main" val="3734836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34</a:t>
            </a:fld>
            <a:endParaRPr lang="en-US" altLang="zh-CN"/>
          </a:p>
        </p:txBody>
      </p:sp>
    </p:spTree>
    <p:extLst>
      <p:ext uri="{BB962C8B-B14F-4D97-AF65-F5344CB8AC3E}">
        <p14:creationId xmlns:p14="http://schemas.microsoft.com/office/powerpoint/2010/main" val="401054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Ⅱ</a:t>
            </a:r>
            <a:r>
              <a:rPr lang="zh-CN" altLang="en-US" dirty="0">
                <a:latin typeface="Arial" pitchFamily="34" charset="0"/>
                <a:ea typeface="宋体" pitchFamily="2" charset="-122"/>
              </a:rPr>
              <a:t>型錯誤概率</a:t>
            </a:r>
            <a:r>
              <a:rPr lang="en-US" altLang="zh-CN" dirty="0">
                <a:latin typeface="Arial" pitchFamily="34" charset="0"/>
                <a:ea typeface="宋体" pitchFamily="2" charset="-122"/>
              </a:rPr>
              <a:t>(</a:t>
            </a:r>
            <a:r>
              <a:rPr lang="el-GR" altLang="zh-CN" dirty="0">
                <a:latin typeface="Arial" pitchFamily="34" charset="0"/>
                <a:ea typeface="宋体" pitchFamily="2" charset="-122"/>
              </a:rPr>
              <a:t>β)</a:t>
            </a:r>
            <a:r>
              <a:rPr lang="zh-CN" altLang="en-US" dirty="0">
                <a:latin typeface="Arial" pitchFamily="34" charset="0"/>
                <a:ea typeface="宋体" pitchFamily="2" charset="-122"/>
              </a:rPr>
              <a:t>，就是「假陰性率」。</a:t>
            </a:r>
            <a:endParaRPr lang="en-US" altLang="zh-CN" dirty="0">
              <a:latin typeface="Arial" pitchFamily="34" charset="0"/>
              <a:ea typeface="宋体" pitchFamily="2" charset="-122"/>
            </a:endParaRPr>
          </a:p>
          <a:p>
            <a:r>
              <a:rPr lang="en-US" altLang="zh-TW" dirty="0">
                <a:latin typeface="Arial" pitchFamily="34" charset="0"/>
                <a:ea typeface="宋体" pitchFamily="2" charset="-122"/>
              </a:rPr>
              <a:t>Ⅰ</a:t>
            </a:r>
            <a:r>
              <a:rPr lang="zh-TW" altLang="en-US" dirty="0">
                <a:latin typeface="Arial" pitchFamily="34" charset="0"/>
                <a:ea typeface="宋体" pitchFamily="2" charset="-122"/>
              </a:rPr>
              <a:t>型錯誤</a:t>
            </a:r>
            <a:r>
              <a:rPr lang="zh-CN" altLang="en-US" dirty="0">
                <a:latin typeface="Arial" pitchFamily="34" charset="0"/>
                <a:ea typeface="宋体" pitchFamily="2" charset="-122"/>
              </a:rPr>
              <a:t>概率</a:t>
            </a:r>
            <a:r>
              <a:rPr lang="en-US" altLang="zh-TW" dirty="0">
                <a:latin typeface="Arial" pitchFamily="34" charset="0"/>
                <a:ea typeface="宋体" pitchFamily="2" charset="-122"/>
              </a:rPr>
              <a:t>(α)</a:t>
            </a:r>
            <a:r>
              <a:rPr lang="zh-CN" altLang="en-US" dirty="0">
                <a:latin typeface="Arial" pitchFamily="34" charset="0"/>
                <a:ea typeface="宋体" pitchFamily="2" charset="-122"/>
              </a:rPr>
              <a:t>，就是「假陽性率」。</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35</a:t>
            </a:fld>
            <a:endParaRPr lang="en-US" altLang="zh-CN"/>
          </a:p>
        </p:txBody>
      </p:sp>
    </p:spTree>
    <p:extLst>
      <p:ext uri="{BB962C8B-B14F-4D97-AF65-F5344CB8AC3E}">
        <p14:creationId xmlns:p14="http://schemas.microsoft.com/office/powerpoint/2010/main" val="726293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36</a:t>
            </a:fld>
            <a:endParaRPr lang="en-US" altLang="zh-CN"/>
          </a:p>
        </p:txBody>
      </p:sp>
    </p:spTree>
    <p:extLst>
      <p:ext uri="{BB962C8B-B14F-4D97-AF65-F5344CB8AC3E}">
        <p14:creationId xmlns:p14="http://schemas.microsoft.com/office/powerpoint/2010/main" val="497329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37</a:t>
            </a:fld>
            <a:endParaRPr lang="en-US" altLang="zh-CN"/>
          </a:p>
        </p:txBody>
      </p:sp>
    </p:spTree>
    <p:extLst>
      <p:ext uri="{BB962C8B-B14F-4D97-AF65-F5344CB8AC3E}">
        <p14:creationId xmlns:p14="http://schemas.microsoft.com/office/powerpoint/2010/main" val="867562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38</a:t>
            </a:fld>
            <a:endParaRPr lang="en-US" altLang="zh-CN"/>
          </a:p>
        </p:txBody>
      </p:sp>
    </p:spTree>
    <p:extLst>
      <p:ext uri="{BB962C8B-B14F-4D97-AF65-F5344CB8AC3E}">
        <p14:creationId xmlns:p14="http://schemas.microsoft.com/office/powerpoint/2010/main" val="127030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39</a:t>
            </a:fld>
            <a:endParaRPr lang="en-US" altLang="zh-CN"/>
          </a:p>
        </p:txBody>
      </p:sp>
    </p:spTree>
    <p:extLst>
      <p:ext uri="{BB962C8B-B14F-4D97-AF65-F5344CB8AC3E}">
        <p14:creationId xmlns:p14="http://schemas.microsoft.com/office/powerpoint/2010/main" val="167549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4</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40</a:t>
            </a:fld>
            <a:endParaRPr lang="en-US" altLang="zh-CN"/>
          </a:p>
        </p:txBody>
      </p:sp>
    </p:spTree>
    <p:extLst>
      <p:ext uri="{BB962C8B-B14F-4D97-AF65-F5344CB8AC3E}">
        <p14:creationId xmlns:p14="http://schemas.microsoft.com/office/powerpoint/2010/main" val="1007995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41</a:t>
            </a:fld>
            <a:endParaRPr lang="en-US" altLang="zh-CN"/>
          </a:p>
        </p:txBody>
      </p:sp>
    </p:spTree>
    <p:extLst>
      <p:ext uri="{BB962C8B-B14F-4D97-AF65-F5344CB8AC3E}">
        <p14:creationId xmlns:p14="http://schemas.microsoft.com/office/powerpoint/2010/main" val="3585670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42</a:t>
            </a:fld>
            <a:endParaRPr lang="en-US" altLang="zh-CN"/>
          </a:p>
        </p:txBody>
      </p:sp>
    </p:spTree>
    <p:extLst>
      <p:ext uri="{BB962C8B-B14F-4D97-AF65-F5344CB8AC3E}">
        <p14:creationId xmlns:p14="http://schemas.microsoft.com/office/powerpoint/2010/main" val="3894417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43</a:t>
            </a:fld>
            <a:endParaRPr lang="en-US" altLang="zh-CN"/>
          </a:p>
        </p:txBody>
      </p:sp>
    </p:spTree>
    <p:extLst>
      <p:ext uri="{BB962C8B-B14F-4D97-AF65-F5344CB8AC3E}">
        <p14:creationId xmlns:p14="http://schemas.microsoft.com/office/powerpoint/2010/main" val="2579763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44</a:t>
            </a:fld>
            <a:endParaRPr lang="en-US" altLang="zh-CN"/>
          </a:p>
        </p:txBody>
      </p:sp>
    </p:spTree>
    <p:extLst>
      <p:ext uri="{BB962C8B-B14F-4D97-AF65-F5344CB8AC3E}">
        <p14:creationId xmlns:p14="http://schemas.microsoft.com/office/powerpoint/2010/main" val="1671027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45</a:t>
            </a:fld>
            <a:endParaRPr lang="en-US" altLang="zh-CN"/>
          </a:p>
        </p:txBody>
      </p:sp>
    </p:spTree>
    <p:extLst>
      <p:ext uri="{BB962C8B-B14F-4D97-AF65-F5344CB8AC3E}">
        <p14:creationId xmlns:p14="http://schemas.microsoft.com/office/powerpoint/2010/main" val="1414446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46</a:t>
            </a:fld>
            <a:endParaRPr lang="en-US" altLang="zh-CN"/>
          </a:p>
        </p:txBody>
      </p:sp>
    </p:spTree>
    <p:extLst>
      <p:ext uri="{BB962C8B-B14F-4D97-AF65-F5344CB8AC3E}">
        <p14:creationId xmlns:p14="http://schemas.microsoft.com/office/powerpoint/2010/main" val="1448213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A2509B3-7362-4FF3-892C-78BD33BBDCBD}" type="slidenum">
              <a:rPr lang="en-US" altLang="zh-CN" smtClean="0"/>
              <a:pPr eaLnBrk="1" hangingPunct="1"/>
              <a:t>47</a:t>
            </a:fld>
            <a:endParaRPr lang="en-US" altLang="zh-CN"/>
          </a:p>
        </p:txBody>
      </p:sp>
    </p:spTree>
    <p:extLst>
      <p:ext uri="{BB962C8B-B14F-4D97-AF65-F5344CB8AC3E}">
        <p14:creationId xmlns:p14="http://schemas.microsoft.com/office/powerpoint/2010/main" val="2357090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48</a:t>
            </a:fld>
            <a:endParaRPr lang="en-US" altLang="zh-CN"/>
          </a:p>
        </p:txBody>
      </p:sp>
    </p:spTree>
    <p:extLst>
      <p:ext uri="{BB962C8B-B14F-4D97-AF65-F5344CB8AC3E}">
        <p14:creationId xmlns:p14="http://schemas.microsoft.com/office/powerpoint/2010/main" val="1750499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49</a:t>
            </a:fld>
            <a:endParaRPr lang="en-US" altLang="zh-CN"/>
          </a:p>
        </p:txBody>
      </p:sp>
    </p:spTree>
    <p:extLst>
      <p:ext uri="{BB962C8B-B14F-4D97-AF65-F5344CB8AC3E}">
        <p14:creationId xmlns:p14="http://schemas.microsoft.com/office/powerpoint/2010/main" val="359235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5</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50</a:t>
            </a:fld>
            <a:endParaRPr lang="en-US" altLang="zh-CN"/>
          </a:p>
        </p:txBody>
      </p:sp>
    </p:spTree>
    <p:extLst>
      <p:ext uri="{BB962C8B-B14F-4D97-AF65-F5344CB8AC3E}">
        <p14:creationId xmlns:p14="http://schemas.microsoft.com/office/powerpoint/2010/main" val="2364915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51</a:t>
            </a:fld>
            <a:endParaRPr lang="en-US" altLang="zh-CN"/>
          </a:p>
        </p:txBody>
      </p:sp>
    </p:spTree>
    <p:extLst>
      <p:ext uri="{BB962C8B-B14F-4D97-AF65-F5344CB8AC3E}">
        <p14:creationId xmlns:p14="http://schemas.microsoft.com/office/powerpoint/2010/main" val="1959761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C53-A</a:t>
            </a:r>
            <a:r>
              <a:rPr lang="zh-CN" altLang="en-US" sz="1200" dirty="0"/>
              <a:t>：參考物質互通性；</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6CBFD52-79EA-4264-96BC-2D15056B30CB}" type="slidenum">
              <a:rPr lang="en-US" altLang="zh-CN" smtClean="0"/>
              <a:pPr eaLnBrk="1" hangingPunct="1"/>
              <a:t>52</a:t>
            </a:fld>
            <a:endParaRPr lang="en-US" altLang="zh-CN"/>
          </a:p>
        </p:txBody>
      </p:sp>
    </p:spTree>
    <p:extLst>
      <p:ext uri="{BB962C8B-B14F-4D97-AF65-F5344CB8AC3E}">
        <p14:creationId xmlns:p14="http://schemas.microsoft.com/office/powerpoint/2010/main" val="448093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a:latin typeface="Arial" pitchFamily="34" charset="0"/>
                <a:ea typeface="宋体" pitchFamily="2" charset="-122"/>
              </a:rPr>
              <a:t>Westgard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Youden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864FD5E-C545-4328-8E53-6EE4EF0F174D}" type="slidenum">
              <a:rPr lang="en-US" altLang="zh-CN" smtClean="0"/>
              <a:pPr eaLnBrk="1" hangingPunct="1"/>
              <a:t>53</a:t>
            </a:fld>
            <a:endParaRPr lang="en-US" altLang="zh-CN"/>
          </a:p>
        </p:txBody>
      </p:sp>
    </p:spTree>
    <p:extLst>
      <p:ext uri="{BB962C8B-B14F-4D97-AF65-F5344CB8AC3E}">
        <p14:creationId xmlns:p14="http://schemas.microsoft.com/office/powerpoint/2010/main" val="770427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864FD5E-C545-4328-8E53-6EE4EF0F174D}" type="slidenum">
              <a:rPr lang="en-US" altLang="zh-CN" smtClean="0"/>
              <a:pPr eaLnBrk="1" hangingPunct="1"/>
              <a:t>54</a:t>
            </a:fld>
            <a:endParaRPr lang="en-US" altLang="zh-CN"/>
          </a:p>
        </p:txBody>
      </p:sp>
    </p:spTree>
    <p:extLst>
      <p:ext uri="{BB962C8B-B14F-4D97-AF65-F5344CB8AC3E}">
        <p14:creationId xmlns:p14="http://schemas.microsoft.com/office/powerpoint/2010/main" val="1842912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ea typeface="宋体" pitchFamily="2" charset="-122"/>
              </a:rPr>
              <a:t>随机误差和系统误差，</a:t>
            </a:r>
            <a:r>
              <a:rPr lang="zh-TW" altLang="en-US" dirty="0">
                <a:ea typeface="宋体" pitchFamily="2" charset="-122"/>
              </a:rPr>
              <a:t>通常都用</a:t>
            </a:r>
            <a:r>
              <a:rPr lang="zh-CN" altLang="en-US" dirty="0">
                <a:ea typeface="宋体" pitchFamily="2" charset="-122"/>
              </a:rPr>
              <a:t>标准差</a:t>
            </a:r>
            <a:r>
              <a:rPr lang="zh-TW" altLang="en-US" dirty="0">
                <a:ea typeface="宋体" pitchFamily="2" charset="-122"/>
              </a:rPr>
              <a:t>的</a:t>
            </a:r>
            <a:r>
              <a:rPr lang="zh-CN" altLang="en-US" dirty="0">
                <a:ea typeface="宋体" pitchFamily="2" charset="-122"/>
              </a:rPr>
              <a:t>倍数来</a:t>
            </a:r>
            <a:r>
              <a:rPr lang="zh-TW" altLang="en-US" dirty="0">
                <a:ea typeface="宋体" pitchFamily="2" charset="-122"/>
              </a:rPr>
              <a:t>表示</a:t>
            </a:r>
            <a:r>
              <a:rPr lang="zh-CN" altLang="en-US" dirty="0">
                <a:ea typeface="宋体" pitchFamily="2" charset="-122"/>
              </a:rPr>
              <a:t>，随机误差直接表示为分析方法标准差的倍数，系统误差表示为均值改变量再除以分析方法的标准差。</a:t>
            </a:r>
            <a:endParaRPr lang="en-US" altLang="zh-CN" dirty="0">
              <a:ea typeface="宋体" pitchFamily="2" charset="-122"/>
            </a:endParaRPr>
          </a:p>
          <a:p>
            <a:r>
              <a:rPr lang="zh-CN" altLang="en-US" dirty="0">
                <a:ea typeface="宋体" pitchFamily="2" charset="-122"/>
              </a:rPr>
              <a:t>比如，随机误差的系数 </a:t>
            </a:r>
            <a:r>
              <a:rPr lang="en-US" altLang="zh-CN" dirty="0">
                <a:ea typeface="宋体" pitchFamily="2" charset="-122"/>
              </a:rPr>
              <a:t>△RE </a:t>
            </a:r>
            <a:r>
              <a:rPr lang="zh-CN" altLang="en-US" dirty="0">
                <a:ea typeface="宋体" pitchFamily="2" charset="-122"/>
              </a:rPr>
              <a:t>如是 </a:t>
            </a:r>
            <a:r>
              <a:rPr lang="en-US" altLang="zh-CN" dirty="0">
                <a:ea typeface="宋体" pitchFamily="2" charset="-122"/>
              </a:rPr>
              <a:t>1</a:t>
            </a:r>
            <a:r>
              <a:rPr lang="zh-CN" altLang="en-US" dirty="0">
                <a:ea typeface="宋体" pitchFamily="2" charset="-122"/>
              </a:rPr>
              <a:t>，则表示没有随机误差产生，系统误差的系数 </a:t>
            </a:r>
            <a:r>
              <a:rPr lang="en-US" altLang="zh-CN" dirty="0">
                <a:ea typeface="宋体" pitchFamily="2" charset="-122"/>
              </a:rPr>
              <a:t>△SE </a:t>
            </a:r>
            <a:r>
              <a:rPr lang="zh-CN" altLang="en-US" dirty="0">
                <a:ea typeface="宋体" pitchFamily="2" charset="-122"/>
              </a:rPr>
              <a:t>如是 </a:t>
            </a:r>
            <a:r>
              <a:rPr lang="en-US" altLang="zh-CN" dirty="0">
                <a:ea typeface="宋体" pitchFamily="2" charset="-122"/>
              </a:rPr>
              <a:t>0</a:t>
            </a:r>
            <a:r>
              <a:rPr lang="zh-CN" altLang="en-US" dirty="0">
                <a:ea typeface="宋体" pitchFamily="2" charset="-122"/>
              </a:rPr>
              <a:t>，则表示没有系统误差（偏倚）产生。</a:t>
            </a:r>
            <a:endParaRPr lang="en-US" altLang="zh-CN" dirty="0">
              <a:ea typeface="宋体" pitchFamily="2" charset="-122"/>
            </a:endParaRPr>
          </a:p>
          <a:p>
            <a:r>
              <a:rPr lang="zh-CN" altLang="en-US" dirty="0">
                <a:ea typeface="宋体" pitchFamily="2" charset="-122"/>
              </a:rPr>
              <a:t>這種表示方法的好处是，在 均值 </a:t>
            </a:r>
            <a:r>
              <a:rPr lang="en-US" altLang="zh-CN" dirty="0">
                <a:ea typeface="宋体" pitchFamily="2" charset="-122"/>
              </a:rPr>
              <a:t>— </a:t>
            </a:r>
            <a:r>
              <a:rPr lang="zh-CN" altLang="en-US" dirty="0">
                <a:ea typeface="宋体" pitchFamily="2" charset="-122"/>
              </a:rPr>
              <a:t>标准差 质控图表示方法同一，很方便。</a:t>
            </a:r>
            <a:endParaRPr lang="en-US" altLang="zh-CN" dirty="0">
              <a:ea typeface="宋体" pitchFamily="2" charset="-122"/>
            </a:endParaRPr>
          </a:p>
          <a:p>
            <a:r>
              <a:rPr lang="zh-CN" altLang="en-US" dirty="0">
                <a:ea typeface="宋体" pitchFamily="2" charset="-122"/>
              </a:rPr>
              <a:t>对于临界随机误差，取双侧，</a:t>
            </a:r>
            <a:r>
              <a:rPr lang="el-GR" altLang="zh-CN" dirty="0">
                <a:ea typeface="宋体" pitchFamily="2" charset="-122"/>
              </a:rPr>
              <a:t>α</a:t>
            </a:r>
            <a:r>
              <a:rPr lang="en-US" altLang="zh-CN" dirty="0">
                <a:ea typeface="宋体" pitchFamily="2" charset="-122"/>
              </a:rPr>
              <a:t>= 0.95</a:t>
            </a:r>
            <a:r>
              <a:rPr lang="zh-CN" altLang="en-US" dirty="0">
                <a:ea typeface="宋体" pitchFamily="2" charset="-122"/>
              </a:rPr>
              <a:t>，是指规定的最大缺陷率为 </a:t>
            </a:r>
            <a:r>
              <a:rPr lang="en-US" altLang="zh-CN" dirty="0">
                <a:ea typeface="宋体" pitchFamily="2" charset="-122"/>
              </a:rPr>
              <a:t>5%</a:t>
            </a:r>
            <a:r>
              <a:rPr lang="zh-CN" altLang="en-US" dirty="0">
                <a:ea typeface="宋体" pitchFamily="2" charset="-122"/>
              </a:rPr>
              <a:t>，此时 </a:t>
            </a:r>
            <a:r>
              <a:rPr lang="en-US" altLang="zh-CN" dirty="0">
                <a:ea typeface="宋体" pitchFamily="2" charset="-122"/>
              </a:rPr>
              <a:t>Z = 1.96</a:t>
            </a:r>
            <a:r>
              <a:rPr lang="zh-CN" altLang="en-US" dirty="0">
                <a:ea typeface="宋体" pitchFamily="2" charset="-122"/>
              </a:rPr>
              <a:t>；如 </a:t>
            </a:r>
            <a:r>
              <a:rPr lang="el-GR" altLang="zh-CN" dirty="0">
                <a:ea typeface="宋体" pitchFamily="2" charset="-122"/>
              </a:rPr>
              <a:t>α</a:t>
            </a:r>
            <a:r>
              <a:rPr lang="en-US" altLang="zh-CN" dirty="0">
                <a:ea typeface="宋体" pitchFamily="2" charset="-122"/>
              </a:rPr>
              <a:t>= 0.99 </a:t>
            </a:r>
            <a:r>
              <a:rPr lang="zh-CN" altLang="en-US" dirty="0">
                <a:ea typeface="宋体" pitchFamily="2" charset="-122"/>
              </a:rPr>
              <a:t>则 </a:t>
            </a:r>
            <a:r>
              <a:rPr lang="en-US" altLang="zh-CN" dirty="0">
                <a:ea typeface="宋体" pitchFamily="2" charset="-122"/>
              </a:rPr>
              <a:t>Z = 2.33</a:t>
            </a:r>
            <a:r>
              <a:rPr lang="zh-CN" altLang="en-US" dirty="0">
                <a:ea typeface="宋体" pitchFamily="2" charset="-122"/>
              </a:rPr>
              <a:t>；</a:t>
            </a:r>
            <a:endParaRPr lang="en-US" altLang="zh-CN" dirty="0">
              <a:ea typeface="宋体" pitchFamily="2" charset="-122"/>
            </a:endParaRPr>
          </a:p>
          <a:p>
            <a:r>
              <a:rPr lang="zh-CN" altLang="en-US" dirty="0">
                <a:ea typeface="宋体" pitchFamily="2" charset="-122"/>
              </a:rPr>
              <a:t>对于临界系统误差，取单侧，</a:t>
            </a:r>
            <a:r>
              <a:rPr lang="el-GR" altLang="zh-CN" dirty="0">
                <a:ea typeface="宋体" pitchFamily="2" charset="-122"/>
              </a:rPr>
              <a:t>α</a:t>
            </a:r>
            <a:r>
              <a:rPr lang="en-US" altLang="zh-CN" dirty="0">
                <a:ea typeface="宋体" pitchFamily="2" charset="-122"/>
              </a:rPr>
              <a:t>= 0.95</a:t>
            </a:r>
            <a:r>
              <a:rPr lang="zh-CN" altLang="en-US" dirty="0">
                <a:ea typeface="宋体" pitchFamily="2" charset="-122"/>
              </a:rPr>
              <a:t>，是指规定的最大缺陷率为 </a:t>
            </a:r>
            <a:r>
              <a:rPr lang="en-US" altLang="zh-CN" dirty="0">
                <a:ea typeface="宋体" pitchFamily="2" charset="-122"/>
              </a:rPr>
              <a:t>5%</a:t>
            </a:r>
            <a:r>
              <a:rPr lang="zh-CN" altLang="en-US" dirty="0">
                <a:ea typeface="宋体" pitchFamily="2" charset="-122"/>
              </a:rPr>
              <a:t>，此时 </a:t>
            </a:r>
            <a:r>
              <a:rPr lang="en-US" altLang="zh-CN" dirty="0">
                <a:ea typeface="宋体" pitchFamily="2" charset="-122"/>
              </a:rPr>
              <a:t>Z = 1.65</a:t>
            </a:r>
            <a:r>
              <a:rPr lang="zh-CN" altLang="en-US" dirty="0">
                <a:ea typeface="宋体" pitchFamily="2" charset="-122"/>
              </a:rPr>
              <a:t>；如 </a:t>
            </a:r>
            <a:r>
              <a:rPr lang="el-GR" altLang="zh-CN" dirty="0">
                <a:ea typeface="宋体" pitchFamily="2" charset="-122"/>
              </a:rPr>
              <a:t>α</a:t>
            </a:r>
            <a:r>
              <a:rPr lang="en-US" altLang="zh-CN" dirty="0">
                <a:ea typeface="宋体" pitchFamily="2" charset="-122"/>
              </a:rPr>
              <a:t>= 0.975 </a:t>
            </a:r>
            <a:r>
              <a:rPr lang="zh-CN" altLang="en-US" dirty="0">
                <a:ea typeface="宋体" pitchFamily="2" charset="-122"/>
              </a:rPr>
              <a:t>则 </a:t>
            </a:r>
            <a:r>
              <a:rPr lang="en-US" altLang="zh-CN" dirty="0">
                <a:ea typeface="宋体" pitchFamily="2" charset="-122"/>
              </a:rPr>
              <a:t>Z = 1.96</a:t>
            </a:r>
            <a:r>
              <a:rPr lang="zh-CN" altLang="en-US" dirty="0">
                <a:ea typeface="宋体" pitchFamily="2" charset="-122"/>
              </a:rPr>
              <a:t>；</a:t>
            </a:r>
            <a:endParaRPr lang="en-US" altLang="zh-CN" dirty="0">
              <a:ea typeface="宋体" pitchFamily="2" charset="-122"/>
            </a:endParaRPr>
          </a:p>
          <a:p>
            <a:r>
              <a:rPr lang="zh-CN" altLang="en-US" dirty="0">
                <a:ea typeface="宋体" pitchFamily="2" charset="-122"/>
              </a:rPr>
              <a:t>偏倚取单侧概率，是因为，偏倚只能增大一侧的假阳性率，对应另一侧的是减小的，所以不予考虑；</a:t>
            </a:r>
            <a:endParaRPr lang="en-US" altLang="zh-CN" dirty="0">
              <a:ea typeface="宋体" pitchFamily="2" charset="-122"/>
            </a:endParaRPr>
          </a:p>
          <a:p>
            <a:r>
              <a:rPr lang="zh-CN" altLang="en-US" dirty="0">
                <a:ea typeface="宋体" pitchFamily="2" charset="-122"/>
              </a:rPr>
              <a:t>随机误差则不同，随机误差可以同时增大两侧的假阳性率，所以要取双侧概率。</a:t>
            </a:r>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对于现代自动化的大型检测系统，随机误差出现的几率不多，质控设计更重要的是要检出临界系统误差。</a:t>
            </a:r>
            <a:endParaRPr lang="en-US" altLang="zh-CN" dirty="0">
              <a:ea typeface="宋体" pitchFamily="2" charset="-122"/>
            </a:endParaRPr>
          </a:p>
          <a:p>
            <a:r>
              <a:rPr lang="en-US" altLang="zh-CN" dirty="0">
                <a:ea typeface="宋体" pitchFamily="2" charset="-122"/>
              </a:rPr>
              <a:t>  </a:t>
            </a:r>
          </a:p>
          <a:p>
            <a:endParaRPr lang="zh-CN" altLang="en-US" dirty="0">
              <a:ea typeface="宋体" pitchFamily="2" charset="-122"/>
            </a:endParaRPr>
          </a:p>
          <a:p>
            <a:endParaRPr lang="zh-CN" altLang="en-US" dirty="0">
              <a:ea typeface="宋体" pitchFamily="2" charset="-122"/>
            </a:endParaRPr>
          </a:p>
        </p:txBody>
      </p:sp>
      <p:sp>
        <p:nvSpPr>
          <p:cNvPr id="696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857830E-DDDA-4381-9C58-CE0CE7EB75F8}" type="slidenum">
              <a:rPr lang="en-US" altLang="zh-CN" smtClean="0"/>
              <a:pPr eaLnBrk="1" hangingPunct="1"/>
              <a:t>55</a:t>
            </a:fld>
            <a:endParaRPr lang="en-US" altLang="zh-CN"/>
          </a:p>
        </p:txBody>
      </p:sp>
    </p:spTree>
    <p:extLst>
      <p:ext uri="{BB962C8B-B14F-4D97-AF65-F5344CB8AC3E}">
        <p14:creationId xmlns:p14="http://schemas.microsoft.com/office/powerpoint/2010/main" val="40422417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a:latin typeface="Arial" pitchFamily="34" charset="0"/>
                <a:ea typeface="宋体" pitchFamily="2" charset="-122"/>
              </a:rPr>
              <a:t>Westgard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Youden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864FD5E-C545-4328-8E53-6EE4EF0F174D}" type="slidenum">
              <a:rPr lang="en-US" altLang="zh-CN" smtClean="0"/>
              <a:pPr eaLnBrk="1" hangingPunct="1"/>
              <a:t>56</a:t>
            </a:fld>
            <a:endParaRPr lang="en-US" altLang="zh-CN"/>
          </a:p>
        </p:txBody>
      </p:sp>
    </p:spTree>
    <p:extLst>
      <p:ext uri="{BB962C8B-B14F-4D97-AF65-F5344CB8AC3E}">
        <p14:creationId xmlns:p14="http://schemas.microsoft.com/office/powerpoint/2010/main" val="1883193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charset="0"/>
                <a:ea typeface="宋体" charset="-122"/>
                <a:cs typeface="+mn-cs"/>
              </a:rPr>
              <a:t>空白——样本中不含相关分析物，或所含相关分析物的浓度低于最低相关水平。</a:t>
            </a:r>
          </a:p>
          <a:p>
            <a:r>
              <a:rPr lang="zh-CN" altLang="zh-CN" sz="1200" kern="1200" dirty="0">
                <a:solidFill>
                  <a:schemeClr val="tx1"/>
                </a:solidFill>
                <a:effectLst/>
                <a:latin typeface="Arial" charset="0"/>
                <a:ea typeface="宋体" charset="-122"/>
                <a:cs typeface="+mn-cs"/>
              </a:rPr>
              <a:t>空白限（</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）——在空白样本中可能观测到的最高测量结果；注：</a:t>
            </a:r>
            <a:r>
              <a:rPr lang="en-US" altLang="zh-CN" sz="1200" kern="1200" dirty="0">
                <a:solidFill>
                  <a:schemeClr val="tx1"/>
                </a:solidFill>
                <a:effectLst/>
                <a:latin typeface="Arial" charset="0"/>
                <a:ea typeface="宋体" charset="-122"/>
                <a:cs typeface="+mn-cs"/>
              </a:rPr>
              <a:t>a</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不是测量获得的实际浓度；事实上，在确证有阳性信号条件下测量获得的实际浓度被称为是检测限。与之相似，</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是在分析物水平等于</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的样本中获得的预期最低值，概率如上所述；</a:t>
            </a:r>
            <a:r>
              <a:rPr lang="en-US" altLang="zh-CN" sz="1200" kern="1200" dirty="0">
                <a:solidFill>
                  <a:schemeClr val="tx1"/>
                </a:solidFill>
                <a:effectLst/>
                <a:latin typeface="Arial" charset="0"/>
                <a:ea typeface="宋体" charset="-122"/>
                <a:cs typeface="+mn-cs"/>
              </a:rPr>
              <a:t>b</a:t>
            </a:r>
            <a:r>
              <a:rPr lang="zh-CN" altLang="zh-CN" sz="1200" kern="1200" dirty="0">
                <a:solidFill>
                  <a:schemeClr val="tx1"/>
                </a:solidFill>
                <a:effectLst/>
                <a:latin typeface="Arial" charset="0"/>
                <a:ea typeface="宋体" charset="-122"/>
                <a:cs typeface="+mn-cs"/>
              </a:rPr>
              <a:t>）与</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测定下限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相同：通过标示测量方法获得的最低结果，可声明存在测量不确定度。</a:t>
            </a:r>
            <a:r>
              <a:rPr lang="en-US" altLang="zh-CN" sz="1200" kern="1200" dirty="0">
                <a:solidFill>
                  <a:schemeClr val="tx1"/>
                </a:solidFill>
                <a:effectLst/>
                <a:latin typeface="Arial" charset="0"/>
                <a:ea typeface="宋体" charset="-122"/>
                <a:cs typeface="+mn-cs"/>
              </a:rPr>
              <a:t>10</a:t>
            </a:r>
            <a:r>
              <a:rPr lang="zh-CN" altLang="zh-CN" sz="1200" kern="1200" dirty="0">
                <a:solidFill>
                  <a:schemeClr val="tx1"/>
                </a:solidFill>
                <a:effectLst/>
                <a:latin typeface="Arial" charset="0"/>
                <a:ea typeface="宋体" charset="-122"/>
                <a:cs typeface="+mn-cs"/>
              </a:rPr>
              <a:t>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临界值</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ISO 11843</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1-4</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2.3.1.</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检测限（</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）——样本中可以检测出的分析物的最低水平，概率如上所述，但可能并不是准确的定量值（来自于对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最低可检出浓度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（或剂量或数值），有时也用于表示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灵敏度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2.3.2</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定量限（</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定量下限——在标示实验条件下，采用可接受精密度和真实性，样本中可以定量确定的分析物的最低量（来自于对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测量范围下限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endParaRPr lang="en-US" altLang="zh-CN" sz="1200" kern="1200" dirty="0">
              <a:solidFill>
                <a:schemeClr val="tx1"/>
              </a:solidFill>
              <a:effectLst/>
              <a:latin typeface="Arial" charset="0"/>
              <a:ea typeface="宋体" charset="-122"/>
              <a:cs typeface="+mn-cs"/>
            </a:endParaRPr>
          </a:p>
          <a:p>
            <a:endParaRPr lang="en-US" altLang="zh-CN" sz="1200" kern="1200" dirty="0">
              <a:solidFill>
                <a:schemeClr val="tx1"/>
              </a:solidFill>
              <a:effectLst/>
              <a:latin typeface="Arial" charset="0"/>
              <a:ea typeface="宋体" charset="-122"/>
              <a:cs typeface="+mn-cs"/>
            </a:endParaRPr>
          </a:p>
          <a:p>
            <a:r>
              <a:rPr lang="zh-CN" altLang="zh-CN" sz="1200" kern="1200" dirty="0">
                <a:solidFill>
                  <a:schemeClr val="tx1"/>
                </a:solidFill>
                <a:effectLst/>
                <a:latin typeface="Arial" charset="0"/>
                <a:ea typeface="宋体" charset="-122"/>
                <a:cs typeface="+mn-cs"/>
              </a:rPr>
              <a:t>最低的是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空白限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），也就是在不含分析物的样本中预期可观测到的系列结果中的最高值。（关于该限度的详情可参见章节</a:t>
            </a:r>
            <a:r>
              <a:rPr lang="en-US" altLang="zh-CN" sz="1200" kern="1200" dirty="0">
                <a:solidFill>
                  <a:schemeClr val="tx1"/>
                </a:solidFill>
                <a:effectLst/>
                <a:latin typeface="Arial" charset="0"/>
                <a:ea typeface="宋体" charset="-122"/>
                <a:cs typeface="+mn-cs"/>
              </a:rPr>
              <a:t>4</a:t>
            </a:r>
            <a:r>
              <a:rPr lang="zh-CN" altLang="zh-CN" sz="1200" kern="1200" dirty="0">
                <a:solidFill>
                  <a:schemeClr val="tx1"/>
                </a:solidFill>
                <a:effectLst/>
                <a:latin typeface="Arial" charset="0"/>
                <a:ea typeface="宋体" charset="-122"/>
                <a:cs typeface="+mn-cs"/>
              </a:rPr>
              <a:t>。）需要注意的是，</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是指观测到的检测结果，而所有其他限度都是指分析物的实际浓度。</a:t>
            </a:r>
          </a:p>
          <a:p>
            <a:r>
              <a:rPr lang="zh-CN" altLang="zh-CN" sz="1200" kern="1200" dirty="0">
                <a:solidFill>
                  <a:schemeClr val="tx1"/>
                </a:solidFill>
                <a:effectLst/>
                <a:latin typeface="Arial" charset="0"/>
                <a:ea typeface="宋体" charset="-122"/>
                <a:cs typeface="+mn-cs"/>
              </a:rPr>
              <a:t>其次是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），也就是实际浓度，该条件下观测到的检测结果很可能高于</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，因此可以称为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可检出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p>
          <a:p>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）是最低实际浓度，该条件下能够可靠检测分析物，并且观测到的检测结果不确定度低于或等于实验室或该方法的生产商设定的目标。设定的不确定度（或偏倚和非精密度）目标必须附有标示</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，或者可用于实验室记录。</a:t>
            </a:r>
          </a:p>
          <a:p>
            <a:r>
              <a:rPr lang="zh-CN" altLang="zh-CN" sz="1200" kern="1200" dirty="0">
                <a:solidFill>
                  <a:schemeClr val="tx1"/>
                </a:solidFill>
                <a:effectLst/>
                <a:latin typeface="Arial" charset="0"/>
                <a:ea typeface="宋体" charset="-122"/>
                <a:cs typeface="+mn-cs"/>
              </a:rPr>
              <a:t>测量范围下限（</a:t>
            </a:r>
            <a:r>
              <a:rPr lang="en-US" altLang="zh-CN" sz="1200" kern="1200" dirty="0">
                <a:solidFill>
                  <a:schemeClr val="tx1"/>
                </a:solidFill>
                <a:effectLst/>
                <a:latin typeface="Arial" charset="0"/>
                <a:ea typeface="宋体" charset="-122"/>
                <a:cs typeface="+mn-cs"/>
              </a:rPr>
              <a:t>LMR</a:t>
            </a:r>
            <a:r>
              <a:rPr lang="zh-CN" altLang="zh-CN" sz="1200" kern="1200" dirty="0">
                <a:solidFill>
                  <a:schemeClr val="tx1"/>
                </a:solidFill>
                <a:effectLst/>
                <a:latin typeface="Arial" charset="0"/>
                <a:ea typeface="宋体" charset="-122"/>
                <a:cs typeface="+mn-cs"/>
              </a:rPr>
              <a:t>）是符合规定条件的最低水平。此类规定条件包括了标示的所有方法特征，其中包括了偏倚和不精密度，不确定度以及其他特征。</a:t>
            </a:r>
          </a:p>
          <a:p>
            <a:r>
              <a:rPr lang="zh-CN" altLang="zh-CN" sz="1200" kern="1200" dirty="0">
                <a:solidFill>
                  <a:schemeClr val="tx1"/>
                </a:solidFill>
                <a:effectLst/>
                <a:latin typeface="Arial" charset="0"/>
                <a:ea typeface="宋体" charset="-122"/>
                <a:cs typeface="+mn-cs"/>
              </a:rPr>
              <a:t>线性范围下限（</a:t>
            </a:r>
            <a:r>
              <a:rPr lang="en-US" altLang="zh-CN" sz="1200" kern="1200" dirty="0">
                <a:solidFill>
                  <a:schemeClr val="tx1"/>
                </a:solidFill>
                <a:effectLst/>
                <a:latin typeface="Arial" charset="0"/>
                <a:ea typeface="宋体" charset="-122"/>
                <a:cs typeface="+mn-cs"/>
              </a:rPr>
              <a:t>LLR</a:t>
            </a:r>
            <a:r>
              <a:rPr lang="zh-CN" altLang="zh-CN" sz="1200" kern="1200" dirty="0">
                <a:solidFill>
                  <a:schemeClr val="tx1"/>
                </a:solidFill>
                <a:effectLst/>
                <a:latin typeface="Arial" charset="0"/>
                <a:ea typeface="宋体" charset="-122"/>
                <a:cs typeface="+mn-cs"/>
              </a:rPr>
              <a:t>）是方法响应与真实浓度之间呈现线性关系条件下的最低浓度（参见</a:t>
            </a:r>
            <a:r>
              <a:rPr lang="en-US" altLang="zh-CN" sz="1200" kern="1200" dirty="0">
                <a:solidFill>
                  <a:schemeClr val="tx1"/>
                </a:solidFill>
                <a:effectLst/>
                <a:latin typeface="Arial" charset="0"/>
                <a:ea typeface="宋体" charset="-122"/>
                <a:cs typeface="+mn-cs"/>
              </a:rPr>
              <a:t>NCCLS</a:t>
            </a:r>
            <a:r>
              <a:rPr lang="zh-CN" altLang="zh-CN" sz="1200" kern="1200" dirty="0">
                <a:solidFill>
                  <a:schemeClr val="tx1"/>
                </a:solidFill>
                <a:effectLst/>
                <a:latin typeface="Arial" charset="0"/>
                <a:ea typeface="宋体" charset="-122"/>
                <a:cs typeface="+mn-cs"/>
              </a:rPr>
              <a:t>文件</a:t>
            </a:r>
            <a:r>
              <a:rPr lang="en-US" altLang="zh-CN" sz="1200" kern="1200" dirty="0">
                <a:solidFill>
                  <a:schemeClr val="tx1"/>
                </a:solidFill>
                <a:effectLst/>
                <a:latin typeface="Arial" charset="0"/>
                <a:ea typeface="宋体" charset="-122"/>
                <a:cs typeface="+mn-cs"/>
              </a:rPr>
              <a:t>EP6-</a:t>
            </a:r>
            <a:r>
              <a:rPr lang="zh-CN" altLang="zh-CN" sz="1200" kern="1200" dirty="0">
                <a:solidFill>
                  <a:schemeClr val="tx1"/>
                </a:solidFill>
                <a:effectLst/>
                <a:latin typeface="Arial" charset="0"/>
                <a:ea typeface="宋体" charset="-122"/>
                <a:cs typeface="+mn-cs"/>
              </a:rPr>
              <a:t>定量测量方法的线性评估：统计学方法）。这也需要对非线性误差设定目标，并且必须伴随说明线性情况。</a:t>
            </a:r>
          </a:p>
          <a:p>
            <a:r>
              <a:rPr lang="zh-CN" altLang="zh-CN" sz="1200" kern="1200" dirty="0">
                <a:solidFill>
                  <a:schemeClr val="tx1"/>
                </a:solidFill>
                <a:effectLst/>
                <a:latin typeface="Arial" charset="0"/>
                <a:ea typeface="宋体" charset="-122"/>
                <a:cs typeface="+mn-cs"/>
              </a:rPr>
              <a:t>任何情况下都是</a:t>
            </a:r>
            <a:r>
              <a:rPr lang="en-US" altLang="zh-CN" sz="1200" kern="1200" dirty="0" err="1">
                <a:solidFill>
                  <a:schemeClr val="tx1"/>
                </a:solidFill>
                <a:effectLst/>
                <a:latin typeface="Arial" charset="0"/>
                <a:ea typeface="宋体" charset="-122"/>
                <a:cs typeface="+mn-cs"/>
              </a:rPr>
              <a:t>LoB</a:t>
            </a:r>
            <a:r>
              <a:rPr lang="en-US" altLang="zh-CN" sz="1200" kern="1200" dirty="0">
                <a:solidFill>
                  <a:schemeClr val="tx1"/>
                </a:solidFill>
                <a:effectLst/>
                <a:latin typeface="Arial" charset="0"/>
                <a:ea typeface="宋体" charset="-122"/>
                <a:cs typeface="+mn-cs"/>
              </a:rPr>
              <a:t> &lt; </a:t>
            </a:r>
            <a:r>
              <a:rPr lang="en-US" altLang="zh-CN" sz="1200" kern="1200" dirty="0" err="1">
                <a:solidFill>
                  <a:schemeClr val="tx1"/>
                </a:solidFill>
                <a:effectLst/>
                <a:latin typeface="Arial" charset="0"/>
                <a:ea typeface="宋体" charset="-122"/>
                <a:cs typeface="+mn-cs"/>
              </a:rPr>
              <a:t>LoD</a:t>
            </a:r>
            <a:r>
              <a:rPr lang="en-US" altLang="zh-CN" sz="1200" kern="1200" dirty="0">
                <a:solidFill>
                  <a:schemeClr val="tx1"/>
                </a:solidFill>
                <a:effectLst/>
                <a:latin typeface="Arial" charset="0"/>
                <a:ea typeface="宋体" charset="-122"/>
                <a:cs typeface="+mn-cs"/>
              </a:rPr>
              <a:t> </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 </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。其他的限值之间可能没有一致的关系。可以根据定量目标、非线性误差和定义特征来确定这些限值的相对位置。</a:t>
            </a:r>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2637A9C-426D-4250-9CAE-97D54765920B}" type="slidenum">
              <a:rPr lang="en-US" altLang="zh-CN" smtClean="0"/>
              <a:pPr eaLnBrk="1" hangingPunct="1"/>
              <a:t>57</a:t>
            </a:fld>
            <a:endParaRPr lang="en-US" altLang="zh-CN"/>
          </a:p>
        </p:txBody>
      </p:sp>
    </p:spTree>
    <p:extLst>
      <p:ext uri="{BB962C8B-B14F-4D97-AF65-F5344CB8AC3E}">
        <p14:creationId xmlns:p14="http://schemas.microsoft.com/office/powerpoint/2010/main" val="563904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charset="0"/>
                <a:ea typeface="宋体" charset="-122"/>
                <a:cs typeface="+mn-cs"/>
              </a:rPr>
              <a:t>空白——样本中不含相关分析物，或所含相关分析物的浓度低于最低相关水平。</a:t>
            </a:r>
          </a:p>
          <a:p>
            <a:r>
              <a:rPr lang="zh-CN" altLang="zh-CN" sz="1200" kern="1200" dirty="0">
                <a:solidFill>
                  <a:schemeClr val="tx1"/>
                </a:solidFill>
                <a:effectLst/>
                <a:latin typeface="Arial" charset="0"/>
                <a:ea typeface="宋体" charset="-122"/>
                <a:cs typeface="+mn-cs"/>
              </a:rPr>
              <a:t>空白限（</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）——在空白样本中可能观测到的最高测量结果；注：</a:t>
            </a:r>
            <a:r>
              <a:rPr lang="en-US" altLang="zh-CN" sz="1200" kern="1200" dirty="0">
                <a:solidFill>
                  <a:schemeClr val="tx1"/>
                </a:solidFill>
                <a:effectLst/>
                <a:latin typeface="Arial" charset="0"/>
                <a:ea typeface="宋体" charset="-122"/>
                <a:cs typeface="+mn-cs"/>
              </a:rPr>
              <a:t>a</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不是测量获得的实际浓度；事实上，在确证有阳性信号条件下测量获得的实际浓度被称为是检测限。与之相似，</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是在分析物水平等于</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的样本中获得的预期最低值，概率如上所述；</a:t>
            </a:r>
            <a:r>
              <a:rPr lang="en-US" altLang="zh-CN" sz="1200" kern="1200" dirty="0">
                <a:solidFill>
                  <a:schemeClr val="tx1"/>
                </a:solidFill>
                <a:effectLst/>
                <a:latin typeface="Arial" charset="0"/>
                <a:ea typeface="宋体" charset="-122"/>
                <a:cs typeface="+mn-cs"/>
              </a:rPr>
              <a:t>b</a:t>
            </a:r>
            <a:r>
              <a:rPr lang="zh-CN" altLang="zh-CN" sz="1200" kern="1200" dirty="0">
                <a:solidFill>
                  <a:schemeClr val="tx1"/>
                </a:solidFill>
                <a:effectLst/>
                <a:latin typeface="Arial" charset="0"/>
                <a:ea typeface="宋体" charset="-122"/>
                <a:cs typeface="+mn-cs"/>
              </a:rPr>
              <a:t>）与</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测定下限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相同：通过标示测量方法获得的最低结果，可声明存在测量不确定度。</a:t>
            </a:r>
            <a:r>
              <a:rPr lang="en-US" altLang="zh-CN" sz="1200" kern="1200" dirty="0">
                <a:solidFill>
                  <a:schemeClr val="tx1"/>
                </a:solidFill>
                <a:effectLst/>
                <a:latin typeface="Arial" charset="0"/>
                <a:ea typeface="宋体" charset="-122"/>
                <a:cs typeface="+mn-cs"/>
              </a:rPr>
              <a:t>10</a:t>
            </a:r>
            <a:r>
              <a:rPr lang="zh-CN" altLang="zh-CN" sz="1200" kern="1200" dirty="0">
                <a:solidFill>
                  <a:schemeClr val="tx1"/>
                </a:solidFill>
                <a:effectLst/>
                <a:latin typeface="Arial" charset="0"/>
                <a:ea typeface="宋体" charset="-122"/>
                <a:cs typeface="+mn-cs"/>
              </a:rPr>
              <a:t>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临界值</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ISO 11843</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1-4</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2.3.1.</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检测限（</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）——样本中可以检测出的分析物的最低水平，概率如上所述，但可能并不是准确的定量值（来自于对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最低可检出浓度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（或剂量或数值），有时也用于表示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灵敏度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2.3.2</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定量限（</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定量下限——在标示实验条件下，采用可接受精密度和真实性，样本中可以定量确定的分析物的最低量（来自于对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测量范围下限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endParaRPr lang="en-US" altLang="zh-CN" sz="1200" kern="1200" dirty="0">
              <a:solidFill>
                <a:schemeClr val="tx1"/>
              </a:solidFill>
              <a:effectLst/>
              <a:latin typeface="Arial" charset="0"/>
              <a:ea typeface="宋体" charset="-122"/>
              <a:cs typeface="+mn-cs"/>
            </a:endParaRPr>
          </a:p>
          <a:p>
            <a:endParaRPr lang="en-US" altLang="zh-CN" sz="1200" kern="1200" dirty="0">
              <a:solidFill>
                <a:schemeClr val="tx1"/>
              </a:solidFill>
              <a:effectLst/>
              <a:latin typeface="Arial" charset="0"/>
              <a:ea typeface="宋体" charset="-122"/>
              <a:cs typeface="+mn-cs"/>
            </a:endParaRPr>
          </a:p>
          <a:p>
            <a:r>
              <a:rPr lang="zh-CN" altLang="zh-CN" sz="1200" kern="1200" dirty="0">
                <a:solidFill>
                  <a:schemeClr val="tx1"/>
                </a:solidFill>
                <a:effectLst/>
                <a:latin typeface="Arial" charset="0"/>
                <a:ea typeface="宋体" charset="-122"/>
                <a:cs typeface="+mn-cs"/>
              </a:rPr>
              <a:t>最低的是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空白限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），也就是在不含分析物的样本中预期可观测到的系列结果中的最高值。（关于该限度的详情可参见章节</a:t>
            </a:r>
            <a:r>
              <a:rPr lang="en-US" altLang="zh-CN" sz="1200" kern="1200" dirty="0">
                <a:solidFill>
                  <a:schemeClr val="tx1"/>
                </a:solidFill>
                <a:effectLst/>
                <a:latin typeface="Arial" charset="0"/>
                <a:ea typeface="宋体" charset="-122"/>
                <a:cs typeface="+mn-cs"/>
              </a:rPr>
              <a:t>4</a:t>
            </a:r>
            <a:r>
              <a:rPr lang="zh-CN" altLang="zh-CN" sz="1200" kern="1200" dirty="0">
                <a:solidFill>
                  <a:schemeClr val="tx1"/>
                </a:solidFill>
                <a:effectLst/>
                <a:latin typeface="Arial" charset="0"/>
                <a:ea typeface="宋体" charset="-122"/>
                <a:cs typeface="+mn-cs"/>
              </a:rPr>
              <a:t>。）需要注意的是，</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是指观测到的检测结果，而所有其他限度都是指分析物的实际浓度。</a:t>
            </a:r>
          </a:p>
          <a:p>
            <a:r>
              <a:rPr lang="zh-CN" altLang="zh-CN" sz="1200" kern="1200" dirty="0">
                <a:solidFill>
                  <a:schemeClr val="tx1"/>
                </a:solidFill>
                <a:effectLst/>
                <a:latin typeface="Arial" charset="0"/>
                <a:ea typeface="宋体" charset="-122"/>
                <a:cs typeface="+mn-cs"/>
              </a:rPr>
              <a:t>其次是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），也就是实际浓度，该条件下观测到的检测结果很可能高于</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，因此可以称为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可检出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p>
          <a:p>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）是最低实际浓度，该条件下能够可靠检测分析物，并且观测到的检测结果不确定度低于或等于实验室或该方法的生产商设定的目标。设定的不确定度（或偏倚和非精密度）目标必须附有标示</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，或者可用于实验室记录。</a:t>
            </a:r>
          </a:p>
          <a:p>
            <a:r>
              <a:rPr lang="zh-CN" altLang="zh-CN" sz="1200" kern="1200" dirty="0">
                <a:solidFill>
                  <a:schemeClr val="tx1"/>
                </a:solidFill>
                <a:effectLst/>
                <a:latin typeface="Arial" charset="0"/>
                <a:ea typeface="宋体" charset="-122"/>
                <a:cs typeface="+mn-cs"/>
              </a:rPr>
              <a:t>测量范围下限（</a:t>
            </a:r>
            <a:r>
              <a:rPr lang="en-US" altLang="zh-CN" sz="1200" kern="1200" dirty="0">
                <a:solidFill>
                  <a:schemeClr val="tx1"/>
                </a:solidFill>
                <a:effectLst/>
                <a:latin typeface="Arial" charset="0"/>
                <a:ea typeface="宋体" charset="-122"/>
                <a:cs typeface="+mn-cs"/>
              </a:rPr>
              <a:t>LMR</a:t>
            </a:r>
            <a:r>
              <a:rPr lang="zh-CN" altLang="zh-CN" sz="1200" kern="1200" dirty="0">
                <a:solidFill>
                  <a:schemeClr val="tx1"/>
                </a:solidFill>
                <a:effectLst/>
                <a:latin typeface="Arial" charset="0"/>
                <a:ea typeface="宋体" charset="-122"/>
                <a:cs typeface="+mn-cs"/>
              </a:rPr>
              <a:t>）是符合规定条件的最低水平。此类规定条件包括了标示的所有方法特征，其中包括了偏倚和不精密度，不确定度以及其他特征。</a:t>
            </a:r>
          </a:p>
          <a:p>
            <a:r>
              <a:rPr lang="zh-CN" altLang="zh-CN" sz="1200" kern="1200" dirty="0">
                <a:solidFill>
                  <a:schemeClr val="tx1"/>
                </a:solidFill>
                <a:effectLst/>
                <a:latin typeface="Arial" charset="0"/>
                <a:ea typeface="宋体" charset="-122"/>
                <a:cs typeface="+mn-cs"/>
              </a:rPr>
              <a:t>线性范围下限（</a:t>
            </a:r>
            <a:r>
              <a:rPr lang="en-US" altLang="zh-CN" sz="1200" kern="1200" dirty="0">
                <a:solidFill>
                  <a:schemeClr val="tx1"/>
                </a:solidFill>
                <a:effectLst/>
                <a:latin typeface="Arial" charset="0"/>
                <a:ea typeface="宋体" charset="-122"/>
                <a:cs typeface="+mn-cs"/>
              </a:rPr>
              <a:t>LLR</a:t>
            </a:r>
            <a:r>
              <a:rPr lang="zh-CN" altLang="zh-CN" sz="1200" kern="1200" dirty="0">
                <a:solidFill>
                  <a:schemeClr val="tx1"/>
                </a:solidFill>
                <a:effectLst/>
                <a:latin typeface="Arial" charset="0"/>
                <a:ea typeface="宋体" charset="-122"/>
                <a:cs typeface="+mn-cs"/>
              </a:rPr>
              <a:t>）是方法响应与真实浓度之间呈现线性关系条件下的最低浓度（参见</a:t>
            </a:r>
            <a:r>
              <a:rPr lang="en-US" altLang="zh-CN" sz="1200" kern="1200" dirty="0">
                <a:solidFill>
                  <a:schemeClr val="tx1"/>
                </a:solidFill>
                <a:effectLst/>
                <a:latin typeface="Arial" charset="0"/>
                <a:ea typeface="宋体" charset="-122"/>
                <a:cs typeface="+mn-cs"/>
              </a:rPr>
              <a:t>NCCLS</a:t>
            </a:r>
            <a:r>
              <a:rPr lang="zh-CN" altLang="zh-CN" sz="1200" kern="1200" dirty="0">
                <a:solidFill>
                  <a:schemeClr val="tx1"/>
                </a:solidFill>
                <a:effectLst/>
                <a:latin typeface="Arial" charset="0"/>
                <a:ea typeface="宋体" charset="-122"/>
                <a:cs typeface="+mn-cs"/>
              </a:rPr>
              <a:t>文件</a:t>
            </a:r>
            <a:r>
              <a:rPr lang="en-US" altLang="zh-CN" sz="1200" kern="1200" dirty="0">
                <a:solidFill>
                  <a:schemeClr val="tx1"/>
                </a:solidFill>
                <a:effectLst/>
                <a:latin typeface="Arial" charset="0"/>
                <a:ea typeface="宋体" charset="-122"/>
                <a:cs typeface="+mn-cs"/>
              </a:rPr>
              <a:t>EP6-</a:t>
            </a:r>
            <a:r>
              <a:rPr lang="zh-CN" altLang="zh-CN" sz="1200" kern="1200" dirty="0">
                <a:solidFill>
                  <a:schemeClr val="tx1"/>
                </a:solidFill>
                <a:effectLst/>
                <a:latin typeface="Arial" charset="0"/>
                <a:ea typeface="宋体" charset="-122"/>
                <a:cs typeface="+mn-cs"/>
              </a:rPr>
              <a:t>定量测量方法的线性评估：统计学方法）。这也需要对非线性误差设定目标，并且必须伴随说明线性情况。</a:t>
            </a:r>
          </a:p>
          <a:p>
            <a:r>
              <a:rPr lang="zh-CN" altLang="zh-CN" sz="1200" kern="1200" dirty="0">
                <a:solidFill>
                  <a:schemeClr val="tx1"/>
                </a:solidFill>
                <a:effectLst/>
                <a:latin typeface="Arial" charset="0"/>
                <a:ea typeface="宋体" charset="-122"/>
                <a:cs typeface="+mn-cs"/>
              </a:rPr>
              <a:t>任何情况下都是</a:t>
            </a:r>
            <a:r>
              <a:rPr lang="en-US" altLang="zh-CN" sz="1200" kern="1200" dirty="0" err="1">
                <a:solidFill>
                  <a:schemeClr val="tx1"/>
                </a:solidFill>
                <a:effectLst/>
                <a:latin typeface="Arial" charset="0"/>
                <a:ea typeface="宋体" charset="-122"/>
                <a:cs typeface="+mn-cs"/>
              </a:rPr>
              <a:t>LoB</a:t>
            </a:r>
            <a:r>
              <a:rPr lang="en-US" altLang="zh-CN" sz="1200" kern="1200" dirty="0">
                <a:solidFill>
                  <a:schemeClr val="tx1"/>
                </a:solidFill>
                <a:effectLst/>
                <a:latin typeface="Arial" charset="0"/>
                <a:ea typeface="宋体" charset="-122"/>
                <a:cs typeface="+mn-cs"/>
              </a:rPr>
              <a:t> &lt; </a:t>
            </a:r>
            <a:r>
              <a:rPr lang="en-US" altLang="zh-CN" sz="1200" kern="1200" dirty="0" err="1">
                <a:solidFill>
                  <a:schemeClr val="tx1"/>
                </a:solidFill>
                <a:effectLst/>
                <a:latin typeface="Arial" charset="0"/>
                <a:ea typeface="宋体" charset="-122"/>
                <a:cs typeface="+mn-cs"/>
              </a:rPr>
              <a:t>LoD</a:t>
            </a:r>
            <a:r>
              <a:rPr lang="en-US" altLang="zh-CN" sz="1200" kern="1200" dirty="0">
                <a:solidFill>
                  <a:schemeClr val="tx1"/>
                </a:solidFill>
                <a:effectLst/>
                <a:latin typeface="Arial" charset="0"/>
                <a:ea typeface="宋体" charset="-122"/>
                <a:cs typeface="+mn-cs"/>
              </a:rPr>
              <a:t> </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 </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。其他的限值之间可能没有一致的关系。可以根据定量目标、非线性误差和定义特征来确定这些限值的相对位置。</a:t>
            </a:r>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2637A9C-426D-4250-9CAE-97D54765920B}" type="slidenum">
              <a:rPr lang="en-US" altLang="zh-CN" smtClean="0"/>
              <a:pPr eaLnBrk="1" hangingPunct="1"/>
              <a:t>58</a:t>
            </a:fld>
            <a:endParaRPr lang="en-US" altLang="zh-CN"/>
          </a:p>
        </p:txBody>
      </p:sp>
    </p:spTree>
    <p:extLst>
      <p:ext uri="{BB962C8B-B14F-4D97-AF65-F5344CB8AC3E}">
        <p14:creationId xmlns:p14="http://schemas.microsoft.com/office/powerpoint/2010/main" val="36665014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dirty="0">
                <a:solidFill>
                  <a:schemeClr val="tx1"/>
                </a:solidFill>
                <a:effectLst/>
                <a:latin typeface="Arial" charset="0"/>
                <a:ea typeface="宋体" charset="-122"/>
                <a:cs typeface="+mn-cs"/>
              </a:rPr>
              <a:t>空白——样本中不含相关分析物，或所含相关分析物的浓度低于最低相关水平。</a:t>
            </a:r>
          </a:p>
          <a:p>
            <a:r>
              <a:rPr lang="zh-CN" altLang="zh-CN" sz="1200" kern="1200" dirty="0">
                <a:solidFill>
                  <a:schemeClr val="tx1"/>
                </a:solidFill>
                <a:effectLst/>
                <a:latin typeface="Arial" charset="0"/>
                <a:ea typeface="宋体" charset="-122"/>
                <a:cs typeface="+mn-cs"/>
              </a:rPr>
              <a:t>空白限（</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）——在空白样本中可能观测到的最高测量结果；注：</a:t>
            </a:r>
            <a:r>
              <a:rPr lang="en-US" altLang="zh-CN" sz="1200" kern="1200" dirty="0">
                <a:solidFill>
                  <a:schemeClr val="tx1"/>
                </a:solidFill>
                <a:effectLst/>
                <a:latin typeface="Arial" charset="0"/>
                <a:ea typeface="宋体" charset="-122"/>
                <a:cs typeface="+mn-cs"/>
              </a:rPr>
              <a:t>a</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不是测量获得的实际浓度；事实上，在确证有阳性信号条件下测量获得的实际浓度被称为是检测限。与之相似，</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是在分析物水平等于</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的样本中获得的预期最低值，概率如上所述；</a:t>
            </a:r>
            <a:r>
              <a:rPr lang="en-US" altLang="zh-CN" sz="1200" kern="1200" dirty="0">
                <a:solidFill>
                  <a:schemeClr val="tx1"/>
                </a:solidFill>
                <a:effectLst/>
                <a:latin typeface="Arial" charset="0"/>
                <a:ea typeface="宋体" charset="-122"/>
                <a:cs typeface="+mn-cs"/>
              </a:rPr>
              <a:t>b</a:t>
            </a:r>
            <a:r>
              <a:rPr lang="zh-CN" altLang="zh-CN" sz="1200" kern="1200" dirty="0">
                <a:solidFill>
                  <a:schemeClr val="tx1"/>
                </a:solidFill>
                <a:effectLst/>
                <a:latin typeface="Arial" charset="0"/>
                <a:ea typeface="宋体" charset="-122"/>
                <a:cs typeface="+mn-cs"/>
              </a:rPr>
              <a:t>）与</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测定下限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相同：通过标示测量方法获得的最低结果，可声明存在测量不确定度。</a:t>
            </a:r>
            <a:r>
              <a:rPr lang="en-US" altLang="zh-CN" sz="1200" kern="1200" dirty="0">
                <a:solidFill>
                  <a:schemeClr val="tx1"/>
                </a:solidFill>
                <a:effectLst/>
                <a:latin typeface="Arial" charset="0"/>
                <a:ea typeface="宋体" charset="-122"/>
                <a:cs typeface="+mn-cs"/>
              </a:rPr>
              <a:t>10</a:t>
            </a:r>
            <a:r>
              <a:rPr lang="zh-CN" altLang="zh-CN" sz="1200" kern="1200" dirty="0">
                <a:solidFill>
                  <a:schemeClr val="tx1"/>
                </a:solidFill>
                <a:effectLst/>
                <a:latin typeface="Arial" charset="0"/>
                <a:ea typeface="宋体" charset="-122"/>
                <a:cs typeface="+mn-cs"/>
              </a:rPr>
              <a:t>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临界值</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ISO 11843</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1-4</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2.3.1.</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检测限（</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）——样本中可以检测出的分析物的最低水平，概率如上所述，但可能并不是准确的定量值（来自于对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最低可检出浓度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（或剂量或数值），有时也用于表示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灵敏度</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（参见章节</a:t>
            </a:r>
            <a:r>
              <a:rPr lang="en-US" altLang="zh-CN" sz="1200" kern="1200" dirty="0">
                <a:solidFill>
                  <a:schemeClr val="tx1"/>
                </a:solidFill>
                <a:effectLst/>
                <a:latin typeface="Arial" charset="0"/>
                <a:ea typeface="宋体" charset="-122"/>
                <a:cs typeface="+mn-cs"/>
              </a:rPr>
              <a:t>2.3.2</a:t>
            </a:r>
            <a:r>
              <a:rPr lang="zh-CN" altLang="zh-CN" sz="1200" kern="1200" dirty="0">
                <a:solidFill>
                  <a:schemeClr val="tx1"/>
                </a:solidFill>
                <a:effectLst/>
                <a:latin typeface="Arial" charset="0"/>
                <a:ea typeface="宋体" charset="-122"/>
                <a:cs typeface="+mn-cs"/>
              </a:rPr>
              <a:t>）。</a:t>
            </a:r>
          </a:p>
          <a:p>
            <a:r>
              <a:rPr lang="zh-CN" altLang="zh-CN" sz="1200" kern="1200" dirty="0">
                <a:solidFill>
                  <a:schemeClr val="tx1"/>
                </a:solidFill>
                <a:effectLst/>
                <a:latin typeface="Arial" charset="0"/>
                <a:ea typeface="宋体" charset="-122"/>
                <a:cs typeface="+mn-cs"/>
              </a:rPr>
              <a:t>定量限（</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定量下限——在标示实验条件下，采用可接受精密度和真实性，样本中可以定量确定的分析物的最低量（来自于对</a:t>
            </a:r>
            <a:r>
              <a:rPr lang="en-US" altLang="zh-CN" sz="1200" kern="1200" dirty="0">
                <a:solidFill>
                  <a:schemeClr val="tx1"/>
                </a:solidFill>
                <a:effectLst/>
                <a:latin typeface="Arial" charset="0"/>
                <a:ea typeface="宋体" charset="-122"/>
                <a:cs typeface="+mn-cs"/>
              </a:rPr>
              <a:t>WHO-BS/95.1793</a:t>
            </a:r>
            <a:r>
              <a:rPr lang="zh-CN" altLang="zh-CN" sz="1200" kern="1200" dirty="0">
                <a:solidFill>
                  <a:schemeClr val="tx1"/>
                </a:solidFill>
                <a:effectLst/>
                <a:latin typeface="Arial" charset="0"/>
                <a:ea typeface="宋体" charset="-122"/>
                <a:cs typeface="+mn-cs"/>
              </a:rPr>
              <a:t>的修订）</a:t>
            </a:r>
            <a:r>
              <a:rPr lang="en-US" altLang="zh-CN" sz="1200" kern="1200" dirty="0">
                <a:solidFill>
                  <a:schemeClr val="tx1"/>
                </a:solidFill>
                <a:effectLst/>
                <a:latin typeface="Arial" charset="0"/>
                <a:ea typeface="宋体" charset="-122"/>
                <a:cs typeface="+mn-cs"/>
              </a:rPr>
              <a:t>11</a:t>
            </a:r>
            <a:r>
              <a:rPr lang="zh-CN" altLang="zh-CN" sz="1200" kern="1200" dirty="0">
                <a:solidFill>
                  <a:schemeClr val="tx1"/>
                </a:solidFill>
                <a:effectLst/>
                <a:latin typeface="Arial" charset="0"/>
                <a:ea typeface="宋体" charset="-122"/>
                <a:cs typeface="+mn-cs"/>
              </a:rPr>
              <a:t>；注：也被称为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和</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测量范围下限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endParaRPr lang="en-US" altLang="zh-CN" sz="1200" kern="1200" dirty="0">
              <a:solidFill>
                <a:schemeClr val="tx1"/>
              </a:solidFill>
              <a:effectLst/>
              <a:latin typeface="Arial" charset="0"/>
              <a:ea typeface="宋体" charset="-122"/>
              <a:cs typeface="+mn-cs"/>
            </a:endParaRPr>
          </a:p>
          <a:p>
            <a:endParaRPr lang="en-US" altLang="zh-CN" sz="1200" kern="1200" dirty="0">
              <a:solidFill>
                <a:schemeClr val="tx1"/>
              </a:solidFill>
              <a:effectLst/>
              <a:latin typeface="Arial" charset="0"/>
              <a:ea typeface="宋体" charset="-122"/>
              <a:cs typeface="+mn-cs"/>
            </a:endParaRPr>
          </a:p>
          <a:p>
            <a:r>
              <a:rPr lang="zh-CN" altLang="zh-CN" sz="1200" kern="1200" dirty="0">
                <a:solidFill>
                  <a:schemeClr val="tx1"/>
                </a:solidFill>
                <a:effectLst/>
                <a:latin typeface="Arial" charset="0"/>
                <a:ea typeface="宋体" charset="-122"/>
                <a:cs typeface="+mn-cs"/>
              </a:rPr>
              <a:t>最低的是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空白限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），也就是在不含分析物的样本中预期可观测到的系列结果中的最高值。（关于该限度的详情可参见章节</a:t>
            </a:r>
            <a:r>
              <a:rPr lang="en-US" altLang="zh-CN" sz="1200" kern="1200" dirty="0">
                <a:solidFill>
                  <a:schemeClr val="tx1"/>
                </a:solidFill>
                <a:effectLst/>
                <a:latin typeface="Arial" charset="0"/>
                <a:ea typeface="宋体" charset="-122"/>
                <a:cs typeface="+mn-cs"/>
              </a:rPr>
              <a:t>4</a:t>
            </a:r>
            <a:r>
              <a:rPr lang="zh-CN" altLang="zh-CN" sz="1200" kern="1200" dirty="0">
                <a:solidFill>
                  <a:schemeClr val="tx1"/>
                </a:solidFill>
                <a:effectLst/>
                <a:latin typeface="Arial" charset="0"/>
                <a:ea typeface="宋体" charset="-122"/>
                <a:cs typeface="+mn-cs"/>
              </a:rPr>
              <a:t>。）需要注意的是，</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是指观测到的检测结果，而所有其他限度都是指分析物的实际浓度。</a:t>
            </a:r>
          </a:p>
          <a:p>
            <a:r>
              <a:rPr lang="zh-CN" altLang="zh-CN" sz="1200" kern="1200" dirty="0">
                <a:solidFill>
                  <a:schemeClr val="tx1"/>
                </a:solidFill>
                <a:effectLst/>
                <a:latin typeface="Arial" charset="0"/>
                <a:ea typeface="宋体" charset="-122"/>
                <a:cs typeface="+mn-cs"/>
              </a:rPr>
              <a:t>其次是</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检测限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LoD</a:t>
            </a:r>
            <a:r>
              <a:rPr lang="zh-CN" altLang="zh-CN" sz="1200" kern="1200" dirty="0">
                <a:solidFill>
                  <a:schemeClr val="tx1"/>
                </a:solidFill>
                <a:effectLst/>
                <a:latin typeface="Arial" charset="0"/>
                <a:ea typeface="宋体" charset="-122"/>
                <a:cs typeface="+mn-cs"/>
              </a:rPr>
              <a:t>），也就是实际浓度，该条件下观测到的检测结果很可能高于</a:t>
            </a:r>
            <a:r>
              <a:rPr lang="en-US" altLang="zh-CN" sz="1200" kern="1200" dirty="0" err="1">
                <a:solidFill>
                  <a:schemeClr val="tx1"/>
                </a:solidFill>
                <a:effectLst/>
                <a:latin typeface="Arial" charset="0"/>
                <a:ea typeface="宋体" charset="-122"/>
                <a:cs typeface="+mn-cs"/>
              </a:rPr>
              <a:t>LoB</a:t>
            </a:r>
            <a:r>
              <a:rPr lang="zh-CN" altLang="zh-CN" sz="1200" kern="1200" dirty="0">
                <a:solidFill>
                  <a:schemeClr val="tx1"/>
                </a:solidFill>
                <a:effectLst/>
                <a:latin typeface="Arial" charset="0"/>
                <a:ea typeface="宋体" charset="-122"/>
                <a:cs typeface="+mn-cs"/>
              </a:rPr>
              <a:t>，因此可以称为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可检出</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p>
          <a:p>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定量限</a:t>
            </a:r>
            <a:r>
              <a:rPr lang="zh-CN" altLang="en-US" sz="1200" kern="1200" dirty="0">
                <a:solidFill>
                  <a:schemeClr val="tx1"/>
                </a:solidFill>
                <a:effectLst/>
                <a:latin typeface="Arial" charset="0"/>
                <a:ea typeface="宋体" charset="-122"/>
                <a:cs typeface="+mn-cs"/>
              </a:rPr>
              <a:t>」</a:t>
            </a:r>
            <a:r>
              <a:rPr lang="zh-CN" altLang="zh-CN" sz="1200" kern="1200" dirty="0">
                <a:solidFill>
                  <a:schemeClr val="tx1"/>
                </a:solidFill>
                <a:effectLst/>
                <a:latin typeface="Arial" charset="0"/>
                <a:ea typeface="宋体" charset="-122"/>
                <a:cs typeface="+mn-cs"/>
              </a:rPr>
              <a:t>（</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）是最低实际浓度，该条件下能够可靠检测分析物，并且观测到的检测结果不确定度低于或等于实验室或该方法的生产商设定的目标。设定的不确定度（或偏倚和非精密度）目标必须附有标示</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，或者可用于实验室记录。</a:t>
            </a:r>
          </a:p>
          <a:p>
            <a:r>
              <a:rPr lang="zh-CN" altLang="zh-CN" sz="1200" kern="1200" dirty="0">
                <a:solidFill>
                  <a:schemeClr val="tx1"/>
                </a:solidFill>
                <a:effectLst/>
                <a:latin typeface="Arial" charset="0"/>
                <a:ea typeface="宋体" charset="-122"/>
                <a:cs typeface="+mn-cs"/>
              </a:rPr>
              <a:t>测量范围下限（</a:t>
            </a:r>
            <a:r>
              <a:rPr lang="en-US" altLang="zh-CN" sz="1200" kern="1200" dirty="0">
                <a:solidFill>
                  <a:schemeClr val="tx1"/>
                </a:solidFill>
                <a:effectLst/>
                <a:latin typeface="Arial" charset="0"/>
                <a:ea typeface="宋体" charset="-122"/>
                <a:cs typeface="+mn-cs"/>
              </a:rPr>
              <a:t>LMR</a:t>
            </a:r>
            <a:r>
              <a:rPr lang="zh-CN" altLang="zh-CN" sz="1200" kern="1200" dirty="0">
                <a:solidFill>
                  <a:schemeClr val="tx1"/>
                </a:solidFill>
                <a:effectLst/>
                <a:latin typeface="Arial" charset="0"/>
                <a:ea typeface="宋体" charset="-122"/>
                <a:cs typeface="+mn-cs"/>
              </a:rPr>
              <a:t>）是符合规定条件的最低水平。此类规定条件包括了标示的所有方法特征，其中包括了偏倚和不精密度，不确定度以及其他特征。</a:t>
            </a:r>
          </a:p>
          <a:p>
            <a:r>
              <a:rPr lang="zh-CN" altLang="zh-CN" sz="1200" kern="1200" dirty="0">
                <a:solidFill>
                  <a:schemeClr val="tx1"/>
                </a:solidFill>
                <a:effectLst/>
                <a:latin typeface="Arial" charset="0"/>
                <a:ea typeface="宋体" charset="-122"/>
                <a:cs typeface="+mn-cs"/>
              </a:rPr>
              <a:t>线性范围下限（</a:t>
            </a:r>
            <a:r>
              <a:rPr lang="en-US" altLang="zh-CN" sz="1200" kern="1200" dirty="0">
                <a:solidFill>
                  <a:schemeClr val="tx1"/>
                </a:solidFill>
                <a:effectLst/>
                <a:latin typeface="Arial" charset="0"/>
                <a:ea typeface="宋体" charset="-122"/>
                <a:cs typeface="+mn-cs"/>
              </a:rPr>
              <a:t>LLR</a:t>
            </a:r>
            <a:r>
              <a:rPr lang="zh-CN" altLang="zh-CN" sz="1200" kern="1200" dirty="0">
                <a:solidFill>
                  <a:schemeClr val="tx1"/>
                </a:solidFill>
                <a:effectLst/>
                <a:latin typeface="Arial" charset="0"/>
                <a:ea typeface="宋体" charset="-122"/>
                <a:cs typeface="+mn-cs"/>
              </a:rPr>
              <a:t>）是方法响应与真实浓度之间呈现线性关系条件下的最低浓度（参见</a:t>
            </a:r>
            <a:r>
              <a:rPr lang="en-US" altLang="zh-CN" sz="1200" kern="1200" dirty="0">
                <a:solidFill>
                  <a:schemeClr val="tx1"/>
                </a:solidFill>
                <a:effectLst/>
                <a:latin typeface="Arial" charset="0"/>
                <a:ea typeface="宋体" charset="-122"/>
                <a:cs typeface="+mn-cs"/>
              </a:rPr>
              <a:t>NCCLS</a:t>
            </a:r>
            <a:r>
              <a:rPr lang="zh-CN" altLang="zh-CN" sz="1200" kern="1200" dirty="0">
                <a:solidFill>
                  <a:schemeClr val="tx1"/>
                </a:solidFill>
                <a:effectLst/>
                <a:latin typeface="Arial" charset="0"/>
                <a:ea typeface="宋体" charset="-122"/>
                <a:cs typeface="+mn-cs"/>
              </a:rPr>
              <a:t>文件</a:t>
            </a:r>
            <a:r>
              <a:rPr lang="en-US" altLang="zh-CN" sz="1200" kern="1200" dirty="0">
                <a:solidFill>
                  <a:schemeClr val="tx1"/>
                </a:solidFill>
                <a:effectLst/>
                <a:latin typeface="Arial" charset="0"/>
                <a:ea typeface="宋体" charset="-122"/>
                <a:cs typeface="+mn-cs"/>
              </a:rPr>
              <a:t>EP6-</a:t>
            </a:r>
            <a:r>
              <a:rPr lang="zh-CN" altLang="zh-CN" sz="1200" kern="1200" dirty="0">
                <a:solidFill>
                  <a:schemeClr val="tx1"/>
                </a:solidFill>
                <a:effectLst/>
                <a:latin typeface="Arial" charset="0"/>
                <a:ea typeface="宋体" charset="-122"/>
                <a:cs typeface="+mn-cs"/>
              </a:rPr>
              <a:t>定量测量方法的线性评估：统计学方法）。这也需要对非线性误差设定目标，并且必须伴随说明线性情况。</a:t>
            </a:r>
          </a:p>
          <a:p>
            <a:r>
              <a:rPr lang="zh-CN" altLang="zh-CN" sz="1200" kern="1200" dirty="0">
                <a:solidFill>
                  <a:schemeClr val="tx1"/>
                </a:solidFill>
                <a:effectLst/>
                <a:latin typeface="Arial" charset="0"/>
                <a:ea typeface="宋体" charset="-122"/>
                <a:cs typeface="+mn-cs"/>
              </a:rPr>
              <a:t>任何情况下都是</a:t>
            </a:r>
            <a:r>
              <a:rPr lang="en-US" altLang="zh-CN" sz="1200" kern="1200" dirty="0" err="1">
                <a:solidFill>
                  <a:schemeClr val="tx1"/>
                </a:solidFill>
                <a:effectLst/>
                <a:latin typeface="Arial" charset="0"/>
                <a:ea typeface="宋体" charset="-122"/>
                <a:cs typeface="+mn-cs"/>
              </a:rPr>
              <a:t>LoB</a:t>
            </a:r>
            <a:r>
              <a:rPr lang="en-US" altLang="zh-CN" sz="1200" kern="1200" dirty="0">
                <a:solidFill>
                  <a:schemeClr val="tx1"/>
                </a:solidFill>
                <a:effectLst/>
                <a:latin typeface="Arial" charset="0"/>
                <a:ea typeface="宋体" charset="-122"/>
                <a:cs typeface="+mn-cs"/>
              </a:rPr>
              <a:t> &lt; </a:t>
            </a:r>
            <a:r>
              <a:rPr lang="en-US" altLang="zh-CN" sz="1200" kern="1200" dirty="0" err="1">
                <a:solidFill>
                  <a:schemeClr val="tx1"/>
                </a:solidFill>
                <a:effectLst/>
                <a:latin typeface="Arial" charset="0"/>
                <a:ea typeface="宋体" charset="-122"/>
                <a:cs typeface="+mn-cs"/>
              </a:rPr>
              <a:t>LoD</a:t>
            </a:r>
            <a:r>
              <a:rPr lang="en-US" altLang="zh-CN" sz="1200" kern="1200" dirty="0">
                <a:solidFill>
                  <a:schemeClr val="tx1"/>
                </a:solidFill>
                <a:effectLst/>
                <a:latin typeface="Arial" charset="0"/>
                <a:ea typeface="宋体" charset="-122"/>
                <a:cs typeface="+mn-cs"/>
              </a:rPr>
              <a:t> </a:t>
            </a:r>
            <a:r>
              <a:rPr lang="zh-CN" altLang="zh-CN" sz="1200" kern="1200" dirty="0">
                <a:solidFill>
                  <a:schemeClr val="tx1"/>
                </a:solidFill>
                <a:effectLst/>
                <a:latin typeface="Arial" charset="0"/>
                <a:ea typeface="宋体" charset="-122"/>
                <a:cs typeface="+mn-cs"/>
              </a:rPr>
              <a:t>≤</a:t>
            </a:r>
            <a:r>
              <a:rPr lang="en-US" altLang="zh-CN" sz="1200" kern="1200" dirty="0">
                <a:solidFill>
                  <a:schemeClr val="tx1"/>
                </a:solidFill>
                <a:effectLst/>
                <a:latin typeface="Arial" charset="0"/>
                <a:ea typeface="宋体" charset="-122"/>
                <a:cs typeface="+mn-cs"/>
              </a:rPr>
              <a:t> </a:t>
            </a:r>
            <a:r>
              <a:rPr lang="en-US" altLang="zh-CN" sz="1200" kern="1200" dirty="0" err="1">
                <a:solidFill>
                  <a:schemeClr val="tx1"/>
                </a:solidFill>
                <a:effectLst/>
                <a:latin typeface="Arial" charset="0"/>
                <a:ea typeface="宋体" charset="-122"/>
                <a:cs typeface="+mn-cs"/>
              </a:rPr>
              <a:t>LoQ</a:t>
            </a:r>
            <a:r>
              <a:rPr lang="zh-CN" altLang="zh-CN" sz="1200" kern="1200" dirty="0">
                <a:solidFill>
                  <a:schemeClr val="tx1"/>
                </a:solidFill>
                <a:effectLst/>
                <a:latin typeface="Arial" charset="0"/>
                <a:ea typeface="宋体" charset="-122"/>
                <a:cs typeface="+mn-cs"/>
              </a:rPr>
              <a:t>。其他的限值之间可能没有一致的关系。可以根据定量目标、非线性误差和定义特征来确定这些限值的相对位置。</a:t>
            </a:r>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2637A9C-426D-4250-9CAE-97D54765920B}" type="slidenum">
              <a:rPr lang="en-US" altLang="zh-CN" smtClean="0"/>
              <a:pPr eaLnBrk="1" hangingPunct="1"/>
              <a:t>59</a:t>
            </a:fld>
            <a:endParaRPr lang="en-US" altLang="zh-CN"/>
          </a:p>
        </p:txBody>
      </p:sp>
    </p:spTree>
    <p:extLst>
      <p:ext uri="{BB962C8B-B14F-4D97-AF65-F5344CB8AC3E}">
        <p14:creationId xmlns:p14="http://schemas.microsoft.com/office/powerpoint/2010/main" val="366650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6</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1666A4D-5B9A-4615-A879-C5DA4E5CBA17}" type="slidenum">
              <a:rPr lang="en-US" altLang="zh-CN" smtClean="0"/>
              <a:pPr eaLnBrk="1" hangingPunct="1"/>
              <a:t>60</a:t>
            </a:fld>
            <a:endParaRPr lang="en-US" altLang="zh-CN"/>
          </a:p>
        </p:txBody>
      </p:sp>
    </p:spTree>
    <p:extLst>
      <p:ext uri="{BB962C8B-B14F-4D97-AF65-F5344CB8AC3E}">
        <p14:creationId xmlns:p14="http://schemas.microsoft.com/office/powerpoint/2010/main" val="22574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1/16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70</a:t>
            </a:r>
            <a:r>
              <a:rPr lang="zh-CN" altLang="zh-CN" dirty="0">
                <a:latin typeface="Arial" pitchFamily="34" charset="0"/>
                <a:ea typeface="宋体" pitchFamily="2" charset="-122"/>
              </a:rPr>
              <a:t>年代由</a:t>
            </a:r>
            <a:r>
              <a:rPr lang="en-US" altLang="zh-CN" dirty="0">
                <a:latin typeface="Arial" pitchFamily="34" charset="0"/>
                <a:ea typeface="宋体" pitchFamily="2" charset="-122"/>
              </a:rPr>
              <a:t> Barnett </a:t>
            </a:r>
            <a:r>
              <a:rPr lang="zh-CN" altLang="zh-CN" dirty="0">
                <a:latin typeface="Arial" pitchFamily="34" charset="0"/>
                <a:ea typeface="宋体" pitchFamily="2" charset="-122"/>
              </a:rPr>
              <a:t>和</a:t>
            </a:r>
            <a:r>
              <a:rPr lang="en-US" altLang="zh-CN" dirty="0">
                <a:latin typeface="Arial" pitchFamily="34" charset="0"/>
                <a:ea typeface="宋体" pitchFamily="2" charset="-122"/>
              </a:rPr>
              <a:t> </a:t>
            </a:r>
            <a:r>
              <a:rPr lang="en-US" altLang="zh-CN" dirty="0" err="1">
                <a:latin typeface="Arial" pitchFamily="34" charset="0"/>
                <a:ea typeface="宋体" pitchFamily="2" charset="-122"/>
              </a:rPr>
              <a:t>Youden</a:t>
            </a:r>
            <a:r>
              <a:rPr lang="en-US" altLang="zh-CN" dirty="0">
                <a:latin typeface="Arial" pitchFamily="34" charset="0"/>
                <a:ea typeface="宋体" pitchFamily="2" charset="-122"/>
              </a:rPr>
              <a:t> </a:t>
            </a:r>
            <a:r>
              <a:rPr lang="zh-CN" altLang="zh-CN" dirty="0">
                <a:latin typeface="Arial" pitchFamily="34" charset="0"/>
                <a:ea typeface="宋体" pitchFamily="2" charset="-122"/>
              </a:rPr>
              <a:t>，首次提出了选择和评价临床实验室的客观计划；国际临床化学联合会（</a:t>
            </a:r>
            <a:r>
              <a:rPr lang="en-US" altLang="zh-CN" dirty="0">
                <a:latin typeface="Arial" pitchFamily="34" charset="0"/>
                <a:ea typeface="宋体" pitchFamily="2" charset="-122"/>
              </a:rPr>
              <a:t>IFCC</a:t>
            </a:r>
            <a:r>
              <a:rPr lang="zh-CN" altLang="zh-CN" dirty="0">
                <a:latin typeface="Arial" pitchFamily="34" charset="0"/>
                <a:ea typeface="宋体" pitchFamily="2" charset="-122"/>
              </a:rPr>
              <a:t>）提供的文件提供了方法评价名词术语和哲学思想的一般讨论以及它与整个质量保证过程的相互关系；美国临床和实验室标准研究院（</a:t>
            </a:r>
            <a:r>
              <a:rPr lang="en-US" altLang="zh-CN" dirty="0">
                <a:latin typeface="Arial" pitchFamily="34" charset="0"/>
                <a:ea typeface="宋体" pitchFamily="2" charset="-122"/>
              </a:rPr>
              <a:t>CLSI</a:t>
            </a:r>
            <a:r>
              <a:rPr lang="zh-CN" altLang="zh-CN" dirty="0">
                <a:latin typeface="Arial" pitchFamily="34" charset="0"/>
                <a:ea typeface="宋体" pitchFamily="2" charset="-122"/>
              </a:rPr>
              <a:t>，原为美国国家临床实验室标准化委员会，</a:t>
            </a:r>
            <a:r>
              <a:rPr lang="en-US" altLang="zh-CN" dirty="0">
                <a:latin typeface="Arial" pitchFamily="34" charset="0"/>
                <a:ea typeface="宋体" pitchFamily="2" charset="-122"/>
              </a:rPr>
              <a:t>NCCLS</a:t>
            </a:r>
            <a:r>
              <a:rPr lang="zh-CN" altLang="zh-CN" dirty="0">
                <a:latin typeface="Arial" pitchFamily="34" charset="0"/>
                <a:ea typeface="宋体" pitchFamily="2" charset="-122"/>
              </a:rPr>
              <a:t>）制定了方法评价时，实验室人员和厂家执行的协同一致系列文件（</a:t>
            </a:r>
            <a:r>
              <a:rPr lang="en-US" altLang="zh-CN" dirty="0">
                <a:latin typeface="Arial" pitchFamily="34" charset="0"/>
                <a:ea typeface="宋体" pitchFamily="2" charset="-122"/>
              </a:rPr>
              <a:t>EP</a:t>
            </a:r>
            <a:r>
              <a:rPr lang="zh-CN" altLang="zh-CN" dirty="0">
                <a:latin typeface="Arial" pitchFamily="34" charset="0"/>
                <a:ea typeface="宋体" pitchFamily="2" charset="-122"/>
              </a:rPr>
              <a:t>）。</a:t>
            </a:r>
          </a:p>
          <a:p>
            <a:endParaRPr lang="en-US" altLang="zh-CN" dirty="0">
              <a:latin typeface="Arial" pitchFamily="34" charset="0"/>
              <a:ea typeface="宋体" pitchFamily="2" charset="-122"/>
            </a:endParaRPr>
          </a:p>
          <a:p>
            <a:r>
              <a:rPr lang="zh-CN" altLang="zh-CN" dirty="0">
                <a:latin typeface="Arial" pitchFamily="34" charset="0"/>
                <a:ea typeface="宋体" pitchFamily="2" charset="-122"/>
              </a:rPr>
              <a:t>与方法或仪器性能相关的特征包括：准确度、线性范围、回收率、分析灵敏度、</a:t>
            </a:r>
            <a:r>
              <a:rPr lang="zh-CN" altLang="en-US" dirty="0">
                <a:latin typeface="Arial" pitchFamily="34" charset="0"/>
                <a:ea typeface="宋体" pitchFamily="2" charset="-122"/>
              </a:rPr>
              <a:t>分析特异性（</a:t>
            </a:r>
            <a:r>
              <a:rPr lang="zh-CN" altLang="zh-CN" dirty="0">
                <a:latin typeface="Arial" pitchFamily="34" charset="0"/>
                <a:ea typeface="宋体" pitchFamily="2" charset="-122"/>
              </a:rPr>
              <a:t>干扰</a:t>
            </a:r>
            <a:r>
              <a:rPr lang="zh-CN" altLang="en-US" dirty="0">
                <a:latin typeface="Arial" pitchFamily="34" charset="0"/>
                <a:ea typeface="宋体" pitchFamily="2" charset="-122"/>
              </a:rPr>
              <a:t>）</a:t>
            </a:r>
            <a:r>
              <a:rPr lang="zh-CN" altLang="zh-CN" dirty="0">
                <a:latin typeface="Arial" pitchFamily="34" charset="0"/>
                <a:ea typeface="宋体" pitchFamily="2" charset="-122"/>
              </a:rPr>
              <a:t>、检出限、精密度、试剂稳定性、分析过程的</a:t>
            </a:r>
            <a:r>
              <a:rPr lang="zh-CN" altLang="en-US" dirty="0">
                <a:latin typeface="Arial" pitchFamily="34" charset="0"/>
                <a:ea typeface="宋体" pitchFamily="2" charset="-122"/>
              </a:rPr>
              <a:t>「</a:t>
            </a:r>
            <a:r>
              <a:rPr lang="zh-CN" altLang="zh-CN" dirty="0">
                <a:latin typeface="Arial" pitchFamily="34" charset="0"/>
                <a:ea typeface="宋体" pitchFamily="2" charset="-122"/>
              </a:rPr>
              <a:t>稳健性</a:t>
            </a:r>
            <a:r>
              <a:rPr lang="zh-CN" altLang="en-US" dirty="0">
                <a:latin typeface="Arial" pitchFamily="34" charset="0"/>
                <a:ea typeface="宋体" pitchFamily="2" charset="-122"/>
              </a:rPr>
              <a:t>」</a:t>
            </a:r>
            <a:r>
              <a:rPr lang="zh-CN" altLang="zh-CN" dirty="0">
                <a:latin typeface="Arial" pitchFamily="34" charset="0"/>
                <a:ea typeface="宋体" pitchFamily="2" charset="-122"/>
              </a:rPr>
              <a:t>、以及与样本的交互作用等；</a:t>
            </a:r>
          </a:p>
          <a:p>
            <a:r>
              <a:rPr lang="zh-CN" altLang="zh-CN" dirty="0">
                <a:latin typeface="Arial" pitchFamily="34" charset="0"/>
                <a:ea typeface="宋体" pitchFamily="2" charset="-122"/>
              </a:rPr>
              <a:t>性能要求取决于实验结果的预期用途或在其医学上不同的应用，不同的应用可产生不同的准确度和精密度需求。</a:t>
            </a:r>
          </a:p>
          <a:p>
            <a:endParaRPr lang="en-US" altLang="zh-CN" dirty="0">
              <a:latin typeface="Arial" pitchFamily="34" charset="0"/>
              <a:ea typeface="宋体" pitchFamily="2" charset="-122"/>
            </a:endParaRPr>
          </a:p>
          <a:p>
            <a:endParaRPr lang="zh-CN" altLang="en-US"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1666A4D-5B9A-4615-A879-C5DA4E5CBA17}" type="slidenum">
              <a:rPr lang="en-US" altLang="zh-CN" smtClean="0"/>
              <a:pPr eaLnBrk="1" hangingPunct="1"/>
              <a:t>61</a:t>
            </a:fld>
            <a:endParaRPr lang="en-US" altLang="zh-CN"/>
          </a:p>
        </p:txBody>
      </p:sp>
    </p:spTree>
    <p:extLst>
      <p:ext uri="{BB962C8B-B14F-4D97-AF65-F5344CB8AC3E}">
        <p14:creationId xmlns:p14="http://schemas.microsoft.com/office/powerpoint/2010/main" val="990964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from</a:t>
            </a:r>
            <a:r>
              <a:rPr lang="zh-CN" altLang="en-US" dirty="0">
                <a:latin typeface="Arial" pitchFamily="34" charset="0"/>
                <a:ea typeface="宋体" pitchFamily="2" charset="-122"/>
              </a:rPr>
              <a:t>： </a:t>
            </a:r>
            <a:r>
              <a:rPr lang="en-US" altLang="zh-CN" dirty="0">
                <a:latin typeface="Arial" pitchFamily="34" charset="0"/>
                <a:ea typeface="宋体" pitchFamily="2" charset="-122"/>
              </a:rPr>
              <a:t>college of Physicians surgeons of </a:t>
            </a:r>
            <a:r>
              <a:rPr lang="en-US" altLang="zh-CN" dirty="0" err="1">
                <a:latin typeface="Arial" pitchFamily="34" charset="0"/>
                <a:ea typeface="宋体" pitchFamily="2" charset="-122"/>
              </a:rPr>
              <a:t>alberta</a:t>
            </a:r>
            <a:r>
              <a:rPr lang="en-US" altLang="zh-CN" dirty="0">
                <a:latin typeface="Arial" pitchFamily="34" charset="0"/>
                <a:ea typeface="宋体" pitchFamily="2" charset="-122"/>
              </a:rPr>
              <a:t> in Canada, Alberta Laboratory Quality Enhancement Program (ALQEP)</a:t>
            </a:r>
            <a:r>
              <a:rPr lang="zh-CN" altLang="en-US" dirty="0">
                <a:latin typeface="Arial" pitchFamily="34" charset="0"/>
                <a:ea typeface="宋体" pitchFamily="2" charset="-122"/>
              </a:rPr>
              <a:t>：</a:t>
            </a:r>
          </a:p>
          <a:p>
            <a:r>
              <a:rPr lang="en-US" altLang="zh-CN" dirty="0">
                <a:latin typeface="Arial" pitchFamily="34" charset="0"/>
                <a:ea typeface="宋体" pitchFamily="2" charset="-122"/>
              </a:rPr>
              <a:t>Additional Information ~ Index of CLSI / NCCLS Standards &amp; Guidelines</a:t>
            </a:r>
          </a:p>
          <a:p>
            <a:r>
              <a:rPr lang="en-US" altLang="zh-CN" dirty="0">
                <a:latin typeface="Arial" pitchFamily="34" charset="0"/>
                <a:ea typeface="宋体" pitchFamily="2" charset="-122"/>
              </a:rPr>
              <a:t>Wednesday, August 22, 2012</a:t>
            </a:r>
            <a:r>
              <a:rPr lang="zh-CN" altLang="en-US" dirty="0">
                <a:latin typeface="Arial" pitchFamily="34" charset="0"/>
                <a:ea typeface="宋体" pitchFamily="2" charset="-122"/>
              </a:rPr>
              <a:t>； </a:t>
            </a:r>
            <a:r>
              <a:rPr lang="en-US" altLang="zh-CN" dirty="0">
                <a:latin typeface="Arial" pitchFamily="34" charset="0"/>
                <a:ea typeface="宋体" pitchFamily="2" charset="-122"/>
              </a:rPr>
              <a:t>Recent Titles flagged by Blue Italic Date</a:t>
            </a:r>
          </a:p>
          <a:p>
            <a:endParaRPr lang="en-US" altLang="zh-CN" dirty="0">
              <a:latin typeface="Arial" pitchFamily="34" charset="0"/>
              <a:ea typeface="宋体" pitchFamily="2" charset="-122"/>
            </a:endParaRPr>
          </a:p>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7</a:t>
            </a:fld>
            <a:endParaRPr lang="en-US" altLang="zh-CN"/>
          </a:p>
        </p:txBody>
      </p:sp>
    </p:spTree>
    <p:extLst>
      <p:ext uri="{BB962C8B-B14F-4D97-AF65-F5344CB8AC3E}">
        <p14:creationId xmlns:p14="http://schemas.microsoft.com/office/powerpoint/2010/main" val="225083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VIM</a:t>
            </a:r>
            <a:r>
              <a:rPr lang="zh-CN" altLang="en-US" dirty="0">
                <a:latin typeface="Arial" pitchFamily="34" charset="0"/>
                <a:ea typeface="宋体" pitchFamily="2" charset="-122"/>
              </a:rPr>
              <a:t>：</a:t>
            </a:r>
            <a:r>
              <a:rPr lang="en-US" altLang="zh-CN" dirty="0">
                <a:latin typeface="Arial" pitchFamily="34" charset="0"/>
                <a:ea typeface="宋体" pitchFamily="2" charset="-122"/>
              </a:rPr>
              <a:t>International Vocabulary of Basic and General Terms in Metrology</a:t>
            </a:r>
            <a:r>
              <a:rPr lang="zh-CN" altLang="en-US" dirty="0">
                <a:latin typeface="Arial" pitchFamily="34" charset="0"/>
                <a:ea typeface="宋体" pitchFamily="2" charset="-122"/>
              </a:rPr>
              <a:t>的简称，翻译是：国际</a:t>
            </a:r>
            <a:r>
              <a:rPr lang="zh-CN" altLang="zh-CN" dirty="0">
                <a:latin typeface="Arial" pitchFamily="34" charset="0"/>
                <a:ea typeface="宋体" pitchFamily="2" charset="-122"/>
              </a:rPr>
              <a:t>通用计量术语及定义</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r>
              <a:rPr lang="zh-CN" altLang="zh-CN" dirty="0">
                <a:latin typeface="Arial" pitchFamily="34" charset="0"/>
                <a:ea typeface="宋体" pitchFamily="2" charset="-122"/>
              </a:rPr>
              <a:t>重复性（检测结果的重复性）－在相同检测条件下对同一待测物进行连续测量所得结果的接近程度（</a:t>
            </a:r>
            <a:r>
              <a:rPr lang="en-US" altLang="zh-CN" dirty="0">
                <a:latin typeface="Arial" pitchFamily="34" charset="0"/>
                <a:ea typeface="宋体" pitchFamily="2" charset="-122"/>
              </a:rPr>
              <a:t>VIM93</a:t>
            </a:r>
            <a:r>
              <a:rPr lang="zh-CN" altLang="zh-CN" dirty="0">
                <a:latin typeface="Arial" pitchFamily="34" charset="0"/>
                <a:ea typeface="宋体" pitchFamily="2" charset="-122"/>
              </a:rPr>
              <a:t>）。</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再现性（检测结果的再现性）－在变化的检测条件下对同一待测物进行检测所获得结果的接近程度。</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3534-1-2006  </a:t>
            </a:r>
            <a:r>
              <a:rPr lang="zh-CN" altLang="en-US" dirty="0">
                <a:latin typeface="Arial" pitchFamily="34" charset="0"/>
                <a:ea typeface="宋体" pitchFamily="2" charset="-122"/>
              </a:rPr>
              <a:t>统计学</a:t>
            </a:r>
            <a:r>
              <a:rPr lang="en-US" altLang="zh-CN" dirty="0">
                <a:latin typeface="Arial" pitchFamily="34" charset="0"/>
                <a:ea typeface="宋体" pitchFamily="2" charset="-122"/>
              </a:rPr>
              <a:t>--</a:t>
            </a:r>
            <a:r>
              <a:rPr lang="zh-CN" altLang="en-US" dirty="0">
                <a:latin typeface="Arial" pitchFamily="34" charset="0"/>
                <a:ea typeface="宋体" pitchFamily="2" charset="-122"/>
              </a:rPr>
              <a:t>术语和符号</a:t>
            </a:r>
            <a:r>
              <a:rPr lang="en-US" altLang="zh-CN" dirty="0">
                <a:latin typeface="Arial" pitchFamily="34" charset="0"/>
                <a:ea typeface="宋体" pitchFamily="2" charset="-122"/>
              </a:rPr>
              <a:t>--</a:t>
            </a:r>
            <a:r>
              <a:rPr lang="zh-CN" altLang="en-US" dirty="0">
                <a:latin typeface="Arial" pitchFamily="34" charset="0"/>
                <a:ea typeface="宋体" pitchFamily="2" charset="-122"/>
              </a:rPr>
              <a:t>第</a:t>
            </a:r>
            <a:r>
              <a:rPr lang="en-US" altLang="zh-CN" dirty="0">
                <a:latin typeface="Arial" pitchFamily="34" charset="0"/>
                <a:ea typeface="宋体" pitchFamily="2" charset="-122"/>
              </a:rPr>
              <a:t>1</a:t>
            </a:r>
            <a:r>
              <a:rPr lang="zh-CN" altLang="en-US" dirty="0">
                <a:latin typeface="Arial" pitchFamily="34" charset="0"/>
                <a:ea typeface="宋体" pitchFamily="2" charset="-122"/>
              </a:rPr>
              <a:t>部分：通用统计术语和概率用术语。</a:t>
            </a:r>
            <a:endParaRPr lang="en-US" altLang="zh-CN" dirty="0">
              <a:latin typeface="Arial" pitchFamily="34" charset="0"/>
              <a:ea typeface="宋体" pitchFamily="2" charset="-122"/>
            </a:endParaRPr>
          </a:p>
          <a:p>
            <a:r>
              <a:rPr lang="en-US" altLang="zh-CN" dirty="0">
                <a:latin typeface="Arial" pitchFamily="34" charset="0"/>
                <a:ea typeface="宋体" pitchFamily="2" charset="-122"/>
              </a:rPr>
              <a:t>ISO 5725-1-1994  </a:t>
            </a:r>
            <a:r>
              <a:rPr lang="zh-CN" altLang="en-US" dirty="0">
                <a:latin typeface="Arial" pitchFamily="34" charset="0"/>
                <a:ea typeface="宋体" pitchFamily="2" charset="-122"/>
              </a:rPr>
              <a:t>测量方法和结果的准确度</a:t>
            </a:r>
            <a:r>
              <a:rPr lang="en-US" altLang="zh-CN" dirty="0">
                <a:latin typeface="Arial" pitchFamily="34" charset="0"/>
                <a:ea typeface="宋体" pitchFamily="2" charset="-122"/>
              </a:rPr>
              <a:t>(</a:t>
            </a:r>
            <a:r>
              <a:rPr lang="zh-CN" altLang="en-US" dirty="0">
                <a:latin typeface="Arial" pitchFamily="34" charset="0"/>
                <a:ea typeface="宋体" pitchFamily="2" charset="-122"/>
              </a:rPr>
              <a:t>精度</a:t>
            </a:r>
            <a:r>
              <a:rPr lang="en-US" altLang="zh-CN" dirty="0">
                <a:latin typeface="Arial" pitchFamily="34" charset="0"/>
                <a:ea typeface="宋体" pitchFamily="2" charset="-122"/>
              </a:rPr>
              <a:t>)</a:t>
            </a:r>
            <a:r>
              <a:rPr lang="zh-CN" altLang="en-US" dirty="0">
                <a:latin typeface="Arial" pitchFamily="34" charset="0"/>
                <a:ea typeface="宋体" pitchFamily="2" charset="-122"/>
              </a:rPr>
              <a:t>。</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9E76F47-A0A5-4556-AFE7-2C4C84CE7DAF}" type="slidenum">
              <a:rPr lang="en-US" altLang="zh-CN" smtClean="0"/>
              <a:pPr eaLnBrk="1" hangingPunct="1"/>
              <a:t>8</a:t>
            </a:fld>
            <a:endParaRPr lang="en-US" altLang="zh-CN"/>
          </a:p>
        </p:txBody>
      </p:sp>
    </p:spTree>
    <p:extLst>
      <p:ext uri="{BB962C8B-B14F-4D97-AF65-F5344CB8AC3E}">
        <p14:creationId xmlns:p14="http://schemas.microsoft.com/office/powerpoint/2010/main" val="4141672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itchFamily="34" charset="0"/>
                <a:ea typeface="宋体" pitchFamily="2" charset="-122"/>
              </a:rPr>
              <a:t>Barnett </a:t>
            </a:r>
            <a:r>
              <a:rPr lang="zh-CN" altLang="en-US" dirty="0">
                <a:latin typeface="Arial" pitchFamily="34" charset="0"/>
                <a:ea typeface="宋体" pitchFamily="2" charset="-122"/>
              </a:rPr>
              <a:t>和 </a:t>
            </a:r>
            <a:r>
              <a:rPr lang="en-US" altLang="zh-CN" dirty="0" err="1">
                <a:latin typeface="Arial" pitchFamily="34" charset="0"/>
                <a:ea typeface="宋体" pitchFamily="2" charset="-122"/>
              </a:rPr>
              <a:t>Westgard</a:t>
            </a:r>
            <a:r>
              <a:rPr lang="en-US" altLang="zh-CN" dirty="0">
                <a:latin typeface="Arial" pitchFamily="34" charset="0"/>
                <a:ea typeface="宋体" pitchFamily="2" charset="-122"/>
              </a:rPr>
              <a:t> </a:t>
            </a:r>
            <a:r>
              <a:rPr lang="zh-CN" altLang="en-US" dirty="0">
                <a:latin typeface="Arial" pitchFamily="34" charset="0"/>
                <a:ea typeface="宋体" pitchFamily="2" charset="-122"/>
              </a:rPr>
              <a:t>建议常规分析方法的变异系数不应超过 </a:t>
            </a:r>
            <a:r>
              <a:rPr lang="en-US" altLang="zh-CN" dirty="0">
                <a:latin typeface="Arial" pitchFamily="34" charset="0"/>
                <a:ea typeface="宋体" pitchFamily="2" charset="-122"/>
              </a:rPr>
              <a:t>CLIA’88</a:t>
            </a:r>
            <a:r>
              <a:rPr lang="zh-CN" altLang="en-US" dirty="0">
                <a:latin typeface="Arial" pitchFamily="34" charset="0"/>
                <a:ea typeface="宋体" pitchFamily="2" charset="-122"/>
              </a:rPr>
              <a:t>的 </a:t>
            </a:r>
            <a:r>
              <a:rPr lang="en-US" altLang="zh-CN" dirty="0">
                <a:latin typeface="Arial" pitchFamily="34" charset="0"/>
                <a:ea typeface="宋体" pitchFamily="2" charset="-122"/>
              </a:rPr>
              <a:t>1/4 </a:t>
            </a:r>
            <a:r>
              <a:rPr lang="zh-CN" altLang="en-US" dirty="0">
                <a:latin typeface="Arial" pitchFamily="34" charset="0"/>
                <a:ea typeface="宋体" pitchFamily="2" charset="-122"/>
              </a:rPr>
              <a:t>界限，这样可以给偏倚留有余地，并可以给质控方案的设计留有更大余地。</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欧洲工作小组推荐使用，精密度目标是，</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的个体内生物变异；对于偏倚，他们推荐的是 </a:t>
            </a:r>
            <a:r>
              <a:rPr lang="en-US" altLang="zh-CN" dirty="0">
                <a:latin typeface="Arial" pitchFamily="34" charset="0"/>
                <a:ea typeface="宋体" pitchFamily="2" charset="-122"/>
              </a:rPr>
              <a:t>1/4 </a:t>
            </a:r>
            <a:r>
              <a:rPr lang="zh-CN" altLang="en-US" dirty="0">
                <a:latin typeface="Arial" pitchFamily="34" charset="0"/>
                <a:ea typeface="宋体" pitchFamily="2" charset="-122"/>
              </a:rPr>
              <a:t>的组生物学变异（包括个体内和个体间总的生物变异），或 </a:t>
            </a:r>
            <a:r>
              <a:rPr lang="en-US" altLang="zh-CN" dirty="0">
                <a:latin typeface="Arial" pitchFamily="34" charset="0"/>
                <a:ea typeface="宋体" pitchFamily="2" charset="-122"/>
              </a:rPr>
              <a:t>1/12 </a:t>
            </a:r>
            <a:r>
              <a:rPr lang="zh-CN" altLang="en-US" dirty="0">
                <a:latin typeface="Arial" pitchFamily="34" charset="0"/>
                <a:ea typeface="宋体" pitchFamily="2" charset="-122"/>
              </a:rPr>
              <a:t>的参考区间，或者是缺乏其它准则时，采用 </a:t>
            </a:r>
            <a:r>
              <a:rPr lang="en-US" altLang="zh-CN" dirty="0">
                <a:latin typeface="Arial" pitchFamily="34" charset="0"/>
                <a:ea typeface="宋体" pitchFamily="2" charset="-122"/>
              </a:rPr>
              <a:t>1/2  </a:t>
            </a:r>
            <a:r>
              <a:rPr lang="zh-CN" altLang="en-US" dirty="0">
                <a:latin typeface="Arial" pitchFamily="34" charset="0"/>
                <a:ea typeface="宋体" pitchFamily="2" charset="-122"/>
              </a:rPr>
              <a:t>的个体内变异。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a:p>
            <a:r>
              <a:rPr lang="zh-CN" altLang="en-US" dirty="0">
                <a:latin typeface="Arial" pitchFamily="34" charset="0"/>
                <a:ea typeface="宋体" pitchFamily="2" charset="-122"/>
              </a:rPr>
              <a:t>如下几种信息资源可以被用于建立总误差标准：基于经验的判断、临床医师的调查、生物学变异、基于当前分析技术水平的界限、以及分析物参考区间分数计算的界限等；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采用哪种标准依赖于：使用目的、服务对象的患者群体、试验的特定应用、以及医师解释试验结果时采用的方式等；</a:t>
            </a:r>
            <a:endParaRPr lang="en-US" altLang="zh-CN" dirty="0">
              <a:latin typeface="Arial" pitchFamily="34" charset="0"/>
              <a:ea typeface="宋体" pitchFamily="2" charset="-122"/>
            </a:endParaRPr>
          </a:p>
          <a:p>
            <a:r>
              <a:rPr lang="zh-CN" altLang="en-US" dirty="0">
                <a:latin typeface="Arial" pitchFamily="34" charset="0"/>
                <a:ea typeface="宋体" pitchFamily="2" charset="-122"/>
              </a:rPr>
              <a:t>因此质量目标对于不同的实验室可以不同，甚至对于同一个实验室由于应用目的不同而不同；例如，用于监测肾脏移植受体的肌酐方法，就比用于健康筛查的方法有更严格的要求。</a:t>
            </a:r>
            <a:endParaRPr lang="en-US" altLang="zh-CN" dirty="0">
              <a:latin typeface="Arial" pitchFamily="34" charset="0"/>
              <a:ea typeface="宋体" pitchFamily="2" charset="-122"/>
            </a:endParaRPr>
          </a:p>
          <a:p>
            <a:endParaRPr lang="en-US" altLang="zh-CN" dirty="0">
              <a:latin typeface="Arial" pitchFamily="34" charset="0"/>
              <a:ea typeface="宋体" pitchFamily="2" charset="-122"/>
            </a:endParaRPr>
          </a:p>
        </p:txBody>
      </p:sp>
      <p:sp>
        <p:nvSpPr>
          <p:cNvPr id="481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A7A9468-27F1-4DB9-80E7-7F01E8A73C90}" type="slidenum">
              <a:rPr lang="en-US" altLang="zh-CN" smtClean="0"/>
              <a:pPr eaLnBrk="1" hangingPunct="1"/>
              <a:t>9</a:t>
            </a:fld>
            <a:endParaRPr lang="en-US" altLang="zh-CN"/>
          </a:p>
        </p:txBody>
      </p:sp>
    </p:spTree>
    <p:extLst>
      <p:ext uri="{BB962C8B-B14F-4D97-AF65-F5344CB8AC3E}">
        <p14:creationId xmlns:p14="http://schemas.microsoft.com/office/powerpoint/2010/main" val="2581784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9" descr="PPT用图2 16 9"/>
          <p:cNvPicPr>
            <a:picLocks noChangeAspect="1" noChangeArrowheads="1"/>
          </p:cNvPicPr>
          <p:nvPr/>
        </p:nvPicPr>
        <p:blipFill>
          <a:blip r:embed="rId2">
            <a:extLst>
              <a:ext uri="{28A0092B-C50C-407E-A947-70E740481C1C}">
                <a14:useLocalDpi xmlns:a14="http://schemas.microsoft.com/office/drawing/2010/main" val="0"/>
              </a:ext>
            </a:extLst>
          </a:blip>
          <a:srcRect t="8968" b="2744"/>
          <a:stretch>
            <a:fillRect/>
          </a:stretch>
        </p:blipFill>
        <p:spPr bwMode="auto">
          <a:xfrm>
            <a:off x="0" y="0"/>
            <a:ext cx="1152207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p:cNvSpPr txBox="1">
            <a:spLocks noChangeArrowheads="1"/>
          </p:cNvSpPr>
          <p:nvPr userDrawn="1"/>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20495" name="Rectangle 15"/>
          <p:cNvSpPr>
            <a:spLocks noGrp="1" noChangeArrowheads="1"/>
          </p:cNvSpPr>
          <p:nvPr>
            <p:ph type="ctrTitle"/>
          </p:nvPr>
        </p:nvSpPr>
        <p:spPr>
          <a:xfrm>
            <a:off x="620713" y="284163"/>
            <a:ext cx="9793287" cy="1163637"/>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0496" name="Rectangle 16"/>
          <p:cNvSpPr>
            <a:spLocks noGrp="1" noChangeArrowheads="1"/>
          </p:cNvSpPr>
          <p:nvPr>
            <p:ph type="subTitle" idx="1"/>
          </p:nvPr>
        </p:nvSpPr>
        <p:spPr>
          <a:xfrm>
            <a:off x="620713" y="1592263"/>
            <a:ext cx="8064500" cy="773112"/>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555010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3737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0"/>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44450"/>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02478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44450"/>
            <a:ext cx="10864850"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58262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44450"/>
            <a:ext cx="10864850"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87438"/>
            <a:ext cx="5356225"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811838" y="1087438"/>
            <a:ext cx="5356225" cy="231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811838" y="3551238"/>
            <a:ext cx="5356225" cy="2312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98632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3"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20911"/>
          <a:stretch>
            <a:fillRect/>
          </a:stretch>
        </p:blipFill>
        <p:spPr bwMode="auto">
          <a:xfrm>
            <a:off x="0" y="0"/>
            <a:ext cx="115220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PPT用图16 9"/>
          <p:cNvPicPr>
            <a:picLocks noChangeAspect="1" noChangeArrowheads="1"/>
          </p:cNvPicPr>
          <p:nvPr/>
        </p:nvPicPr>
        <p:blipFill>
          <a:blip r:embed="rId3">
            <a:extLst>
              <a:ext uri="{28A0092B-C50C-407E-A947-70E740481C1C}">
                <a14:useLocalDpi xmlns:a14="http://schemas.microsoft.com/office/drawing/2010/main" val="0"/>
              </a:ext>
            </a:extLst>
          </a:blip>
          <a:srcRect l="621" t="59732" r="491" b="2483"/>
          <a:stretch>
            <a:fillRect/>
          </a:stretch>
        </p:blipFill>
        <p:spPr bwMode="auto">
          <a:xfrm>
            <a:off x="0" y="3879850"/>
            <a:ext cx="115220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pic>
        <p:nvPicPr>
          <p:cNvPr id="7" name="Picture 2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5" y="5851525"/>
            <a:ext cx="2444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18"/>
          <p:cNvSpPr>
            <a:spLocks noGrp="1" noChangeArrowheads="1"/>
          </p:cNvSpPr>
          <p:nvPr>
            <p:ph type="ctrTitle"/>
          </p:nvPr>
        </p:nvSpPr>
        <p:spPr>
          <a:xfrm>
            <a:off x="863600" y="3868738"/>
            <a:ext cx="9794875" cy="1082675"/>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3571" name="Rectangle 19"/>
          <p:cNvSpPr>
            <a:spLocks noGrp="1" noChangeArrowheads="1"/>
          </p:cNvSpPr>
          <p:nvPr>
            <p:ph type="subTitle" idx="1"/>
          </p:nvPr>
        </p:nvSpPr>
        <p:spPr>
          <a:xfrm>
            <a:off x="863600" y="5005388"/>
            <a:ext cx="8066088" cy="585787"/>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2303969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75113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31066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8613" y="1030288"/>
            <a:ext cx="5356225"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38" y="1030288"/>
            <a:ext cx="5356225"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87543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8039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567594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09657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146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26730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34832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61752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0" y="0"/>
            <a:ext cx="2722563" cy="58594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0"/>
            <a:ext cx="8015287" cy="58594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54441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8"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15022"/>
          <a:stretch>
            <a:fillRect/>
          </a:stretch>
        </p:blipFill>
        <p:spPr bwMode="auto">
          <a:xfrm>
            <a:off x="0"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PT用图红色"/>
          <p:cNvPicPr>
            <a:picLocks noChangeAspect="1" noChangeArrowheads="1"/>
          </p:cNvPicPr>
          <p:nvPr/>
        </p:nvPicPr>
        <p:blipFill>
          <a:blip r:embed="rId3" cstate="print">
            <a:extLst>
              <a:ext uri="{28A0092B-C50C-407E-A947-70E740481C1C}">
                <a14:useLocalDpi xmlns:a14="http://schemas.microsoft.com/office/drawing/2010/main" val="0"/>
              </a:ext>
            </a:extLst>
          </a:blip>
          <a:srcRect l="8858" t="42973" r="9386" b="275"/>
          <a:stretch>
            <a:fillRect/>
          </a:stretch>
        </p:blipFill>
        <p:spPr bwMode="auto">
          <a:xfrm>
            <a:off x="0" y="2343150"/>
            <a:ext cx="1152207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solidFill>
                  <a:schemeClr val="bg1"/>
                </a:solidFill>
                <a:ea typeface="Arial Unicode MS" pitchFamily="34" charset="-122"/>
                <a:cs typeface="Arial Unicode MS" pitchFamily="34" charset="-122"/>
              </a:rPr>
              <a:t>© 2011 Mindray Confidential</a:t>
            </a:r>
          </a:p>
        </p:txBody>
      </p:sp>
      <p:sp>
        <p:nvSpPr>
          <p:cNvPr id="7" name="Freeform 17"/>
          <p:cNvSpPr>
            <a:spLocks noEditPoints="1"/>
          </p:cNvSpPr>
          <p:nvPr/>
        </p:nvSpPr>
        <p:spPr bwMode="auto">
          <a:xfrm>
            <a:off x="8632825" y="5851525"/>
            <a:ext cx="2444750" cy="431800"/>
          </a:xfrm>
          <a:custGeom>
            <a:avLst/>
            <a:gdLst>
              <a:gd name="T0" fmla="*/ 2147483647 w 16940"/>
              <a:gd name="T1" fmla="*/ 2147483647 h 2992"/>
              <a:gd name="T2" fmla="*/ 2147483647 w 16940"/>
              <a:gd name="T3" fmla="*/ 2147483647 h 2992"/>
              <a:gd name="T4" fmla="*/ 2147483647 w 16940"/>
              <a:gd name="T5" fmla="*/ 2147483647 h 2992"/>
              <a:gd name="T6" fmla="*/ 2147483647 w 16940"/>
              <a:gd name="T7" fmla="*/ 2147483647 h 2992"/>
              <a:gd name="T8" fmla="*/ 2147483647 w 16940"/>
              <a:gd name="T9" fmla="*/ 2147483647 h 2992"/>
              <a:gd name="T10" fmla="*/ 2147483647 w 16940"/>
              <a:gd name="T11" fmla="*/ 2147483647 h 2992"/>
              <a:gd name="T12" fmla="*/ 2147483647 w 16940"/>
              <a:gd name="T13" fmla="*/ 2147483647 h 2992"/>
              <a:gd name="T14" fmla="*/ 2147483647 w 16940"/>
              <a:gd name="T15" fmla="*/ 2147483647 h 2992"/>
              <a:gd name="T16" fmla="*/ 2147483647 w 16940"/>
              <a:gd name="T17" fmla="*/ 2147483647 h 2992"/>
              <a:gd name="T18" fmla="*/ 2147483647 w 16940"/>
              <a:gd name="T19" fmla="*/ 2147483647 h 2992"/>
              <a:gd name="T20" fmla="*/ 2147483647 w 16940"/>
              <a:gd name="T21" fmla="*/ 2147483647 h 2992"/>
              <a:gd name="T22" fmla="*/ 2147483647 w 16940"/>
              <a:gd name="T23" fmla="*/ 2147483647 h 2992"/>
              <a:gd name="T24" fmla="*/ 2147483647 w 16940"/>
              <a:gd name="T25" fmla="*/ 2147483647 h 2992"/>
              <a:gd name="T26" fmla="*/ 2147483647 w 16940"/>
              <a:gd name="T27" fmla="*/ 2147483647 h 2992"/>
              <a:gd name="T28" fmla="*/ 2147483647 w 16940"/>
              <a:gd name="T29" fmla="*/ 2147483647 h 2992"/>
              <a:gd name="T30" fmla="*/ 2147483647 w 16940"/>
              <a:gd name="T31" fmla="*/ 2147483647 h 2992"/>
              <a:gd name="T32" fmla="*/ 2147483647 w 16940"/>
              <a:gd name="T33" fmla="*/ 2147483647 h 2992"/>
              <a:gd name="T34" fmla="*/ 2147483647 w 16940"/>
              <a:gd name="T35" fmla="*/ 2147483647 h 2992"/>
              <a:gd name="T36" fmla="*/ 2147483647 w 16940"/>
              <a:gd name="T37" fmla="*/ 2147483647 h 2992"/>
              <a:gd name="T38" fmla="*/ 2147483647 w 16940"/>
              <a:gd name="T39" fmla="*/ 2147483647 h 2992"/>
              <a:gd name="T40" fmla="*/ 2147483647 w 16940"/>
              <a:gd name="T41" fmla="*/ 2147483647 h 2992"/>
              <a:gd name="T42" fmla="*/ 2147483647 w 16940"/>
              <a:gd name="T43" fmla="*/ 2147483647 h 2992"/>
              <a:gd name="T44" fmla="*/ 2147483647 w 16940"/>
              <a:gd name="T45" fmla="*/ 2147483647 h 2992"/>
              <a:gd name="T46" fmla="*/ 2147483647 w 16940"/>
              <a:gd name="T47" fmla="*/ 2147483647 h 2992"/>
              <a:gd name="T48" fmla="*/ 2147483647 w 16940"/>
              <a:gd name="T49" fmla="*/ 2147483647 h 2992"/>
              <a:gd name="T50" fmla="*/ 2147483647 w 16940"/>
              <a:gd name="T51" fmla="*/ 2147483647 h 2992"/>
              <a:gd name="T52" fmla="*/ 2147483647 w 16940"/>
              <a:gd name="T53" fmla="*/ 2147483647 h 2992"/>
              <a:gd name="T54" fmla="*/ 2147483647 w 16940"/>
              <a:gd name="T55" fmla="*/ 2147483647 h 2992"/>
              <a:gd name="T56" fmla="*/ 2147483647 w 16940"/>
              <a:gd name="T57" fmla="*/ 2147483647 h 2992"/>
              <a:gd name="T58" fmla="*/ 2147483647 w 16940"/>
              <a:gd name="T59" fmla="*/ 2147483647 h 2992"/>
              <a:gd name="T60" fmla="*/ 2147483647 w 16940"/>
              <a:gd name="T61" fmla="*/ 2147483647 h 2992"/>
              <a:gd name="T62" fmla="*/ 2147483647 w 16940"/>
              <a:gd name="T63" fmla="*/ 2147483647 h 2992"/>
              <a:gd name="T64" fmla="*/ 2147483647 w 16940"/>
              <a:gd name="T65" fmla="*/ 2147483647 h 2992"/>
              <a:gd name="T66" fmla="*/ 2147483647 w 16940"/>
              <a:gd name="T67" fmla="*/ 2147483647 h 2992"/>
              <a:gd name="T68" fmla="*/ 2147483647 w 16940"/>
              <a:gd name="T69" fmla="*/ 2147483647 h 2992"/>
              <a:gd name="T70" fmla="*/ 2147483647 w 16940"/>
              <a:gd name="T71" fmla="*/ 2147483647 h 2992"/>
              <a:gd name="T72" fmla="*/ 2147483647 w 16940"/>
              <a:gd name="T73" fmla="*/ 2147483647 h 2992"/>
              <a:gd name="T74" fmla="*/ 2147483647 w 16940"/>
              <a:gd name="T75" fmla="*/ 2147483647 h 2992"/>
              <a:gd name="T76" fmla="*/ 2147483647 w 16940"/>
              <a:gd name="T77" fmla="*/ 2147483647 h 2992"/>
              <a:gd name="T78" fmla="*/ 2147483647 w 16940"/>
              <a:gd name="T79" fmla="*/ 2147483647 h 2992"/>
              <a:gd name="T80" fmla="*/ 2147483647 w 16940"/>
              <a:gd name="T81" fmla="*/ 2147483647 h 2992"/>
              <a:gd name="T82" fmla="*/ 2147483647 w 16940"/>
              <a:gd name="T83" fmla="*/ 2147483647 h 2992"/>
              <a:gd name="T84" fmla="*/ 2147483647 w 16940"/>
              <a:gd name="T85" fmla="*/ 2147483647 h 2992"/>
              <a:gd name="T86" fmla="*/ 2147483647 w 16940"/>
              <a:gd name="T87" fmla="*/ 2147483647 h 2992"/>
              <a:gd name="T88" fmla="*/ 2147483647 w 16940"/>
              <a:gd name="T89" fmla="*/ 2147483647 h 2992"/>
              <a:gd name="T90" fmla="*/ 2147483647 w 16940"/>
              <a:gd name="T91" fmla="*/ 2147483647 h 2992"/>
              <a:gd name="T92" fmla="*/ 2147483647 w 16940"/>
              <a:gd name="T93" fmla="*/ 2147483647 h 2992"/>
              <a:gd name="T94" fmla="*/ 2147483647 w 16940"/>
              <a:gd name="T95" fmla="*/ 2147483647 h 2992"/>
              <a:gd name="T96" fmla="*/ 2147483647 w 16940"/>
              <a:gd name="T97" fmla="*/ 0 h 2992"/>
              <a:gd name="T98" fmla="*/ 2147483647 w 16940"/>
              <a:gd name="T99" fmla="*/ 2147483647 h 2992"/>
              <a:gd name="T100" fmla="*/ 2147483647 w 16940"/>
              <a:gd name="T101" fmla="*/ 2147483647 h 2992"/>
              <a:gd name="T102" fmla="*/ 2147483647 w 16940"/>
              <a:gd name="T103" fmla="*/ 2147483647 h 2992"/>
              <a:gd name="T104" fmla="*/ 2147483647 w 16940"/>
              <a:gd name="T105" fmla="*/ 2147483647 h 2992"/>
              <a:gd name="T106" fmla="*/ 2147483647 w 16940"/>
              <a:gd name="T107" fmla="*/ 2147483647 h 2992"/>
              <a:gd name="T108" fmla="*/ 2147483647 w 16940"/>
              <a:gd name="T109" fmla="*/ 2147483647 h 2992"/>
              <a:gd name="T110" fmla="*/ 2147483647 w 16940"/>
              <a:gd name="T111" fmla="*/ 2147483647 h 2992"/>
              <a:gd name="T112" fmla="*/ 2147483647 w 16940"/>
              <a:gd name="T113" fmla="*/ 2147483647 h 2992"/>
              <a:gd name="T114" fmla="*/ 2147483647 w 16940"/>
              <a:gd name="T115" fmla="*/ 2147483647 h 2992"/>
              <a:gd name="T116" fmla="*/ 2147483647 w 16940"/>
              <a:gd name="T117" fmla="*/ 2147483647 h 2992"/>
              <a:gd name="T118" fmla="*/ 2147483647 w 16940"/>
              <a:gd name="T119" fmla="*/ 2147483647 h 2992"/>
              <a:gd name="T120" fmla="*/ 2147483647 w 16940"/>
              <a:gd name="T121" fmla="*/ 2147483647 h 2992"/>
              <a:gd name="T122" fmla="*/ 2147483647 w 16940"/>
              <a:gd name="T123" fmla="*/ 2147483647 h 2992"/>
              <a:gd name="T124" fmla="*/ 2147483647 w 16940"/>
              <a:gd name="T125" fmla="*/ 2147483647 h 2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40" h="2992">
                <a:moveTo>
                  <a:pt x="12947" y="1611"/>
                </a:moveTo>
                <a:lnTo>
                  <a:pt x="12974" y="1588"/>
                </a:lnTo>
                <a:lnTo>
                  <a:pt x="12998" y="1565"/>
                </a:lnTo>
                <a:lnTo>
                  <a:pt x="13022" y="1539"/>
                </a:lnTo>
                <a:lnTo>
                  <a:pt x="13044" y="1514"/>
                </a:lnTo>
                <a:lnTo>
                  <a:pt x="13066" y="1488"/>
                </a:lnTo>
                <a:lnTo>
                  <a:pt x="13085" y="1459"/>
                </a:lnTo>
                <a:lnTo>
                  <a:pt x="13104" y="1430"/>
                </a:lnTo>
                <a:lnTo>
                  <a:pt x="13122" y="1402"/>
                </a:lnTo>
                <a:lnTo>
                  <a:pt x="13138" y="1371"/>
                </a:lnTo>
                <a:lnTo>
                  <a:pt x="13153" y="1341"/>
                </a:lnTo>
                <a:lnTo>
                  <a:pt x="13167" y="1310"/>
                </a:lnTo>
                <a:lnTo>
                  <a:pt x="13179" y="1279"/>
                </a:lnTo>
                <a:lnTo>
                  <a:pt x="13191" y="1247"/>
                </a:lnTo>
                <a:lnTo>
                  <a:pt x="13200" y="1214"/>
                </a:lnTo>
                <a:lnTo>
                  <a:pt x="13209" y="1182"/>
                </a:lnTo>
                <a:lnTo>
                  <a:pt x="13216" y="1150"/>
                </a:lnTo>
                <a:lnTo>
                  <a:pt x="13230" y="1074"/>
                </a:lnTo>
                <a:lnTo>
                  <a:pt x="13241" y="1002"/>
                </a:lnTo>
                <a:lnTo>
                  <a:pt x="13246" y="967"/>
                </a:lnTo>
                <a:lnTo>
                  <a:pt x="13249" y="932"/>
                </a:lnTo>
                <a:lnTo>
                  <a:pt x="13253" y="896"/>
                </a:lnTo>
                <a:lnTo>
                  <a:pt x="13256" y="860"/>
                </a:lnTo>
                <a:lnTo>
                  <a:pt x="13261" y="784"/>
                </a:lnTo>
                <a:lnTo>
                  <a:pt x="13263" y="700"/>
                </a:lnTo>
                <a:lnTo>
                  <a:pt x="13265" y="608"/>
                </a:lnTo>
                <a:lnTo>
                  <a:pt x="13265" y="503"/>
                </a:lnTo>
                <a:lnTo>
                  <a:pt x="13253" y="503"/>
                </a:lnTo>
                <a:lnTo>
                  <a:pt x="13222" y="503"/>
                </a:lnTo>
                <a:lnTo>
                  <a:pt x="13176" y="503"/>
                </a:lnTo>
                <a:lnTo>
                  <a:pt x="13124" y="503"/>
                </a:lnTo>
                <a:lnTo>
                  <a:pt x="13073" y="503"/>
                </a:lnTo>
                <a:lnTo>
                  <a:pt x="13028" y="503"/>
                </a:lnTo>
                <a:lnTo>
                  <a:pt x="12996" y="503"/>
                </a:lnTo>
                <a:lnTo>
                  <a:pt x="12985" y="503"/>
                </a:lnTo>
                <a:lnTo>
                  <a:pt x="12985" y="493"/>
                </a:lnTo>
                <a:lnTo>
                  <a:pt x="12985" y="465"/>
                </a:lnTo>
                <a:lnTo>
                  <a:pt x="12985" y="427"/>
                </a:lnTo>
                <a:lnTo>
                  <a:pt x="12985" y="382"/>
                </a:lnTo>
                <a:lnTo>
                  <a:pt x="12985" y="339"/>
                </a:lnTo>
                <a:lnTo>
                  <a:pt x="12985" y="300"/>
                </a:lnTo>
                <a:lnTo>
                  <a:pt x="12985" y="273"/>
                </a:lnTo>
                <a:lnTo>
                  <a:pt x="12985" y="263"/>
                </a:lnTo>
                <a:lnTo>
                  <a:pt x="13001" y="263"/>
                </a:lnTo>
                <a:lnTo>
                  <a:pt x="13050" y="263"/>
                </a:lnTo>
                <a:lnTo>
                  <a:pt x="13126" y="263"/>
                </a:lnTo>
                <a:lnTo>
                  <a:pt x="13226" y="263"/>
                </a:lnTo>
                <a:lnTo>
                  <a:pt x="13343" y="263"/>
                </a:lnTo>
                <a:lnTo>
                  <a:pt x="13474" y="263"/>
                </a:lnTo>
                <a:lnTo>
                  <a:pt x="13613" y="263"/>
                </a:lnTo>
                <a:lnTo>
                  <a:pt x="13757" y="263"/>
                </a:lnTo>
                <a:lnTo>
                  <a:pt x="13902" y="263"/>
                </a:lnTo>
                <a:lnTo>
                  <a:pt x="14042" y="263"/>
                </a:lnTo>
                <a:lnTo>
                  <a:pt x="14172" y="263"/>
                </a:lnTo>
                <a:lnTo>
                  <a:pt x="14290" y="263"/>
                </a:lnTo>
                <a:lnTo>
                  <a:pt x="14388" y="263"/>
                </a:lnTo>
                <a:lnTo>
                  <a:pt x="14465" y="263"/>
                </a:lnTo>
                <a:lnTo>
                  <a:pt x="14514" y="263"/>
                </a:lnTo>
                <a:lnTo>
                  <a:pt x="14531" y="263"/>
                </a:lnTo>
                <a:lnTo>
                  <a:pt x="14528" y="273"/>
                </a:lnTo>
                <a:lnTo>
                  <a:pt x="14521" y="300"/>
                </a:lnTo>
                <a:lnTo>
                  <a:pt x="14510" y="339"/>
                </a:lnTo>
                <a:lnTo>
                  <a:pt x="14497" y="382"/>
                </a:lnTo>
                <a:lnTo>
                  <a:pt x="14485" y="427"/>
                </a:lnTo>
                <a:lnTo>
                  <a:pt x="14474" y="465"/>
                </a:lnTo>
                <a:lnTo>
                  <a:pt x="14467" y="493"/>
                </a:lnTo>
                <a:lnTo>
                  <a:pt x="14464" y="503"/>
                </a:lnTo>
                <a:lnTo>
                  <a:pt x="14454" y="503"/>
                </a:lnTo>
                <a:lnTo>
                  <a:pt x="14425" y="503"/>
                </a:lnTo>
                <a:lnTo>
                  <a:pt x="14382" y="503"/>
                </a:lnTo>
                <a:lnTo>
                  <a:pt x="14325" y="503"/>
                </a:lnTo>
                <a:lnTo>
                  <a:pt x="14258" y="503"/>
                </a:lnTo>
                <a:lnTo>
                  <a:pt x="14183" y="503"/>
                </a:lnTo>
                <a:lnTo>
                  <a:pt x="14103" y="503"/>
                </a:lnTo>
                <a:lnTo>
                  <a:pt x="14020" y="503"/>
                </a:lnTo>
                <a:lnTo>
                  <a:pt x="13937" y="503"/>
                </a:lnTo>
                <a:lnTo>
                  <a:pt x="13858" y="503"/>
                </a:lnTo>
                <a:lnTo>
                  <a:pt x="13783" y="503"/>
                </a:lnTo>
                <a:lnTo>
                  <a:pt x="13715" y="503"/>
                </a:lnTo>
                <a:lnTo>
                  <a:pt x="13659" y="503"/>
                </a:lnTo>
                <a:lnTo>
                  <a:pt x="13616" y="503"/>
                </a:lnTo>
                <a:lnTo>
                  <a:pt x="13587" y="503"/>
                </a:lnTo>
                <a:lnTo>
                  <a:pt x="13577" y="503"/>
                </a:lnTo>
                <a:lnTo>
                  <a:pt x="13577" y="513"/>
                </a:lnTo>
                <a:lnTo>
                  <a:pt x="13576" y="539"/>
                </a:lnTo>
                <a:lnTo>
                  <a:pt x="13576" y="577"/>
                </a:lnTo>
                <a:lnTo>
                  <a:pt x="13576" y="620"/>
                </a:lnTo>
                <a:lnTo>
                  <a:pt x="13576" y="662"/>
                </a:lnTo>
                <a:lnTo>
                  <a:pt x="13576" y="700"/>
                </a:lnTo>
                <a:lnTo>
                  <a:pt x="13576" y="727"/>
                </a:lnTo>
                <a:lnTo>
                  <a:pt x="13576" y="736"/>
                </a:lnTo>
                <a:lnTo>
                  <a:pt x="13600" y="736"/>
                </a:lnTo>
                <a:lnTo>
                  <a:pt x="13663" y="736"/>
                </a:lnTo>
                <a:lnTo>
                  <a:pt x="13754" y="736"/>
                </a:lnTo>
                <a:lnTo>
                  <a:pt x="13862" y="736"/>
                </a:lnTo>
                <a:lnTo>
                  <a:pt x="13976" y="736"/>
                </a:lnTo>
                <a:lnTo>
                  <a:pt x="14085" y="736"/>
                </a:lnTo>
                <a:lnTo>
                  <a:pt x="14177" y="736"/>
                </a:lnTo>
                <a:lnTo>
                  <a:pt x="14240" y="736"/>
                </a:lnTo>
                <a:lnTo>
                  <a:pt x="14255" y="736"/>
                </a:lnTo>
                <a:lnTo>
                  <a:pt x="14270" y="738"/>
                </a:lnTo>
                <a:lnTo>
                  <a:pt x="14284" y="740"/>
                </a:lnTo>
                <a:lnTo>
                  <a:pt x="14296" y="743"/>
                </a:lnTo>
                <a:lnTo>
                  <a:pt x="14309" y="745"/>
                </a:lnTo>
                <a:lnTo>
                  <a:pt x="14321" y="749"/>
                </a:lnTo>
                <a:lnTo>
                  <a:pt x="14331" y="753"/>
                </a:lnTo>
                <a:lnTo>
                  <a:pt x="14342" y="758"/>
                </a:lnTo>
                <a:lnTo>
                  <a:pt x="14351" y="763"/>
                </a:lnTo>
                <a:lnTo>
                  <a:pt x="14361" y="768"/>
                </a:lnTo>
                <a:lnTo>
                  <a:pt x="14369" y="774"/>
                </a:lnTo>
                <a:lnTo>
                  <a:pt x="14378" y="780"/>
                </a:lnTo>
                <a:lnTo>
                  <a:pt x="14392" y="794"/>
                </a:lnTo>
                <a:lnTo>
                  <a:pt x="14404" y="806"/>
                </a:lnTo>
                <a:lnTo>
                  <a:pt x="14415" y="821"/>
                </a:lnTo>
                <a:lnTo>
                  <a:pt x="14423" y="835"/>
                </a:lnTo>
                <a:lnTo>
                  <a:pt x="14431" y="848"/>
                </a:lnTo>
                <a:lnTo>
                  <a:pt x="14436" y="860"/>
                </a:lnTo>
                <a:lnTo>
                  <a:pt x="14440" y="872"/>
                </a:lnTo>
                <a:lnTo>
                  <a:pt x="14442" y="881"/>
                </a:lnTo>
                <a:lnTo>
                  <a:pt x="14443" y="890"/>
                </a:lnTo>
                <a:lnTo>
                  <a:pt x="14445" y="896"/>
                </a:lnTo>
                <a:lnTo>
                  <a:pt x="14446" y="908"/>
                </a:lnTo>
                <a:lnTo>
                  <a:pt x="14446" y="914"/>
                </a:lnTo>
                <a:lnTo>
                  <a:pt x="14446" y="939"/>
                </a:lnTo>
                <a:lnTo>
                  <a:pt x="14446" y="1003"/>
                </a:lnTo>
                <a:lnTo>
                  <a:pt x="14446" y="1094"/>
                </a:lnTo>
                <a:lnTo>
                  <a:pt x="14446" y="1198"/>
                </a:lnTo>
                <a:lnTo>
                  <a:pt x="14446" y="1303"/>
                </a:lnTo>
                <a:lnTo>
                  <a:pt x="14446" y="1394"/>
                </a:lnTo>
                <a:lnTo>
                  <a:pt x="14446" y="1458"/>
                </a:lnTo>
                <a:lnTo>
                  <a:pt x="14446" y="1482"/>
                </a:lnTo>
                <a:lnTo>
                  <a:pt x="14443" y="1504"/>
                </a:lnTo>
                <a:lnTo>
                  <a:pt x="14442" y="1526"/>
                </a:lnTo>
                <a:lnTo>
                  <a:pt x="14439" y="1547"/>
                </a:lnTo>
                <a:lnTo>
                  <a:pt x="14436" y="1567"/>
                </a:lnTo>
                <a:lnTo>
                  <a:pt x="14432" y="1586"/>
                </a:lnTo>
                <a:lnTo>
                  <a:pt x="14428" y="1604"/>
                </a:lnTo>
                <a:lnTo>
                  <a:pt x="14422" y="1623"/>
                </a:lnTo>
                <a:lnTo>
                  <a:pt x="14416" y="1640"/>
                </a:lnTo>
                <a:lnTo>
                  <a:pt x="14409" y="1657"/>
                </a:lnTo>
                <a:lnTo>
                  <a:pt x="14401" y="1673"/>
                </a:lnTo>
                <a:lnTo>
                  <a:pt x="14394" y="1688"/>
                </a:lnTo>
                <a:lnTo>
                  <a:pt x="14384" y="1703"/>
                </a:lnTo>
                <a:lnTo>
                  <a:pt x="14375" y="1717"/>
                </a:lnTo>
                <a:lnTo>
                  <a:pt x="14365" y="1730"/>
                </a:lnTo>
                <a:lnTo>
                  <a:pt x="14355" y="1743"/>
                </a:lnTo>
                <a:lnTo>
                  <a:pt x="14343" y="1756"/>
                </a:lnTo>
                <a:lnTo>
                  <a:pt x="14331" y="1766"/>
                </a:lnTo>
                <a:lnTo>
                  <a:pt x="14320" y="1778"/>
                </a:lnTo>
                <a:lnTo>
                  <a:pt x="14306" y="1787"/>
                </a:lnTo>
                <a:lnTo>
                  <a:pt x="14293" y="1797"/>
                </a:lnTo>
                <a:lnTo>
                  <a:pt x="14278" y="1805"/>
                </a:lnTo>
                <a:lnTo>
                  <a:pt x="14265" y="1814"/>
                </a:lnTo>
                <a:lnTo>
                  <a:pt x="14249" y="1820"/>
                </a:lnTo>
                <a:lnTo>
                  <a:pt x="14233" y="1828"/>
                </a:lnTo>
                <a:lnTo>
                  <a:pt x="14217" y="1833"/>
                </a:lnTo>
                <a:lnTo>
                  <a:pt x="14201" y="1838"/>
                </a:lnTo>
                <a:lnTo>
                  <a:pt x="14183" y="1842"/>
                </a:lnTo>
                <a:lnTo>
                  <a:pt x="14166" y="1847"/>
                </a:lnTo>
                <a:lnTo>
                  <a:pt x="14148" y="1850"/>
                </a:lnTo>
                <a:lnTo>
                  <a:pt x="14129" y="1852"/>
                </a:lnTo>
                <a:lnTo>
                  <a:pt x="14110" y="1853"/>
                </a:lnTo>
                <a:lnTo>
                  <a:pt x="14091" y="1854"/>
                </a:lnTo>
                <a:lnTo>
                  <a:pt x="14054" y="1856"/>
                </a:lnTo>
                <a:lnTo>
                  <a:pt x="14001" y="1858"/>
                </a:lnTo>
                <a:lnTo>
                  <a:pt x="13937" y="1860"/>
                </a:lnTo>
                <a:lnTo>
                  <a:pt x="13871" y="1862"/>
                </a:lnTo>
                <a:lnTo>
                  <a:pt x="13807" y="1863"/>
                </a:lnTo>
                <a:lnTo>
                  <a:pt x="13753" y="1864"/>
                </a:lnTo>
                <a:lnTo>
                  <a:pt x="13716" y="1864"/>
                </a:lnTo>
                <a:lnTo>
                  <a:pt x="13702" y="1864"/>
                </a:lnTo>
                <a:lnTo>
                  <a:pt x="13699" y="1851"/>
                </a:lnTo>
                <a:lnTo>
                  <a:pt x="13691" y="1819"/>
                </a:lnTo>
                <a:lnTo>
                  <a:pt x="13679" y="1773"/>
                </a:lnTo>
                <a:lnTo>
                  <a:pt x="13666" y="1720"/>
                </a:lnTo>
                <a:lnTo>
                  <a:pt x="13653" y="1667"/>
                </a:lnTo>
                <a:lnTo>
                  <a:pt x="13641" y="1620"/>
                </a:lnTo>
                <a:lnTo>
                  <a:pt x="13632" y="1587"/>
                </a:lnTo>
                <a:lnTo>
                  <a:pt x="13629" y="1574"/>
                </a:lnTo>
                <a:lnTo>
                  <a:pt x="13639" y="1575"/>
                </a:lnTo>
                <a:lnTo>
                  <a:pt x="13664" y="1578"/>
                </a:lnTo>
                <a:lnTo>
                  <a:pt x="13701" y="1581"/>
                </a:lnTo>
                <a:lnTo>
                  <a:pt x="13748" y="1585"/>
                </a:lnTo>
                <a:lnTo>
                  <a:pt x="13798" y="1588"/>
                </a:lnTo>
                <a:lnTo>
                  <a:pt x="13848" y="1591"/>
                </a:lnTo>
                <a:lnTo>
                  <a:pt x="13895" y="1593"/>
                </a:lnTo>
                <a:lnTo>
                  <a:pt x="13935" y="1595"/>
                </a:lnTo>
                <a:lnTo>
                  <a:pt x="13960" y="1593"/>
                </a:lnTo>
                <a:lnTo>
                  <a:pt x="13982" y="1591"/>
                </a:lnTo>
                <a:lnTo>
                  <a:pt x="14003" y="1588"/>
                </a:lnTo>
                <a:lnTo>
                  <a:pt x="14023" y="1583"/>
                </a:lnTo>
                <a:lnTo>
                  <a:pt x="14041" y="1577"/>
                </a:lnTo>
                <a:lnTo>
                  <a:pt x="14058" y="1569"/>
                </a:lnTo>
                <a:lnTo>
                  <a:pt x="14074" y="1560"/>
                </a:lnTo>
                <a:lnTo>
                  <a:pt x="14088" y="1549"/>
                </a:lnTo>
                <a:lnTo>
                  <a:pt x="14100" y="1537"/>
                </a:lnTo>
                <a:lnTo>
                  <a:pt x="14112" y="1525"/>
                </a:lnTo>
                <a:lnTo>
                  <a:pt x="14122" y="1510"/>
                </a:lnTo>
                <a:lnTo>
                  <a:pt x="14129" y="1494"/>
                </a:lnTo>
                <a:lnTo>
                  <a:pt x="14135" y="1476"/>
                </a:lnTo>
                <a:lnTo>
                  <a:pt x="14140" y="1457"/>
                </a:lnTo>
                <a:lnTo>
                  <a:pt x="14143" y="1437"/>
                </a:lnTo>
                <a:lnTo>
                  <a:pt x="14144" y="1415"/>
                </a:lnTo>
                <a:lnTo>
                  <a:pt x="14144" y="1402"/>
                </a:lnTo>
                <a:lnTo>
                  <a:pt x="14144" y="1365"/>
                </a:lnTo>
                <a:lnTo>
                  <a:pt x="14144" y="1312"/>
                </a:lnTo>
                <a:lnTo>
                  <a:pt x="14144" y="1252"/>
                </a:lnTo>
                <a:lnTo>
                  <a:pt x="14144" y="1192"/>
                </a:lnTo>
                <a:lnTo>
                  <a:pt x="14144" y="1140"/>
                </a:lnTo>
                <a:lnTo>
                  <a:pt x="14144" y="1103"/>
                </a:lnTo>
                <a:lnTo>
                  <a:pt x="14144" y="1088"/>
                </a:lnTo>
                <a:lnTo>
                  <a:pt x="14144" y="1083"/>
                </a:lnTo>
                <a:lnTo>
                  <a:pt x="14142" y="1070"/>
                </a:lnTo>
                <a:lnTo>
                  <a:pt x="14141" y="1062"/>
                </a:lnTo>
                <a:lnTo>
                  <a:pt x="14137" y="1053"/>
                </a:lnTo>
                <a:lnTo>
                  <a:pt x="14134" y="1043"/>
                </a:lnTo>
                <a:lnTo>
                  <a:pt x="14129" y="1033"/>
                </a:lnTo>
                <a:lnTo>
                  <a:pt x="14124" y="1022"/>
                </a:lnTo>
                <a:lnTo>
                  <a:pt x="14116" y="1013"/>
                </a:lnTo>
                <a:lnTo>
                  <a:pt x="14107" y="1004"/>
                </a:lnTo>
                <a:lnTo>
                  <a:pt x="14096" y="996"/>
                </a:lnTo>
                <a:lnTo>
                  <a:pt x="14091" y="993"/>
                </a:lnTo>
                <a:lnTo>
                  <a:pt x="14083" y="990"/>
                </a:lnTo>
                <a:lnTo>
                  <a:pt x="14077" y="986"/>
                </a:lnTo>
                <a:lnTo>
                  <a:pt x="14070" y="984"/>
                </a:lnTo>
                <a:lnTo>
                  <a:pt x="14061" y="982"/>
                </a:lnTo>
                <a:lnTo>
                  <a:pt x="14053" y="981"/>
                </a:lnTo>
                <a:lnTo>
                  <a:pt x="14043" y="980"/>
                </a:lnTo>
                <a:lnTo>
                  <a:pt x="14034" y="980"/>
                </a:lnTo>
                <a:lnTo>
                  <a:pt x="13984" y="980"/>
                </a:lnTo>
                <a:lnTo>
                  <a:pt x="13920" y="980"/>
                </a:lnTo>
                <a:lnTo>
                  <a:pt x="13847" y="980"/>
                </a:lnTo>
                <a:lnTo>
                  <a:pt x="13772" y="980"/>
                </a:lnTo>
                <a:lnTo>
                  <a:pt x="13699" y="980"/>
                </a:lnTo>
                <a:lnTo>
                  <a:pt x="13636" y="980"/>
                </a:lnTo>
                <a:lnTo>
                  <a:pt x="13588" y="980"/>
                </a:lnTo>
                <a:lnTo>
                  <a:pt x="13559" y="980"/>
                </a:lnTo>
                <a:lnTo>
                  <a:pt x="13557" y="1018"/>
                </a:lnTo>
                <a:lnTo>
                  <a:pt x="13553" y="1056"/>
                </a:lnTo>
                <a:lnTo>
                  <a:pt x="13549" y="1093"/>
                </a:lnTo>
                <a:lnTo>
                  <a:pt x="13544" y="1129"/>
                </a:lnTo>
                <a:lnTo>
                  <a:pt x="13537" y="1164"/>
                </a:lnTo>
                <a:lnTo>
                  <a:pt x="13530" y="1199"/>
                </a:lnTo>
                <a:lnTo>
                  <a:pt x="13522" y="1233"/>
                </a:lnTo>
                <a:lnTo>
                  <a:pt x="13514" y="1266"/>
                </a:lnTo>
                <a:lnTo>
                  <a:pt x="13504" y="1299"/>
                </a:lnTo>
                <a:lnTo>
                  <a:pt x="13494" y="1331"/>
                </a:lnTo>
                <a:lnTo>
                  <a:pt x="13482" y="1361"/>
                </a:lnTo>
                <a:lnTo>
                  <a:pt x="13470" y="1392"/>
                </a:lnTo>
                <a:lnTo>
                  <a:pt x="13459" y="1422"/>
                </a:lnTo>
                <a:lnTo>
                  <a:pt x="13445" y="1452"/>
                </a:lnTo>
                <a:lnTo>
                  <a:pt x="13431" y="1479"/>
                </a:lnTo>
                <a:lnTo>
                  <a:pt x="13416" y="1507"/>
                </a:lnTo>
                <a:lnTo>
                  <a:pt x="13402" y="1534"/>
                </a:lnTo>
                <a:lnTo>
                  <a:pt x="13386" y="1561"/>
                </a:lnTo>
                <a:lnTo>
                  <a:pt x="13369" y="1586"/>
                </a:lnTo>
                <a:lnTo>
                  <a:pt x="13352" y="1611"/>
                </a:lnTo>
                <a:lnTo>
                  <a:pt x="13334" y="1636"/>
                </a:lnTo>
                <a:lnTo>
                  <a:pt x="13316" y="1660"/>
                </a:lnTo>
                <a:lnTo>
                  <a:pt x="13297" y="1684"/>
                </a:lnTo>
                <a:lnTo>
                  <a:pt x="13277" y="1706"/>
                </a:lnTo>
                <a:lnTo>
                  <a:pt x="13257" y="1728"/>
                </a:lnTo>
                <a:lnTo>
                  <a:pt x="13236" y="1749"/>
                </a:lnTo>
                <a:lnTo>
                  <a:pt x="13215" y="1770"/>
                </a:lnTo>
                <a:lnTo>
                  <a:pt x="13193" y="1791"/>
                </a:lnTo>
                <a:lnTo>
                  <a:pt x="13172" y="1811"/>
                </a:lnTo>
                <a:lnTo>
                  <a:pt x="13149" y="1830"/>
                </a:lnTo>
                <a:lnTo>
                  <a:pt x="13125" y="1849"/>
                </a:lnTo>
                <a:lnTo>
                  <a:pt x="13102" y="1867"/>
                </a:lnTo>
                <a:lnTo>
                  <a:pt x="13096" y="1856"/>
                </a:lnTo>
                <a:lnTo>
                  <a:pt x="13078" y="1827"/>
                </a:lnTo>
                <a:lnTo>
                  <a:pt x="13053" y="1786"/>
                </a:lnTo>
                <a:lnTo>
                  <a:pt x="13025" y="1739"/>
                </a:lnTo>
                <a:lnTo>
                  <a:pt x="12996" y="1692"/>
                </a:lnTo>
                <a:lnTo>
                  <a:pt x="12972" y="1651"/>
                </a:lnTo>
                <a:lnTo>
                  <a:pt x="12955" y="1622"/>
                </a:lnTo>
                <a:lnTo>
                  <a:pt x="12947" y="1611"/>
                </a:lnTo>
                <a:close/>
                <a:moveTo>
                  <a:pt x="12325" y="1930"/>
                </a:moveTo>
                <a:lnTo>
                  <a:pt x="12334" y="1925"/>
                </a:lnTo>
                <a:lnTo>
                  <a:pt x="12358" y="1911"/>
                </a:lnTo>
                <a:lnTo>
                  <a:pt x="12392" y="1891"/>
                </a:lnTo>
                <a:lnTo>
                  <a:pt x="12430" y="1868"/>
                </a:lnTo>
                <a:lnTo>
                  <a:pt x="12469" y="1846"/>
                </a:lnTo>
                <a:lnTo>
                  <a:pt x="12502" y="1826"/>
                </a:lnTo>
                <a:lnTo>
                  <a:pt x="12526" y="1812"/>
                </a:lnTo>
                <a:lnTo>
                  <a:pt x="12535" y="1806"/>
                </a:lnTo>
                <a:lnTo>
                  <a:pt x="12535" y="1778"/>
                </a:lnTo>
                <a:lnTo>
                  <a:pt x="12535" y="1702"/>
                </a:lnTo>
                <a:lnTo>
                  <a:pt x="12535" y="1595"/>
                </a:lnTo>
                <a:lnTo>
                  <a:pt x="12535" y="1472"/>
                </a:lnTo>
                <a:lnTo>
                  <a:pt x="12536" y="1349"/>
                </a:lnTo>
                <a:lnTo>
                  <a:pt x="12536" y="1242"/>
                </a:lnTo>
                <a:lnTo>
                  <a:pt x="12536" y="1166"/>
                </a:lnTo>
                <a:lnTo>
                  <a:pt x="12536" y="1137"/>
                </a:lnTo>
                <a:lnTo>
                  <a:pt x="12526" y="1137"/>
                </a:lnTo>
                <a:lnTo>
                  <a:pt x="12503" y="1137"/>
                </a:lnTo>
                <a:lnTo>
                  <a:pt x="12470" y="1137"/>
                </a:lnTo>
                <a:lnTo>
                  <a:pt x="12432" y="1137"/>
                </a:lnTo>
                <a:lnTo>
                  <a:pt x="12394" y="1137"/>
                </a:lnTo>
                <a:lnTo>
                  <a:pt x="12361" y="1137"/>
                </a:lnTo>
                <a:lnTo>
                  <a:pt x="12338" y="1137"/>
                </a:lnTo>
                <a:lnTo>
                  <a:pt x="12328" y="1137"/>
                </a:lnTo>
                <a:lnTo>
                  <a:pt x="12328" y="1126"/>
                </a:lnTo>
                <a:lnTo>
                  <a:pt x="12328" y="1099"/>
                </a:lnTo>
                <a:lnTo>
                  <a:pt x="12328" y="1061"/>
                </a:lnTo>
                <a:lnTo>
                  <a:pt x="12328" y="1015"/>
                </a:lnTo>
                <a:lnTo>
                  <a:pt x="12328" y="970"/>
                </a:lnTo>
                <a:lnTo>
                  <a:pt x="12328" y="931"/>
                </a:lnTo>
                <a:lnTo>
                  <a:pt x="12328" y="904"/>
                </a:lnTo>
                <a:lnTo>
                  <a:pt x="12328" y="893"/>
                </a:lnTo>
                <a:lnTo>
                  <a:pt x="12343" y="893"/>
                </a:lnTo>
                <a:lnTo>
                  <a:pt x="12382" y="893"/>
                </a:lnTo>
                <a:lnTo>
                  <a:pt x="12438" y="893"/>
                </a:lnTo>
                <a:lnTo>
                  <a:pt x="12502" y="893"/>
                </a:lnTo>
                <a:lnTo>
                  <a:pt x="12566" y="893"/>
                </a:lnTo>
                <a:lnTo>
                  <a:pt x="12623" y="893"/>
                </a:lnTo>
                <a:lnTo>
                  <a:pt x="12667" y="893"/>
                </a:lnTo>
                <a:lnTo>
                  <a:pt x="12686" y="893"/>
                </a:lnTo>
                <a:lnTo>
                  <a:pt x="12701" y="894"/>
                </a:lnTo>
                <a:lnTo>
                  <a:pt x="12721" y="898"/>
                </a:lnTo>
                <a:lnTo>
                  <a:pt x="12734" y="902"/>
                </a:lnTo>
                <a:lnTo>
                  <a:pt x="12746" y="907"/>
                </a:lnTo>
                <a:lnTo>
                  <a:pt x="12759" y="913"/>
                </a:lnTo>
                <a:lnTo>
                  <a:pt x="12772" y="922"/>
                </a:lnTo>
                <a:lnTo>
                  <a:pt x="12784" y="931"/>
                </a:lnTo>
                <a:lnTo>
                  <a:pt x="12796" y="944"/>
                </a:lnTo>
                <a:lnTo>
                  <a:pt x="12801" y="950"/>
                </a:lnTo>
                <a:lnTo>
                  <a:pt x="12808" y="959"/>
                </a:lnTo>
                <a:lnTo>
                  <a:pt x="12812" y="966"/>
                </a:lnTo>
                <a:lnTo>
                  <a:pt x="12817" y="976"/>
                </a:lnTo>
                <a:lnTo>
                  <a:pt x="12821" y="985"/>
                </a:lnTo>
                <a:lnTo>
                  <a:pt x="12825" y="995"/>
                </a:lnTo>
                <a:lnTo>
                  <a:pt x="12829" y="1005"/>
                </a:lnTo>
                <a:lnTo>
                  <a:pt x="12831" y="1017"/>
                </a:lnTo>
                <a:lnTo>
                  <a:pt x="12833" y="1030"/>
                </a:lnTo>
                <a:lnTo>
                  <a:pt x="12835" y="1044"/>
                </a:lnTo>
                <a:lnTo>
                  <a:pt x="12836" y="1057"/>
                </a:lnTo>
                <a:lnTo>
                  <a:pt x="12836" y="1072"/>
                </a:lnTo>
                <a:lnTo>
                  <a:pt x="12836" y="1081"/>
                </a:lnTo>
                <a:lnTo>
                  <a:pt x="12836" y="1104"/>
                </a:lnTo>
                <a:lnTo>
                  <a:pt x="12836" y="1141"/>
                </a:lnTo>
                <a:lnTo>
                  <a:pt x="12836" y="1188"/>
                </a:lnTo>
                <a:lnTo>
                  <a:pt x="12836" y="1244"/>
                </a:lnTo>
                <a:lnTo>
                  <a:pt x="12836" y="1307"/>
                </a:lnTo>
                <a:lnTo>
                  <a:pt x="12836" y="1374"/>
                </a:lnTo>
                <a:lnTo>
                  <a:pt x="12836" y="1443"/>
                </a:lnTo>
                <a:lnTo>
                  <a:pt x="12836" y="1513"/>
                </a:lnTo>
                <a:lnTo>
                  <a:pt x="12836" y="1580"/>
                </a:lnTo>
                <a:lnTo>
                  <a:pt x="12836" y="1642"/>
                </a:lnTo>
                <a:lnTo>
                  <a:pt x="12836" y="1699"/>
                </a:lnTo>
                <a:lnTo>
                  <a:pt x="12836" y="1746"/>
                </a:lnTo>
                <a:lnTo>
                  <a:pt x="12836" y="1783"/>
                </a:lnTo>
                <a:lnTo>
                  <a:pt x="12836" y="1806"/>
                </a:lnTo>
                <a:lnTo>
                  <a:pt x="12836" y="1815"/>
                </a:lnTo>
                <a:lnTo>
                  <a:pt x="12847" y="1827"/>
                </a:lnTo>
                <a:lnTo>
                  <a:pt x="12859" y="1837"/>
                </a:lnTo>
                <a:lnTo>
                  <a:pt x="12870" y="1848"/>
                </a:lnTo>
                <a:lnTo>
                  <a:pt x="12883" y="1858"/>
                </a:lnTo>
                <a:lnTo>
                  <a:pt x="12896" y="1868"/>
                </a:lnTo>
                <a:lnTo>
                  <a:pt x="12908" y="1877"/>
                </a:lnTo>
                <a:lnTo>
                  <a:pt x="12922" y="1886"/>
                </a:lnTo>
                <a:lnTo>
                  <a:pt x="12937" y="1894"/>
                </a:lnTo>
                <a:lnTo>
                  <a:pt x="12951" y="1903"/>
                </a:lnTo>
                <a:lnTo>
                  <a:pt x="12967" y="1910"/>
                </a:lnTo>
                <a:lnTo>
                  <a:pt x="12982" y="1918"/>
                </a:lnTo>
                <a:lnTo>
                  <a:pt x="12998" y="1925"/>
                </a:lnTo>
                <a:lnTo>
                  <a:pt x="13032" y="1938"/>
                </a:lnTo>
                <a:lnTo>
                  <a:pt x="13068" y="1949"/>
                </a:lnTo>
                <a:lnTo>
                  <a:pt x="13105" y="1960"/>
                </a:lnTo>
                <a:lnTo>
                  <a:pt x="13145" y="1969"/>
                </a:lnTo>
                <a:lnTo>
                  <a:pt x="13187" y="1976"/>
                </a:lnTo>
                <a:lnTo>
                  <a:pt x="13231" y="1981"/>
                </a:lnTo>
                <a:lnTo>
                  <a:pt x="13277" y="1985"/>
                </a:lnTo>
                <a:lnTo>
                  <a:pt x="13324" y="1989"/>
                </a:lnTo>
                <a:lnTo>
                  <a:pt x="13374" y="1991"/>
                </a:lnTo>
                <a:lnTo>
                  <a:pt x="13426" y="1992"/>
                </a:lnTo>
                <a:lnTo>
                  <a:pt x="13439" y="1992"/>
                </a:lnTo>
                <a:lnTo>
                  <a:pt x="13474" y="1992"/>
                </a:lnTo>
                <a:lnTo>
                  <a:pt x="13528" y="1992"/>
                </a:lnTo>
                <a:lnTo>
                  <a:pt x="13599" y="1992"/>
                </a:lnTo>
                <a:lnTo>
                  <a:pt x="13682" y="1992"/>
                </a:lnTo>
                <a:lnTo>
                  <a:pt x="13776" y="1992"/>
                </a:lnTo>
                <a:lnTo>
                  <a:pt x="13876" y="1992"/>
                </a:lnTo>
                <a:lnTo>
                  <a:pt x="13980" y="1992"/>
                </a:lnTo>
                <a:lnTo>
                  <a:pt x="14082" y="1992"/>
                </a:lnTo>
                <a:lnTo>
                  <a:pt x="14182" y="1992"/>
                </a:lnTo>
                <a:lnTo>
                  <a:pt x="14276" y="1992"/>
                </a:lnTo>
                <a:lnTo>
                  <a:pt x="14360" y="1992"/>
                </a:lnTo>
                <a:lnTo>
                  <a:pt x="14431" y="1992"/>
                </a:lnTo>
                <a:lnTo>
                  <a:pt x="14485" y="1992"/>
                </a:lnTo>
                <a:lnTo>
                  <a:pt x="14521" y="1992"/>
                </a:lnTo>
                <a:lnTo>
                  <a:pt x="14532" y="1992"/>
                </a:lnTo>
                <a:lnTo>
                  <a:pt x="14529" y="2003"/>
                </a:lnTo>
                <a:lnTo>
                  <a:pt x="14521" y="2034"/>
                </a:lnTo>
                <a:lnTo>
                  <a:pt x="14508" y="2078"/>
                </a:lnTo>
                <a:lnTo>
                  <a:pt x="14494" y="2129"/>
                </a:lnTo>
                <a:lnTo>
                  <a:pt x="14481" y="2178"/>
                </a:lnTo>
                <a:lnTo>
                  <a:pt x="14468" y="2222"/>
                </a:lnTo>
                <a:lnTo>
                  <a:pt x="14459" y="2252"/>
                </a:lnTo>
                <a:lnTo>
                  <a:pt x="14456" y="2264"/>
                </a:lnTo>
                <a:lnTo>
                  <a:pt x="14443" y="2264"/>
                </a:lnTo>
                <a:lnTo>
                  <a:pt x="14411" y="2264"/>
                </a:lnTo>
                <a:lnTo>
                  <a:pt x="14359" y="2264"/>
                </a:lnTo>
                <a:lnTo>
                  <a:pt x="14291" y="2264"/>
                </a:lnTo>
                <a:lnTo>
                  <a:pt x="14211" y="2264"/>
                </a:lnTo>
                <a:lnTo>
                  <a:pt x="14122" y="2264"/>
                </a:lnTo>
                <a:lnTo>
                  <a:pt x="14026" y="2264"/>
                </a:lnTo>
                <a:lnTo>
                  <a:pt x="13928" y="2264"/>
                </a:lnTo>
                <a:lnTo>
                  <a:pt x="13829" y="2264"/>
                </a:lnTo>
                <a:lnTo>
                  <a:pt x="13733" y="2264"/>
                </a:lnTo>
                <a:lnTo>
                  <a:pt x="13644" y="2264"/>
                </a:lnTo>
                <a:lnTo>
                  <a:pt x="13564" y="2264"/>
                </a:lnTo>
                <a:lnTo>
                  <a:pt x="13496" y="2264"/>
                </a:lnTo>
                <a:lnTo>
                  <a:pt x="13443" y="2264"/>
                </a:lnTo>
                <a:lnTo>
                  <a:pt x="13409" y="2264"/>
                </a:lnTo>
                <a:lnTo>
                  <a:pt x="13397" y="2264"/>
                </a:lnTo>
                <a:lnTo>
                  <a:pt x="13337" y="2261"/>
                </a:lnTo>
                <a:lnTo>
                  <a:pt x="13280" y="2256"/>
                </a:lnTo>
                <a:lnTo>
                  <a:pt x="13224" y="2250"/>
                </a:lnTo>
                <a:lnTo>
                  <a:pt x="13171" y="2244"/>
                </a:lnTo>
                <a:lnTo>
                  <a:pt x="13120" y="2237"/>
                </a:lnTo>
                <a:lnTo>
                  <a:pt x="13070" y="2228"/>
                </a:lnTo>
                <a:lnTo>
                  <a:pt x="13024" y="2219"/>
                </a:lnTo>
                <a:lnTo>
                  <a:pt x="12979" y="2208"/>
                </a:lnTo>
                <a:lnTo>
                  <a:pt x="12937" y="2196"/>
                </a:lnTo>
                <a:lnTo>
                  <a:pt x="12897" y="2183"/>
                </a:lnTo>
                <a:lnTo>
                  <a:pt x="12877" y="2175"/>
                </a:lnTo>
                <a:lnTo>
                  <a:pt x="12859" y="2168"/>
                </a:lnTo>
                <a:lnTo>
                  <a:pt x="12839" y="2159"/>
                </a:lnTo>
                <a:lnTo>
                  <a:pt x="12823" y="2151"/>
                </a:lnTo>
                <a:lnTo>
                  <a:pt x="12805" y="2142"/>
                </a:lnTo>
                <a:lnTo>
                  <a:pt x="12789" y="2133"/>
                </a:lnTo>
                <a:lnTo>
                  <a:pt x="12772" y="2123"/>
                </a:lnTo>
                <a:lnTo>
                  <a:pt x="12757" y="2113"/>
                </a:lnTo>
                <a:lnTo>
                  <a:pt x="12741" y="2102"/>
                </a:lnTo>
                <a:lnTo>
                  <a:pt x="12727" y="2091"/>
                </a:lnTo>
                <a:lnTo>
                  <a:pt x="12713" y="2080"/>
                </a:lnTo>
                <a:lnTo>
                  <a:pt x="12700" y="2067"/>
                </a:lnTo>
                <a:lnTo>
                  <a:pt x="12684" y="2077"/>
                </a:lnTo>
                <a:lnTo>
                  <a:pt x="12641" y="2102"/>
                </a:lnTo>
                <a:lnTo>
                  <a:pt x="12581" y="2137"/>
                </a:lnTo>
                <a:lnTo>
                  <a:pt x="12512" y="2176"/>
                </a:lnTo>
                <a:lnTo>
                  <a:pt x="12443" y="2216"/>
                </a:lnTo>
                <a:lnTo>
                  <a:pt x="12384" y="2251"/>
                </a:lnTo>
                <a:lnTo>
                  <a:pt x="12342" y="2276"/>
                </a:lnTo>
                <a:lnTo>
                  <a:pt x="12326" y="2285"/>
                </a:lnTo>
                <a:lnTo>
                  <a:pt x="12326" y="2269"/>
                </a:lnTo>
                <a:lnTo>
                  <a:pt x="12326" y="2229"/>
                </a:lnTo>
                <a:lnTo>
                  <a:pt x="12325" y="2173"/>
                </a:lnTo>
                <a:lnTo>
                  <a:pt x="12325" y="2107"/>
                </a:lnTo>
                <a:lnTo>
                  <a:pt x="12325" y="2043"/>
                </a:lnTo>
                <a:lnTo>
                  <a:pt x="12325" y="1985"/>
                </a:lnTo>
                <a:lnTo>
                  <a:pt x="12325" y="1945"/>
                </a:lnTo>
                <a:lnTo>
                  <a:pt x="12325" y="1930"/>
                </a:lnTo>
                <a:close/>
                <a:moveTo>
                  <a:pt x="12337" y="299"/>
                </a:moveTo>
                <a:lnTo>
                  <a:pt x="12335" y="296"/>
                </a:lnTo>
                <a:lnTo>
                  <a:pt x="12335" y="288"/>
                </a:lnTo>
                <a:lnTo>
                  <a:pt x="12335" y="284"/>
                </a:lnTo>
                <a:lnTo>
                  <a:pt x="12337" y="280"/>
                </a:lnTo>
                <a:lnTo>
                  <a:pt x="12339" y="275"/>
                </a:lnTo>
                <a:lnTo>
                  <a:pt x="12343" y="271"/>
                </a:lnTo>
                <a:lnTo>
                  <a:pt x="12347" y="268"/>
                </a:lnTo>
                <a:lnTo>
                  <a:pt x="12353" y="265"/>
                </a:lnTo>
                <a:lnTo>
                  <a:pt x="12362" y="263"/>
                </a:lnTo>
                <a:lnTo>
                  <a:pt x="12371" y="263"/>
                </a:lnTo>
                <a:lnTo>
                  <a:pt x="12388" y="263"/>
                </a:lnTo>
                <a:lnTo>
                  <a:pt x="12414" y="263"/>
                </a:lnTo>
                <a:lnTo>
                  <a:pt x="12446" y="263"/>
                </a:lnTo>
                <a:lnTo>
                  <a:pt x="12482" y="263"/>
                </a:lnTo>
                <a:lnTo>
                  <a:pt x="12519" y="263"/>
                </a:lnTo>
                <a:lnTo>
                  <a:pt x="12556" y="263"/>
                </a:lnTo>
                <a:lnTo>
                  <a:pt x="12590" y="263"/>
                </a:lnTo>
                <a:lnTo>
                  <a:pt x="12617" y="263"/>
                </a:lnTo>
                <a:lnTo>
                  <a:pt x="12625" y="263"/>
                </a:lnTo>
                <a:lnTo>
                  <a:pt x="12631" y="264"/>
                </a:lnTo>
                <a:lnTo>
                  <a:pt x="12637" y="266"/>
                </a:lnTo>
                <a:lnTo>
                  <a:pt x="12643" y="268"/>
                </a:lnTo>
                <a:lnTo>
                  <a:pt x="12652" y="274"/>
                </a:lnTo>
                <a:lnTo>
                  <a:pt x="12659" y="281"/>
                </a:lnTo>
                <a:lnTo>
                  <a:pt x="12669" y="293"/>
                </a:lnTo>
                <a:lnTo>
                  <a:pt x="12672" y="300"/>
                </a:lnTo>
                <a:lnTo>
                  <a:pt x="12679" y="317"/>
                </a:lnTo>
                <a:lnTo>
                  <a:pt x="12695" y="362"/>
                </a:lnTo>
                <a:lnTo>
                  <a:pt x="12720" y="427"/>
                </a:lnTo>
                <a:lnTo>
                  <a:pt x="12748" y="500"/>
                </a:lnTo>
                <a:lnTo>
                  <a:pt x="12777" y="574"/>
                </a:lnTo>
                <a:lnTo>
                  <a:pt x="12801" y="638"/>
                </a:lnTo>
                <a:lnTo>
                  <a:pt x="12818" y="683"/>
                </a:lnTo>
                <a:lnTo>
                  <a:pt x="12825" y="700"/>
                </a:lnTo>
                <a:lnTo>
                  <a:pt x="12827" y="706"/>
                </a:lnTo>
                <a:lnTo>
                  <a:pt x="12828" y="716"/>
                </a:lnTo>
                <a:lnTo>
                  <a:pt x="12828" y="722"/>
                </a:lnTo>
                <a:lnTo>
                  <a:pt x="12827" y="726"/>
                </a:lnTo>
                <a:lnTo>
                  <a:pt x="12825" y="731"/>
                </a:lnTo>
                <a:lnTo>
                  <a:pt x="12820" y="735"/>
                </a:lnTo>
                <a:lnTo>
                  <a:pt x="12815" y="740"/>
                </a:lnTo>
                <a:lnTo>
                  <a:pt x="12809" y="742"/>
                </a:lnTo>
                <a:lnTo>
                  <a:pt x="12800" y="744"/>
                </a:lnTo>
                <a:lnTo>
                  <a:pt x="12791" y="745"/>
                </a:lnTo>
                <a:lnTo>
                  <a:pt x="12770" y="745"/>
                </a:lnTo>
                <a:lnTo>
                  <a:pt x="12737" y="745"/>
                </a:lnTo>
                <a:lnTo>
                  <a:pt x="12695" y="745"/>
                </a:lnTo>
                <a:lnTo>
                  <a:pt x="12652" y="745"/>
                </a:lnTo>
                <a:lnTo>
                  <a:pt x="12610" y="745"/>
                </a:lnTo>
                <a:lnTo>
                  <a:pt x="12574" y="745"/>
                </a:lnTo>
                <a:lnTo>
                  <a:pt x="12548" y="745"/>
                </a:lnTo>
                <a:lnTo>
                  <a:pt x="12539" y="745"/>
                </a:lnTo>
                <a:lnTo>
                  <a:pt x="12533" y="744"/>
                </a:lnTo>
                <a:lnTo>
                  <a:pt x="12527" y="743"/>
                </a:lnTo>
                <a:lnTo>
                  <a:pt x="12521" y="741"/>
                </a:lnTo>
                <a:lnTo>
                  <a:pt x="12514" y="737"/>
                </a:lnTo>
                <a:lnTo>
                  <a:pt x="12509" y="734"/>
                </a:lnTo>
                <a:lnTo>
                  <a:pt x="12504" y="729"/>
                </a:lnTo>
                <a:lnTo>
                  <a:pt x="12500" y="724"/>
                </a:lnTo>
                <a:lnTo>
                  <a:pt x="12496" y="717"/>
                </a:lnTo>
                <a:lnTo>
                  <a:pt x="12489" y="698"/>
                </a:lnTo>
                <a:lnTo>
                  <a:pt x="12471" y="651"/>
                </a:lnTo>
                <a:lnTo>
                  <a:pt x="12445" y="584"/>
                </a:lnTo>
                <a:lnTo>
                  <a:pt x="12416" y="506"/>
                </a:lnTo>
                <a:lnTo>
                  <a:pt x="12387" y="430"/>
                </a:lnTo>
                <a:lnTo>
                  <a:pt x="12362" y="363"/>
                </a:lnTo>
                <a:lnTo>
                  <a:pt x="12344" y="317"/>
                </a:lnTo>
                <a:lnTo>
                  <a:pt x="12337" y="299"/>
                </a:lnTo>
                <a:close/>
                <a:moveTo>
                  <a:pt x="15547" y="784"/>
                </a:moveTo>
                <a:lnTo>
                  <a:pt x="15547" y="762"/>
                </a:lnTo>
                <a:lnTo>
                  <a:pt x="15547" y="702"/>
                </a:lnTo>
                <a:lnTo>
                  <a:pt x="15547" y="619"/>
                </a:lnTo>
                <a:lnTo>
                  <a:pt x="15547" y="523"/>
                </a:lnTo>
                <a:lnTo>
                  <a:pt x="15547" y="428"/>
                </a:lnTo>
                <a:lnTo>
                  <a:pt x="15547" y="344"/>
                </a:lnTo>
                <a:lnTo>
                  <a:pt x="15547" y="285"/>
                </a:lnTo>
                <a:lnTo>
                  <a:pt x="15547" y="263"/>
                </a:lnTo>
                <a:lnTo>
                  <a:pt x="15559" y="263"/>
                </a:lnTo>
                <a:lnTo>
                  <a:pt x="15594" y="263"/>
                </a:lnTo>
                <a:lnTo>
                  <a:pt x="15642" y="263"/>
                </a:lnTo>
                <a:lnTo>
                  <a:pt x="15698" y="263"/>
                </a:lnTo>
                <a:lnTo>
                  <a:pt x="15754" y="263"/>
                </a:lnTo>
                <a:lnTo>
                  <a:pt x="15802" y="263"/>
                </a:lnTo>
                <a:lnTo>
                  <a:pt x="15837" y="263"/>
                </a:lnTo>
                <a:lnTo>
                  <a:pt x="15849" y="263"/>
                </a:lnTo>
                <a:lnTo>
                  <a:pt x="15849" y="274"/>
                </a:lnTo>
                <a:lnTo>
                  <a:pt x="15849" y="306"/>
                </a:lnTo>
                <a:lnTo>
                  <a:pt x="15849" y="352"/>
                </a:lnTo>
                <a:lnTo>
                  <a:pt x="15849" y="403"/>
                </a:lnTo>
                <a:lnTo>
                  <a:pt x="15849" y="455"/>
                </a:lnTo>
                <a:lnTo>
                  <a:pt x="15849" y="499"/>
                </a:lnTo>
                <a:lnTo>
                  <a:pt x="15849" y="531"/>
                </a:lnTo>
                <a:lnTo>
                  <a:pt x="15849" y="542"/>
                </a:lnTo>
                <a:lnTo>
                  <a:pt x="15860" y="542"/>
                </a:lnTo>
                <a:lnTo>
                  <a:pt x="15887" y="542"/>
                </a:lnTo>
                <a:lnTo>
                  <a:pt x="15924" y="542"/>
                </a:lnTo>
                <a:lnTo>
                  <a:pt x="15967" y="542"/>
                </a:lnTo>
                <a:lnTo>
                  <a:pt x="16009" y="542"/>
                </a:lnTo>
                <a:lnTo>
                  <a:pt x="16046" y="542"/>
                </a:lnTo>
                <a:lnTo>
                  <a:pt x="16073" y="542"/>
                </a:lnTo>
                <a:lnTo>
                  <a:pt x="16083" y="542"/>
                </a:lnTo>
                <a:lnTo>
                  <a:pt x="16083" y="526"/>
                </a:lnTo>
                <a:lnTo>
                  <a:pt x="16083" y="481"/>
                </a:lnTo>
                <a:lnTo>
                  <a:pt x="16083" y="416"/>
                </a:lnTo>
                <a:lnTo>
                  <a:pt x="16083" y="343"/>
                </a:lnTo>
                <a:lnTo>
                  <a:pt x="16083" y="270"/>
                </a:lnTo>
                <a:lnTo>
                  <a:pt x="16083" y="207"/>
                </a:lnTo>
                <a:lnTo>
                  <a:pt x="16083" y="161"/>
                </a:lnTo>
                <a:lnTo>
                  <a:pt x="16083" y="144"/>
                </a:lnTo>
                <a:lnTo>
                  <a:pt x="16096" y="144"/>
                </a:lnTo>
                <a:lnTo>
                  <a:pt x="16130" y="144"/>
                </a:lnTo>
                <a:lnTo>
                  <a:pt x="16179" y="144"/>
                </a:lnTo>
                <a:lnTo>
                  <a:pt x="16234" y="144"/>
                </a:lnTo>
                <a:lnTo>
                  <a:pt x="16289" y="144"/>
                </a:lnTo>
                <a:lnTo>
                  <a:pt x="16338" y="144"/>
                </a:lnTo>
                <a:lnTo>
                  <a:pt x="16371" y="144"/>
                </a:lnTo>
                <a:lnTo>
                  <a:pt x="16384" y="144"/>
                </a:lnTo>
                <a:lnTo>
                  <a:pt x="16384" y="161"/>
                </a:lnTo>
                <a:lnTo>
                  <a:pt x="16384" y="207"/>
                </a:lnTo>
                <a:lnTo>
                  <a:pt x="16384" y="270"/>
                </a:lnTo>
                <a:lnTo>
                  <a:pt x="16384" y="343"/>
                </a:lnTo>
                <a:lnTo>
                  <a:pt x="16384" y="416"/>
                </a:lnTo>
                <a:lnTo>
                  <a:pt x="16384" y="481"/>
                </a:lnTo>
                <a:lnTo>
                  <a:pt x="16384" y="526"/>
                </a:lnTo>
                <a:lnTo>
                  <a:pt x="16384" y="542"/>
                </a:lnTo>
                <a:lnTo>
                  <a:pt x="16392" y="542"/>
                </a:lnTo>
                <a:lnTo>
                  <a:pt x="16412" y="542"/>
                </a:lnTo>
                <a:lnTo>
                  <a:pt x="16439" y="542"/>
                </a:lnTo>
                <a:lnTo>
                  <a:pt x="16471" y="542"/>
                </a:lnTo>
                <a:lnTo>
                  <a:pt x="16503" y="542"/>
                </a:lnTo>
                <a:lnTo>
                  <a:pt x="16531" y="542"/>
                </a:lnTo>
                <a:lnTo>
                  <a:pt x="16550" y="542"/>
                </a:lnTo>
                <a:lnTo>
                  <a:pt x="16558" y="542"/>
                </a:lnTo>
                <a:lnTo>
                  <a:pt x="16567" y="542"/>
                </a:lnTo>
                <a:lnTo>
                  <a:pt x="16585" y="539"/>
                </a:lnTo>
                <a:lnTo>
                  <a:pt x="16596" y="536"/>
                </a:lnTo>
                <a:lnTo>
                  <a:pt x="16605" y="532"/>
                </a:lnTo>
                <a:lnTo>
                  <a:pt x="16611" y="530"/>
                </a:lnTo>
                <a:lnTo>
                  <a:pt x="16615" y="527"/>
                </a:lnTo>
                <a:lnTo>
                  <a:pt x="16619" y="522"/>
                </a:lnTo>
                <a:lnTo>
                  <a:pt x="16622" y="519"/>
                </a:lnTo>
                <a:lnTo>
                  <a:pt x="16627" y="513"/>
                </a:lnTo>
                <a:lnTo>
                  <a:pt x="16631" y="506"/>
                </a:lnTo>
                <a:lnTo>
                  <a:pt x="16633" y="500"/>
                </a:lnTo>
                <a:lnTo>
                  <a:pt x="16635" y="494"/>
                </a:lnTo>
                <a:lnTo>
                  <a:pt x="16637" y="482"/>
                </a:lnTo>
                <a:lnTo>
                  <a:pt x="16637" y="471"/>
                </a:lnTo>
                <a:lnTo>
                  <a:pt x="16638" y="463"/>
                </a:lnTo>
                <a:lnTo>
                  <a:pt x="16638" y="439"/>
                </a:lnTo>
                <a:lnTo>
                  <a:pt x="16638" y="406"/>
                </a:lnTo>
                <a:lnTo>
                  <a:pt x="16638" y="367"/>
                </a:lnTo>
                <a:lnTo>
                  <a:pt x="16638" y="328"/>
                </a:lnTo>
                <a:lnTo>
                  <a:pt x="16638" y="296"/>
                </a:lnTo>
                <a:lnTo>
                  <a:pt x="16638" y="271"/>
                </a:lnTo>
                <a:lnTo>
                  <a:pt x="16638" y="263"/>
                </a:lnTo>
                <a:lnTo>
                  <a:pt x="16651" y="263"/>
                </a:lnTo>
                <a:lnTo>
                  <a:pt x="16685" y="263"/>
                </a:lnTo>
                <a:lnTo>
                  <a:pt x="16734" y="263"/>
                </a:lnTo>
                <a:lnTo>
                  <a:pt x="16789" y="263"/>
                </a:lnTo>
                <a:lnTo>
                  <a:pt x="16845" y="263"/>
                </a:lnTo>
                <a:lnTo>
                  <a:pt x="16892" y="263"/>
                </a:lnTo>
                <a:lnTo>
                  <a:pt x="16927" y="263"/>
                </a:lnTo>
                <a:lnTo>
                  <a:pt x="16940" y="263"/>
                </a:lnTo>
                <a:lnTo>
                  <a:pt x="16940" y="275"/>
                </a:lnTo>
                <a:lnTo>
                  <a:pt x="16940" y="310"/>
                </a:lnTo>
                <a:lnTo>
                  <a:pt x="16940" y="359"/>
                </a:lnTo>
                <a:lnTo>
                  <a:pt x="16940" y="415"/>
                </a:lnTo>
                <a:lnTo>
                  <a:pt x="16940" y="471"/>
                </a:lnTo>
                <a:lnTo>
                  <a:pt x="16940" y="520"/>
                </a:lnTo>
                <a:lnTo>
                  <a:pt x="16940" y="554"/>
                </a:lnTo>
                <a:lnTo>
                  <a:pt x="16940" y="568"/>
                </a:lnTo>
                <a:lnTo>
                  <a:pt x="16940" y="571"/>
                </a:lnTo>
                <a:lnTo>
                  <a:pt x="16939" y="583"/>
                </a:lnTo>
                <a:lnTo>
                  <a:pt x="16940" y="587"/>
                </a:lnTo>
                <a:lnTo>
                  <a:pt x="16939" y="598"/>
                </a:lnTo>
                <a:lnTo>
                  <a:pt x="16938" y="615"/>
                </a:lnTo>
                <a:lnTo>
                  <a:pt x="16935" y="636"/>
                </a:lnTo>
                <a:lnTo>
                  <a:pt x="16933" y="646"/>
                </a:lnTo>
                <a:lnTo>
                  <a:pt x="16929" y="659"/>
                </a:lnTo>
                <a:lnTo>
                  <a:pt x="16925" y="671"/>
                </a:lnTo>
                <a:lnTo>
                  <a:pt x="16921" y="682"/>
                </a:lnTo>
                <a:lnTo>
                  <a:pt x="16915" y="695"/>
                </a:lnTo>
                <a:lnTo>
                  <a:pt x="16908" y="707"/>
                </a:lnTo>
                <a:lnTo>
                  <a:pt x="16900" y="717"/>
                </a:lnTo>
                <a:lnTo>
                  <a:pt x="16890" y="728"/>
                </a:lnTo>
                <a:lnTo>
                  <a:pt x="16888" y="730"/>
                </a:lnTo>
                <a:lnTo>
                  <a:pt x="16883" y="736"/>
                </a:lnTo>
                <a:lnTo>
                  <a:pt x="16871" y="746"/>
                </a:lnTo>
                <a:lnTo>
                  <a:pt x="16855" y="755"/>
                </a:lnTo>
                <a:lnTo>
                  <a:pt x="16846" y="761"/>
                </a:lnTo>
                <a:lnTo>
                  <a:pt x="16834" y="766"/>
                </a:lnTo>
                <a:lnTo>
                  <a:pt x="16821" y="771"/>
                </a:lnTo>
                <a:lnTo>
                  <a:pt x="16808" y="776"/>
                </a:lnTo>
                <a:lnTo>
                  <a:pt x="16792" y="779"/>
                </a:lnTo>
                <a:lnTo>
                  <a:pt x="16775" y="782"/>
                </a:lnTo>
                <a:lnTo>
                  <a:pt x="16757" y="783"/>
                </a:lnTo>
                <a:lnTo>
                  <a:pt x="16736" y="784"/>
                </a:lnTo>
                <a:lnTo>
                  <a:pt x="16721" y="784"/>
                </a:lnTo>
                <a:lnTo>
                  <a:pt x="16683" y="784"/>
                </a:lnTo>
                <a:lnTo>
                  <a:pt x="16622" y="784"/>
                </a:lnTo>
                <a:lnTo>
                  <a:pt x="16546" y="784"/>
                </a:lnTo>
                <a:lnTo>
                  <a:pt x="16456" y="784"/>
                </a:lnTo>
                <a:lnTo>
                  <a:pt x="16356" y="784"/>
                </a:lnTo>
                <a:lnTo>
                  <a:pt x="16249" y="784"/>
                </a:lnTo>
                <a:lnTo>
                  <a:pt x="16137" y="784"/>
                </a:lnTo>
                <a:lnTo>
                  <a:pt x="16027" y="784"/>
                </a:lnTo>
                <a:lnTo>
                  <a:pt x="15920" y="784"/>
                </a:lnTo>
                <a:lnTo>
                  <a:pt x="15821" y="784"/>
                </a:lnTo>
                <a:lnTo>
                  <a:pt x="15731" y="784"/>
                </a:lnTo>
                <a:lnTo>
                  <a:pt x="15656" y="784"/>
                </a:lnTo>
                <a:lnTo>
                  <a:pt x="15598" y="784"/>
                </a:lnTo>
                <a:lnTo>
                  <a:pt x="15559" y="784"/>
                </a:lnTo>
                <a:lnTo>
                  <a:pt x="15547" y="784"/>
                </a:lnTo>
                <a:close/>
                <a:moveTo>
                  <a:pt x="15547" y="2264"/>
                </a:moveTo>
                <a:lnTo>
                  <a:pt x="15547" y="2254"/>
                </a:lnTo>
                <a:lnTo>
                  <a:pt x="15547" y="2223"/>
                </a:lnTo>
                <a:lnTo>
                  <a:pt x="15547" y="2174"/>
                </a:lnTo>
                <a:lnTo>
                  <a:pt x="15547" y="2112"/>
                </a:lnTo>
                <a:lnTo>
                  <a:pt x="15547" y="2038"/>
                </a:lnTo>
                <a:lnTo>
                  <a:pt x="15547" y="1956"/>
                </a:lnTo>
                <a:lnTo>
                  <a:pt x="15547" y="1867"/>
                </a:lnTo>
                <a:lnTo>
                  <a:pt x="15547" y="1777"/>
                </a:lnTo>
                <a:lnTo>
                  <a:pt x="15547" y="1686"/>
                </a:lnTo>
                <a:lnTo>
                  <a:pt x="15547" y="1597"/>
                </a:lnTo>
                <a:lnTo>
                  <a:pt x="15547" y="1515"/>
                </a:lnTo>
                <a:lnTo>
                  <a:pt x="15547" y="1441"/>
                </a:lnTo>
                <a:lnTo>
                  <a:pt x="15547" y="1378"/>
                </a:lnTo>
                <a:lnTo>
                  <a:pt x="15547" y="1331"/>
                </a:lnTo>
                <a:lnTo>
                  <a:pt x="15547" y="1299"/>
                </a:lnTo>
                <a:lnTo>
                  <a:pt x="15547" y="1288"/>
                </a:lnTo>
                <a:lnTo>
                  <a:pt x="15568" y="1288"/>
                </a:lnTo>
                <a:lnTo>
                  <a:pt x="15623" y="1288"/>
                </a:lnTo>
                <a:lnTo>
                  <a:pt x="15702" y="1288"/>
                </a:lnTo>
                <a:lnTo>
                  <a:pt x="15792" y="1288"/>
                </a:lnTo>
                <a:lnTo>
                  <a:pt x="15883" y="1288"/>
                </a:lnTo>
                <a:lnTo>
                  <a:pt x="15962" y="1288"/>
                </a:lnTo>
                <a:lnTo>
                  <a:pt x="16018" y="1288"/>
                </a:lnTo>
                <a:lnTo>
                  <a:pt x="16039" y="1288"/>
                </a:lnTo>
                <a:lnTo>
                  <a:pt x="16045" y="1265"/>
                </a:lnTo>
                <a:lnTo>
                  <a:pt x="16059" y="1213"/>
                </a:lnTo>
                <a:lnTo>
                  <a:pt x="16074" y="1161"/>
                </a:lnTo>
                <a:lnTo>
                  <a:pt x="16080" y="1137"/>
                </a:lnTo>
                <a:lnTo>
                  <a:pt x="16057" y="1137"/>
                </a:lnTo>
                <a:lnTo>
                  <a:pt x="15996" y="1137"/>
                </a:lnTo>
                <a:lnTo>
                  <a:pt x="15909" y="1137"/>
                </a:lnTo>
                <a:lnTo>
                  <a:pt x="15809" y="1137"/>
                </a:lnTo>
                <a:lnTo>
                  <a:pt x="15709" y="1137"/>
                </a:lnTo>
                <a:lnTo>
                  <a:pt x="15622" y="1137"/>
                </a:lnTo>
                <a:lnTo>
                  <a:pt x="15560" y="1137"/>
                </a:lnTo>
                <a:lnTo>
                  <a:pt x="15537" y="1137"/>
                </a:lnTo>
                <a:lnTo>
                  <a:pt x="15540" y="1126"/>
                </a:lnTo>
                <a:lnTo>
                  <a:pt x="15548" y="1099"/>
                </a:lnTo>
                <a:lnTo>
                  <a:pt x="15558" y="1061"/>
                </a:lnTo>
                <a:lnTo>
                  <a:pt x="15570" y="1015"/>
                </a:lnTo>
                <a:lnTo>
                  <a:pt x="15583" y="970"/>
                </a:lnTo>
                <a:lnTo>
                  <a:pt x="15593" y="932"/>
                </a:lnTo>
                <a:lnTo>
                  <a:pt x="15601" y="905"/>
                </a:lnTo>
                <a:lnTo>
                  <a:pt x="15604" y="894"/>
                </a:lnTo>
                <a:lnTo>
                  <a:pt x="15619" y="894"/>
                </a:lnTo>
                <a:lnTo>
                  <a:pt x="15661" y="894"/>
                </a:lnTo>
                <a:lnTo>
                  <a:pt x="15727" y="894"/>
                </a:lnTo>
                <a:lnTo>
                  <a:pt x="15812" y="894"/>
                </a:lnTo>
                <a:lnTo>
                  <a:pt x="15913" y="894"/>
                </a:lnTo>
                <a:lnTo>
                  <a:pt x="16026" y="894"/>
                </a:lnTo>
                <a:lnTo>
                  <a:pt x="16147" y="894"/>
                </a:lnTo>
                <a:lnTo>
                  <a:pt x="16272" y="894"/>
                </a:lnTo>
                <a:lnTo>
                  <a:pt x="16397" y="894"/>
                </a:lnTo>
                <a:lnTo>
                  <a:pt x="16518" y="894"/>
                </a:lnTo>
                <a:lnTo>
                  <a:pt x="16630" y="894"/>
                </a:lnTo>
                <a:lnTo>
                  <a:pt x="16731" y="894"/>
                </a:lnTo>
                <a:lnTo>
                  <a:pt x="16816" y="894"/>
                </a:lnTo>
                <a:lnTo>
                  <a:pt x="16883" y="894"/>
                </a:lnTo>
                <a:lnTo>
                  <a:pt x="16925" y="894"/>
                </a:lnTo>
                <a:lnTo>
                  <a:pt x="16940" y="894"/>
                </a:lnTo>
                <a:lnTo>
                  <a:pt x="16940" y="905"/>
                </a:lnTo>
                <a:lnTo>
                  <a:pt x="16940" y="932"/>
                </a:lnTo>
                <a:lnTo>
                  <a:pt x="16940" y="970"/>
                </a:lnTo>
                <a:lnTo>
                  <a:pt x="16940" y="1015"/>
                </a:lnTo>
                <a:lnTo>
                  <a:pt x="16940" y="1061"/>
                </a:lnTo>
                <a:lnTo>
                  <a:pt x="16940" y="1099"/>
                </a:lnTo>
                <a:lnTo>
                  <a:pt x="16940" y="1126"/>
                </a:lnTo>
                <a:lnTo>
                  <a:pt x="16940" y="1137"/>
                </a:lnTo>
                <a:lnTo>
                  <a:pt x="16916" y="1137"/>
                </a:lnTo>
                <a:lnTo>
                  <a:pt x="16853" y="1137"/>
                </a:lnTo>
                <a:lnTo>
                  <a:pt x="16764" y="1137"/>
                </a:lnTo>
                <a:lnTo>
                  <a:pt x="16663" y="1137"/>
                </a:lnTo>
                <a:lnTo>
                  <a:pt x="16560" y="1137"/>
                </a:lnTo>
                <a:lnTo>
                  <a:pt x="16471" y="1137"/>
                </a:lnTo>
                <a:lnTo>
                  <a:pt x="16409" y="1137"/>
                </a:lnTo>
                <a:lnTo>
                  <a:pt x="16385" y="1137"/>
                </a:lnTo>
                <a:lnTo>
                  <a:pt x="16378" y="1161"/>
                </a:lnTo>
                <a:lnTo>
                  <a:pt x="16363" y="1213"/>
                </a:lnTo>
                <a:lnTo>
                  <a:pt x="16348" y="1265"/>
                </a:lnTo>
                <a:lnTo>
                  <a:pt x="16342" y="1288"/>
                </a:lnTo>
                <a:lnTo>
                  <a:pt x="16362" y="1288"/>
                </a:lnTo>
                <a:lnTo>
                  <a:pt x="16395" y="1288"/>
                </a:lnTo>
                <a:lnTo>
                  <a:pt x="16438" y="1288"/>
                </a:lnTo>
                <a:lnTo>
                  <a:pt x="16489" y="1288"/>
                </a:lnTo>
                <a:lnTo>
                  <a:pt x="16547" y="1288"/>
                </a:lnTo>
                <a:lnTo>
                  <a:pt x="16609" y="1288"/>
                </a:lnTo>
                <a:lnTo>
                  <a:pt x="16673" y="1288"/>
                </a:lnTo>
                <a:lnTo>
                  <a:pt x="16738" y="1288"/>
                </a:lnTo>
                <a:lnTo>
                  <a:pt x="16755" y="1288"/>
                </a:lnTo>
                <a:lnTo>
                  <a:pt x="16772" y="1290"/>
                </a:lnTo>
                <a:lnTo>
                  <a:pt x="16786" y="1293"/>
                </a:lnTo>
                <a:lnTo>
                  <a:pt x="16800" y="1295"/>
                </a:lnTo>
                <a:lnTo>
                  <a:pt x="16814" y="1299"/>
                </a:lnTo>
                <a:lnTo>
                  <a:pt x="16827" y="1303"/>
                </a:lnTo>
                <a:lnTo>
                  <a:pt x="16838" y="1307"/>
                </a:lnTo>
                <a:lnTo>
                  <a:pt x="16849" y="1313"/>
                </a:lnTo>
                <a:lnTo>
                  <a:pt x="16860" y="1319"/>
                </a:lnTo>
                <a:lnTo>
                  <a:pt x="16869" y="1325"/>
                </a:lnTo>
                <a:lnTo>
                  <a:pt x="16878" y="1332"/>
                </a:lnTo>
                <a:lnTo>
                  <a:pt x="16885" y="1339"/>
                </a:lnTo>
                <a:lnTo>
                  <a:pt x="16892" y="1347"/>
                </a:lnTo>
                <a:lnTo>
                  <a:pt x="16899" y="1354"/>
                </a:lnTo>
                <a:lnTo>
                  <a:pt x="16905" y="1361"/>
                </a:lnTo>
                <a:lnTo>
                  <a:pt x="16910" y="1369"/>
                </a:lnTo>
                <a:lnTo>
                  <a:pt x="16919" y="1385"/>
                </a:lnTo>
                <a:lnTo>
                  <a:pt x="16926" y="1401"/>
                </a:lnTo>
                <a:lnTo>
                  <a:pt x="16932" y="1414"/>
                </a:lnTo>
                <a:lnTo>
                  <a:pt x="16935" y="1428"/>
                </a:lnTo>
                <a:lnTo>
                  <a:pt x="16939" y="1452"/>
                </a:lnTo>
                <a:lnTo>
                  <a:pt x="16940" y="1464"/>
                </a:lnTo>
                <a:lnTo>
                  <a:pt x="16940" y="1491"/>
                </a:lnTo>
                <a:lnTo>
                  <a:pt x="16940" y="1560"/>
                </a:lnTo>
                <a:lnTo>
                  <a:pt x="16940" y="1656"/>
                </a:lnTo>
                <a:lnTo>
                  <a:pt x="16940" y="1768"/>
                </a:lnTo>
                <a:lnTo>
                  <a:pt x="16940" y="1880"/>
                </a:lnTo>
                <a:lnTo>
                  <a:pt x="16940" y="1977"/>
                </a:lnTo>
                <a:lnTo>
                  <a:pt x="16940" y="2046"/>
                </a:lnTo>
                <a:lnTo>
                  <a:pt x="16940" y="2072"/>
                </a:lnTo>
                <a:lnTo>
                  <a:pt x="16939" y="2096"/>
                </a:lnTo>
                <a:lnTo>
                  <a:pt x="16937" y="2117"/>
                </a:lnTo>
                <a:lnTo>
                  <a:pt x="16933" y="2137"/>
                </a:lnTo>
                <a:lnTo>
                  <a:pt x="16926" y="2156"/>
                </a:lnTo>
                <a:lnTo>
                  <a:pt x="16923" y="2166"/>
                </a:lnTo>
                <a:lnTo>
                  <a:pt x="16919" y="2174"/>
                </a:lnTo>
                <a:lnTo>
                  <a:pt x="16915" y="2181"/>
                </a:lnTo>
                <a:lnTo>
                  <a:pt x="16910" y="2190"/>
                </a:lnTo>
                <a:lnTo>
                  <a:pt x="16905" y="2197"/>
                </a:lnTo>
                <a:lnTo>
                  <a:pt x="16899" y="2204"/>
                </a:lnTo>
                <a:lnTo>
                  <a:pt x="16893" y="2211"/>
                </a:lnTo>
                <a:lnTo>
                  <a:pt x="16887" y="2216"/>
                </a:lnTo>
                <a:lnTo>
                  <a:pt x="16880" y="2223"/>
                </a:lnTo>
                <a:lnTo>
                  <a:pt x="16872" y="2228"/>
                </a:lnTo>
                <a:lnTo>
                  <a:pt x="16865" y="2233"/>
                </a:lnTo>
                <a:lnTo>
                  <a:pt x="16856" y="2238"/>
                </a:lnTo>
                <a:lnTo>
                  <a:pt x="16839" y="2246"/>
                </a:lnTo>
                <a:lnTo>
                  <a:pt x="16820" y="2254"/>
                </a:lnTo>
                <a:lnTo>
                  <a:pt x="16799" y="2259"/>
                </a:lnTo>
                <a:lnTo>
                  <a:pt x="16777" y="2262"/>
                </a:lnTo>
                <a:lnTo>
                  <a:pt x="16754" y="2264"/>
                </a:lnTo>
                <a:lnTo>
                  <a:pt x="16728" y="2265"/>
                </a:lnTo>
                <a:lnTo>
                  <a:pt x="16681" y="2265"/>
                </a:lnTo>
                <a:lnTo>
                  <a:pt x="16648" y="2265"/>
                </a:lnTo>
                <a:lnTo>
                  <a:pt x="16631" y="2265"/>
                </a:lnTo>
                <a:lnTo>
                  <a:pt x="16624" y="2265"/>
                </a:lnTo>
                <a:lnTo>
                  <a:pt x="16622" y="2256"/>
                </a:lnTo>
                <a:lnTo>
                  <a:pt x="16615" y="2230"/>
                </a:lnTo>
                <a:lnTo>
                  <a:pt x="16604" y="2195"/>
                </a:lnTo>
                <a:lnTo>
                  <a:pt x="16593" y="2154"/>
                </a:lnTo>
                <a:lnTo>
                  <a:pt x="16581" y="2113"/>
                </a:lnTo>
                <a:lnTo>
                  <a:pt x="16572" y="2078"/>
                </a:lnTo>
                <a:lnTo>
                  <a:pt x="16564" y="2052"/>
                </a:lnTo>
                <a:lnTo>
                  <a:pt x="16561" y="2043"/>
                </a:lnTo>
                <a:lnTo>
                  <a:pt x="16568" y="2042"/>
                </a:lnTo>
                <a:lnTo>
                  <a:pt x="16582" y="2041"/>
                </a:lnTo>
                <a:lnTo>
                  <a:pt x="16597" y="2040"/>
                </a:lnTo>
                <a:lnTo>
                  <a:pt x="16603" y="2038"/>
                </a:lnTo>
                <a:lnTo>
                  <a:pt x="16611" y="2037"/>
                </a:lnTo>
                <a:lnTo>
                  <a:pt x="16616" y="2035"/>
                </a:lnTo>
                <a:lnTo>
                  <a:pt x="16621" y="2032"/>
                </a:lnTo>
                <a:lnTo>
                  <a:pt x="16626" y="2029"/>
                </a:lnTo>
                <a:lnTo>
                  <a:pt x="16629" y="2025"/>
                </a:lnTo>
                <a:lnTo>
                  <a:pt x="16632" y="2020"/>
                </a:lnTo>
                <a:lnTo>
                  <a:pt x="16634" y="2016"/>
                </a:lnTo>
                <a:lnTo>
                  <a:pt x="16635" y="2011"/>
                </a:lnTo>
                <a:lnTo>
                  <a:pt x="16638" y="1994"/>
                </a:lnTo>
                <a:lnTo>
                  <a:pt x="16638" y="1987"/>
                </a:lnTo>
                <a:lnTo>
                  <a:pt x="16638" y="1966"/>
                </a:lnTo>
                <a:lnTo>
                  <a:pt x="16638" y="1914"/>
                </a:lnTo>
                <a:lnTo>
                  <a:pt x="16638" y="1841"/>
                </a:lnTo>
                <a:lnTo>
                  <a:pt x="16638" y="1758"/>
                </a:lnTo>
                <a:lnTo>
                  <a:pt x="16638" y="1673"/>
                </a:lnTo>
                <a:lnTo>
                  <a:pt x="16638" y="1600"/>
                </a:lnTo>
                <a:lnTo>
                  <a:pt x="16638" y="1548"/>
                </a:lnTo>
                <a:lnTo>
                  <a:pt x="16638" y="1529"/>
                </a:lnTo>
                <a:lnTo>
                  <a:pt x="16620" y="1529"/>
                </a:lnTo>
                <a:lnTo>
                  <a:pt x="16581" y="1529"/>
                </a:lnTo>
                <a:lnTo>
                  <a:pt x="16542" y="1529"/>
                </a:lnTo>
                <a:lnTo>
                  <a:pt x="16524" y="1529"/>
                </a:lnTo>
                <a:lnTo>
                  <a:pt x="16524" y="1557"/>
                </a:lnTo>
                <a:lnTo>
                  <a:pt x="16524" y="1633"/>
                </a:lnTo>
                <a:lnTo>
                  <a:pt x="16524" y="1739"/>
                </a:lnTo>
                <a:lnTo>
                  <a:pt x="16524" y="1860"/>
                </a:lnTo>
                <a:lnTo>
                  <a:pt x="16524" y="1982"/>
                </a:lnTo>
                <a:lnTo>
                  <a:pt x="16524" y="2089"/>
                </a:lnTo>
                <a:lnTo>
                  <a:pt x="16524" y="2165"/>
                </a:lnTo>
                <a:lnTo>
                  <a:pt x="16524" y="2192"/>
                </a:lnTo>
                <a:lnTo>
                  <a:pt x="16514" y="2192"/>
                </a:lnTo>
                <a:lnTo>
                  <a:pt x="16488" y="2192"/>
                </a:lnTo>
                <a:lnTo>
                  <a:pt x="16450" y="2193"/>
                </a:lnTo>
                <a:lnTo>
                  <a:pt x="16406" y="2193"/>
                </a:lnTo>
                <a:lnTo>
                  <a:pt x="16364" y="2193"/>
                </a:lnTo>
                <a:lnTo>
                  <a:pt x="16326" y="2193"/>
                </a:lnTo>
                <a:lnTo>
                  <a:pt x="16299" y="2193"/>
                </a:lnTo>
                <a:lnTo>
                  <a:pt x="16290" y="2193"/>
                </a:lnTo>
                <a:lnTo>
                  <a:pt x="16290" y="2165"/>
                </a:lnTo>
                <a:lnTo>
                  <a:pt x="16290" y="2089"/>
                </a:lnTo>
                <a:lnTo>
                  <a:pt x="16290" y="1982"/>
                </a:lnTo>
                <a:lnTo>
                  <a:pt x="16290" y="1860"/>
                </a:lnTo>
                <a:lnTo>
                  <a:pt x="16290" y="1739"/>
                </a:lnTo>
                <a:lnTo>
                  <a:pt x="16290" y="1633"/>
                </a:lnTo>
                <a:lnTo>
                  <a:pt x="16290" y="1557"/>
                </a:lnTo>
                <a:lnTo>
                  <a:pt x="16290" y="1529"/>
                </a:lnTo>
                <a:lnTo>
                  <a:pt x="16273" y="1529"/>
                </a:lnTo>
                <a:lnTo>
                  <a:pt x="16237" y="1529"/>
                </a:lnTo>
                <a:lnTo>
                  <a:pt x="16201" y="1529"/>
                </a:lnTo>
                <a:lnTo>
                  <a:pt x="16184" y="1529"/>
                </a:lnTo>
                <a:lnTo>
                  <a:pt x="16184" y="1557"/>
                </a:lnTo>
                <a:lnTo>
                  <a:pt x="16184" y="1633"/>
                </a:lnTo>
                <a:lnTo>
                  <a:pt x="16184" y="1739"/>
                </a:lnTo>
                <a:lnTo>
                  <a:pt x="16184" y="1860"/>
                </a:lnTo>
                <a:lnTo>
                  <a:pt x="16184" y="1982"/>
                </a:lnTo>
                <a:lnTo>
                  <a:pt x="16184" y="2089"/>
                </a:lnTo>
                <a:lnTo>
                  <a:pt x="16184" y="2165"/>
                </a:lnTo>
                <a:lnTo>
                  <a:pt x="16184" y="2193"/>
                </a:lnTo>
                <a:lnTo>
                  <a:pt x="16175" y="2193"/>
                </a:lnTo>
                <a:lnTo>
                  <a:pt x="16149" y="2193"/>
                </a:lnTo>
                <a:lnTo>
                  <a:pt x="16113" y="2193"/>
                </a:lnTo>
                <a:lnTo>
                  <a:pt x="16072" y="2193"/>
                </a:lnTo>
                <a:lnTo>
                  <a:pt x="16029" y="2193"/>
                </a:lnTo>
                <a:lnTo>
                  <a:pt x="15993" y="2193"/>
                </a:lnTo>
                <a:lnTo>
                  <a:pt x="15968" y="2193"/>
                </a:lnTo>
                <a:lnTo>
                  <a:pt x="15959" y="2193"/>
                </a:lnTo>
                <a:lnTo>
                  <a:pt x="15959" y="2165"/>
                </a:lnTo>
                <a:lnTo>
                  <a:pt x="15959" y="2089"/>
                </a:lnTo>
                <a:lnTo>
                  <a:pt x="15959" y="1982"/>
                </a:lnTo>
                <a:lnTo>
                  <a:pt x="15959" y="1860"/>
                </a:lnTo>
                <a:lnTo>
                  <a:pt x="15959" y="1739"/>
                </a:lnTo>
                <a:lnTo>
                  <a:pt x="15959" y="1633"/>
                </a:lnTo>
                <a:lnTo>
                  <a:pt x="15959" y="1557"/>
                </a:lnTo>
                <a:lnTo>
                  <a:pt x="15959" y="1529"/>
                </a:lnTo>
                <a:lnTo>
                  <a:pt x="15942" y="1529"/>
                </a:lnTo>
                <a:lnTo>
                  <a:pt x="15903" y="1529"/>
                </a:lnTo>
                <a:lnTo>
                  <a:pt x="15865" y="1529"/>
                </a:lnTo>
                <a:lnTo>
                  <a:pt x="15848" y="1529"/>
                </a:lnTo>
                <a:lnTo>
                  <a:pt x="15848" y="1560"/>
                </a:lnTo>
                <a:lnTo>
                  <a:pt x="15848" y="1643"/>
                </a:lnTo>
                <a:lnTo>
                  <a:pt x="15848" y="1761"/>
                </a:lnTo>
                <a:lnTo>
                  <a:pt x="15848" y="1896"/>
                </a:lnTo>
                <a:lnTo>
                  <a:pt x="15848" y="2031"/>
                </a:lnTo>
                <a:lnTo>
                  <a:pt x="15848" y="2150"/>
                </a:lnTo>
                <a:lnTo>
                  <a:pt x="15848" y="2232"/>
                </a:lnTo>
                <a:lnTo>
                  <a:pt x="15848" y="2264"/>
                </a:lnTo>
                <a:lnTo>
                  <a:pt x="15836" y="2264"/>
                </a:lnTo>
                <a:lnTo>
                  <a:pt x="15801" y="2264"/>
                </a:lnTo>
                <a:lnTo>
                  <a:pt x="15753" y="2264"/>
                </a:lnTo>
                <a:lnTo>
                  <a:pt x="15697" y="2264"/>
                </a:lnTo>
                <a:lnTo>
                  <a:pt x="15642" y="2264"/>
                </a:lnTo>
                <a:lnTo>
                  <a:pt x="15593" y="2264"/>
                </a:lnTo>
                <a:lnTo>
                  <a:pt x="15559" y="2264"/>
                </a:lnTo>
                <a:lnTo>
                  <a:pt x="15547" y="2264"/>
                </a:lnTo>
                <a:close/>
                <a:moveTo>
                  <a:pt x="14738" y="1137"/>
                </a:moveTo>
                <a:lnTo>
                  <a:pt x="14738" y="1126"/>
                </a:lnTo>
                <a:lnTo>
                  <a:pt x="14738" y="1099"/>
                </a:lnTo>
                <a:lnTo>
                  <a:pt x="14738" y="1059"/>
                </a:lnTo>
                <a:lnTo>
                  <a:pt x="14738" y="1015"/>
                </a:lnTo>
                <a:lnTo>
                  <a:pt x="14738" y="970"/>
                </a:lnTo>
                <a:lnTo>
                  <a:pt x="14738" y="931"/>
                </a:lnTo>
                <a:lnTo>
                  <a:pt x="14738" y="904"/>
                </a:lnTo>
                <a:lnTo>
                  <a:pt x="14738" y="894"/>
                </a:lnTo>
                <a:lnTo>
                  <a:pt x="14746" y="894"/>
                </a:lnTo>
                <a:lnTo>
                  <a:pt x="14771" y="894"/>
                </a:lnTo>
                <a:lnTo>
                  <a:pt x="14805" y="894"/>
                </a:lnTo>
                <a:lnTo>
                  <a:pt x="14844" y="894"/>
                </a:lnTo>
                <a:lnTo>
                  <a:pt x="14883" y="894"/>
                </a:lnTo>
                <a:lnTo>
                  <a:pt x="14917" y="894"/>
                </a:lnTo>
                <a:lnTo>
                  <a:pt x="14941" y="894"/>
                </a:lnTo>
                <a:lnTo>
                  <a:pt x="14950" y="894"/>
                </a:lnTo>
                <a:lnTo>
                  <a:pt x="14950" y="877"/>
                </a:lnTo>
                <a:lnTo>
                  <a:pt x="14950" y="833"/>
                </a:lnTo>
                <a:lnTo>
                  <a:pt x="14950" y="770"/>
                </a:lnTo>
                <a:lnTo>
                  <a:pt x="14950" y="698"/>
                </a:lnTo>
                <a:lnTo>
                  <a:pt x="14950" y="626"/>
                </a:lnTo>
                <a:lnTo>
                  <a:pt x="14950" y="564"/>
                </a:lnTo>
                <a:lnTo>
                  <a:pt x="14950" y="519"/>
                </a:lnTo>
                <a:lnTo>
                  <a:pt x="14950" y="502"/>
                </a:lnTo>
                <a:lnTo>
                  <a:pt x="14941" y="502"/>
                </a:lnTo>
                <a:lnTo>
                  <a:pt x="14917" y="502"/>
                </a:lnTo>
                <a:lnTo>
                  <a:pt x="14883" y="502"/>
                </a:lnTo>
                <a:lnTo>
                  <a:pt x="14844" y="502"/>
                </a:lnTo>
                <a:lnTo>
                  <a:pt x="14805" y="502"/>
                </a:lnTo>
                <a:lnTo>
                  <a:pt x="14771" y="502"/>
                </a:lnTo>
                <a:lnTo>
                  <a:pt x="14747" y="502"/>
                </a:lnTo>
                <a:lnTo>
                  <a:pt x="14738" y="502"/>
                </a:lnTo>
                <a:lnTo>
                  <a:pt x="14738" y="493"/>
                </a:lnTo>
                <a:lnTo>
                  <a:pt x="14738" y="465"/>
                </a:lnTo>
                <a:lnTo>
                  <a:pt x="14738" y="427"/>
                </a:lnTo>
                <a:lnTo>
                  <a:pt x="14738" y="382"/>
                </a:lnTo>
                <a:lnTo>
                  <a:pt x="14738" y="338"/>
                </a:lnTo>
                <a:lnTo>
                  <a:pt x="14738" y="300"/>
                </a:lnTo>
                <a:lnTo>
                  <a:pt x="14738" y="272"/>
                </a:lnTo>
                <a:lnTo>
                  <a:pt x="14738" y="262"/>
                </a:lnTo>
                <a:lnTo>
                  <a:pt x="14769" y="262"/>
                </a:lnTo>
                <a:lnTo>
                  <a:pt x="14851" y="262"/>
                </a:lnTo>
                <a:lnTo>
                  <a:pt x="14968" y="262"/>
                </a:lnTo>
                <a:lnTo>
                  <a:pt x="15101" y="262"/>
                </a:lnTo>
                <a:lnTo>
                  <a:pt x="15233" y="262"/>
                </a:lnTo>
                <a:lnTo>
                  <a:pt x="15350" y="262"/>
                </a:lnTo>
                <a:lnTo>
                  <a:pt x="15432" y="262"/>
                </a:lnTo>
                <a:lnTo>
                  <a:pt x="15463" y="262"/>
                </a:lnTo>
                <a:lnTo>
                  <a:pt x="15463" y="272"/>
                </a:lnTo>
                <a:lnTo>
                  <a:pt x="15463" y="300"/>
                </a:lnTo>
                <a:lnTo>
                  <a:pt x="15463" y="338"/>
                </a:lnTo>
                <a:lnTo>
                  <a:pt x="15463" y="382"/>
                </a:lnTo>
                <a:lnTo>
                  <a:pt x="15463" y="427"/>
                </a:lnTo>
                <a:lnTo>
                  <a:pt x="15463" y="465"/>
                </a:lnTo>
                <a:lnTo>
                  <a:pt x="15463" y="493"/>
                </a:lnTo>
                <a:lnTo>
                  <a:pt x="15463" y="502"/>
                </a:lnTo>
                <a:lnTo>
                  <a:pt x="15455" y="502"/>
                </a:lnTo>
                <a:lnTo>
                  <a:pt x="15430" y="502"/>
                </a:lnTo>
                <a:lnTo>
                  <a:pt x="15396" y="502"/>
                </a:lnTo>
                <a:lnTo>
                  <a:pt x="15358" y="502"/>
                </a:lnTo>
                <a:lnTo>
                  <a:pt x="15319" y="502"/>
                </a:lnTo>
                <a:lnTo>
                  <a:pt x="15285" y="502"/>
                </a:lnTo>
                <a:lnTo>
                  <a:pt x="15262" y="502"/>
                </a:lnTo>
                <a:lnTo>
                  <a:pt x="15252" y="502"/>
                </a:lnTo>
                <a:lnTo>
                  <a:pt x="15252" y="519"/>
                </a:lnTo>
                <a:lnTo>
                  <a:pt x="15252" y="564"/>
                </a:lnTo>
                <a:lnTo>
                  <a:pt x="15252" y="626"/>
                </a:lnTo>
                <a:lnTo>
                  <a:pt x="15252" y="698"/>
                </a:lnTo>
                <a:lnTo>
                  <a:pt x="15252" y="770"/>
                </a:lnTo>
                <a:lnTo>
                  <a:pt x="15252" y="833"/>
                </a:lnTo>
                <a:lnTo>
                  <a:pt x="15252" y="877"/>
                </a:lnTo>
                <a:lnTo>
                  <a:pt x="15252" y="894"/>
                </a:lnTo>
                <a:lnTo>
                  <a:pt x="15262" y="894"/>
                </a:lnTo>
                <a:lnTo>
                  <a:pt x="15285" y="894"/>
                </a:lnTo>
                <a:lnTo>
                  <a:pt x="15319" y="894"/>
                </a:lnTo>
                <a:lnTo>
                  <a:pt x="15358" y="894"/>
                </a:lnTo>
                <a:lnTo>
                  <a:pt x="15396" y="894"/>
                </a:lnTo>
                <a:lnTo>
                  <a:pt x="15430" y="894"/>
                </a:lnTo>
                <a:lnTo>
                  <a:pt x="15455" y="894"/>
                </a:lnTo>
                <a:lnTo>
                  <a:pt x="15463" y="894"/>
                </a:lnTo>
                <a:lnTo>
                  <a:pt x="15461" y="904"/>
                </a:lnTo>
                <a:lnTo>
                  <a:pt x="15454" y="931"/>
                </a:lnTo>
                <a:lnTo>
                  <a:pt x="15442" y="970"/>
                </a:lnTo>
                <a:lnTo>
                  <a:pt x="15430" y="1015"/>
                </a:lnTo>
                <a:lnTo>
                  <a:pt x="15418" y="1059"/>
                </a:lnTo>
                <a:lnTo>
                  <a:pt x="15407" y="1099"/>
                </a:lnTo>
                <a:lnTo>
                  <a:pt x="15400" y="1126"/>
                </a:lnTo>
                <a:lnTo>
                  <a:pt x="15397" y="1137"/>
                </a:lnTo>
                <a:lnTo>
                  <a:pt x="15374" y="1137"/>
                </a:lnTo>
                <a:lnTo>
                  <a:pt x="15324" y="1137"/>
                </a:lnTo>
                <a:lnTo>
                  <a:pt x="15275" y="1137"/>
                </a:lnTo>
                <a:lnTo>
                  <a:pt x="15252" y="1137"/>
                </a:lnTo>
                <a:lnTo>
                  <a:pt x="15252" y="1166"/>
                </a:lnTo>
                <a:lnTo>
                  <a:pt x="15252" y="1244"/>
                </a:lnTo>
                <a:lnTo>
                  <a:pt x="15252" y="1354"/>
                </a:lnTo>
                <a:lnTo>
                  <a:pt x="15252" y="1480"/>
                </a:lnTo>
                <a:lnTo>
                  <a:pt x="15252" y="1607"/>
                </a:lnTo>
                <a:lnTo>
                  <a:pt x="15252" y="1717"/>
                </a:lnTo>
                <a:lnTo>
                  <a:pt x="15252" y="1795"/>
                </a:lnTo>
                <a:lnTo>
                  <a:pt x="15252" y="1824"/>
                </a:lnTo>
                <a:lnTo>
                  <a:pt x="15261" y="1821"/>
                </a:lnTo>
                <a:lnTo>
                  <a:pt x="15282" y="1812"/>
                </a:lnTo>
                <a:lnTo>
                  <a:pt x="15313" y="1799"/>
                </a:lnTo>
                <a:lnTo>
                  <a:pt x="15349" y="1785"/>
                </a:lnTo>
                <a:lnTo>
                  <a:pt x="15384" y="1770"/>
                </a:lnTo>
                <a:lnTo>
                  <a:pt x="15414" y="1758"/>
                </a:lnTo>
                <a:lnTo>
                  <a:pt x="15436" y="1749"/>
                </a:lnTo>
                <a:lnTo>
                  <a:pt x="15444" y="1745"/>
                </a:lnTo>
                <a:lnTo>
                  <a:pt x="15445" y="1755"/>
                </a:lnTo>
                <a:lnTo>
                  <a:pt x="15447" y="1777"/>
                </a:lnTo>
                <a:lnTo>
                  <a:pt x="15450" y="1809"/>
                </a:lnTo>
                <a:lnTo>
                  <a:pt x="15455" y="1846"/>
                </a:lnTo>
                <a:lnTo>
                  <a:pt x="15459" y="1882"/>
                </a:lnTo>
                <a:lnTo>
                  <a:pt x="15462" y="1913"/>
                </a:lnTo>
                <a:lnTo>
                  <a:pt x="15464" y="1937"/>
                </a:lnTo>
                <a:lnTo>
                  <a:pt x="15465" y="1945"/>
                </a:lnTo>
                <a:lnTo>
                  <a:pt x="15436" y="1970"/>
                </a:lnTo>
                <a:lnTo>
                  <a:pt x="15406" y="1993"/>
                </a:lnTo>
                <a:lnTo>
                  <a:pt x="15376" y="2015"/>
                </a:lnTo>
                <a:lnTo>
                  <a:pt x="15347" y="2036"/>
                </a:lnTo>
                <a:lnTo>
                  <a:pt x="15317" y="2055"/>
                </a:lnTo>
                <a:lnTo>
                  <a:pt x="15287" y="2074"/>
                </a:lnTo>
                <a:lnTo>
                  <a:pt x="15258" y="2092"/>
                </a:lnTo>
                <a:lnTo>
                  <a:pt x="15228" y="2108"/>
                </a:lnTo>
                <a:lnTo>
                  <a:pt x="15199" y="2124"/>
                </a:lnTo>
                <a:lnTo>
                  <a:pt x="15171" y="2139"/>
                </a:lnTo>
                <a:lnTo>
                  <a:pt x="15143" y="2153"/>
                </a:lnTo>
                <a:lnTo>
                  <a:pt x="15116" y="2166"/>
                </a:lnTo>
                <a:lnTo>
                  <a:pt x="15063" y="2189"/>
                </a:lnTo>
                <a:lnTo>
                  <a:pt x="15013" y="2208"/>
                </a:lnTo>
                <a:lnTo>
                  <a:pt x="14966" y="2225"/>
                </a:lnTo>
                <a:lnTo>
                  <a:pt x="14925" y="2239"/>
                </a:lnTo>
                <a:lnTo>
                  <a:pt x="14888" y="2249"/>
                </a:lnTo>
                <a:lnTo>
                  <a:pt x="14856" y="2258"/>
                </a:lnTo>
                <a:lnTo>
                  <a:pt x="14812" y="2268"/>
                </a:lnTo>
                <a:lnTo>
                  <a:pt x="14796" y="2272"/>
                </a:lnTo>
                <a:lnTo>
                  <a:pt x="14793" y="2257"/>
                </a:lnTo>
                <a:lnTo>
                  <a:pt x="14783" y="2218"/>
                </a:lnTo>
                <a:lnTo>
                  <a:pt x="14771" y="2161"/>
                </a:lnTo>
                <a:lnTo>
                  <a:pt x="14756" y="2098"/>
                </a:lnTo>
                <a:lnTo>
                  <a:pt x="14741" y="2034"/>
                </a:lnTo>
                <a:lnTo>
                  <a:pt x="14728" y="1978"/>
                </a:lnTo>
                <a:lnTo>
                  <a:pt x="14719" y="1939"/>
                </a:lnTo>
                <a:lnTo>
                  <a:pt x="14716" y="1924"/>
                </a:lnTo>
                <a:lnTo>
                  <a:pt x="14724" y="1923"/>
                </a:lnTo>
                <a:lnTo>
                  <a:pt x="14747" y="1920"/>
                </a:lnTo>
                <a:lnTo>
                  <a:pt x="14780" y="1914"/>
                </a:lnTo>
                <a:lnTo>
                  <a:pt x="14819" y="1909"/>
                </a:lnTo>
                <a:lnTo>
                  <a:pt x="14861" y="1903"/>
                </a:lnTo>
                <a:lnTo>
                  <a:pt x="14899" y="1896"/>
                </a:lnTo>
                <a:lnTo>
                  <a:pt x="14929" y="1892"/>
                </a:lnTo>
                <a:lnTo>
                  <a:pt x="14950" y="1888"/>
                </a:lnTo>
                <a:lnTo>
                  <a:pt x="14950" y="1880"/>
                </a:lnTo>
                <a:lnTo>
                  <a:pt x="14950" y="1856"/>
                </a:lnTo>
                <a:lnTo>
                  <a:pt x="14950" y="1819"/>
                </a:lnTo>
                <a:lnTo>
                  <a:pt x="14950" y="1770"/>
                </a:lnTo>
                <a:lnTo>
                  <a:pt x="14950" y="1714"/>
                </a:lnTo>
                <a:lnTo>
                  <a:pt x="14950" y="1651"/>
                </a:lnTo>
                <a:lnTo>
                  <a:pt x="14950" y="1583"/>
                </a:lnTo>
                <a:lnTo>
                  <a:pt x="14950" y="1512"/>
                </a:lnTo>
                <a:lnTo>
                  <a:pt x="14950" y="1442"/>
                </a:lnTo>
                <a:lnTo>
                  <a:pt x="14950" y="1374"/>
                </a:lnTo>
                <a:lnTo>
                  <a:pt x="14950" y="1311"/>
                </a:lnTo>
                <a:lnTo>
                  <a:pt x="14950" y="1254"/>
                </a:lnTo>
                <a:lnTo>
                  <a:pt x="14950" y="1206"/>
                </a:lnTo>
                <a:lnTo>
                  <a:pt x="14950" y="1169"/>
                </a:lnTo>
                <a:lnTo>
                  <a:pt x="14950" y="1145"/>
                </a:lnTo>
                <a:lnTo>
                  <a:pt x="14950" y="1137"/>
                </a:lnTo>
                <a:lnTo>
                  <a:pt x="14941" y="1137"/>
                </a:lnTo>
                <a:lnTo>
                  <a:pt x="14917" y="1137"/>
                </a:lnTo>
                <a:lnTo>
                  <a:pt x="14883" y="1137"/>
                </a:lnTo>
                <a:lnTo>
                  <a:pt x="14844" y="1137"/>
                </a:lnTo>
                <a:lnTo>
                  <a:pt x="14805" y="1137"/>
                </a:lnTo>
                <a:lnTo>
                  <a:pt x="14771" y="1137"/>
                </a:lnTo>
                <a:lnTo>
                  <a:pt x="14746" y="1137"/>
                </a:lnTo>
                <a:lnTo>
                  <a:pt x="14738" y="1137"/>
                </a:lnTo>
                <a:close/>
                <a:moveTo>
                  <a:pt x="2783" y="2264"/>
                </a:moveTo>
                <a:lnTo>
                  <a:pt x="2806" y="2264"/>
                </a:lnTo>
                <a:lnTo>
                  <a:pt x="2863" y="2264"/>
                </a:lnTo>
                <a:lnTo>
                  <a:pt x="2943" y="2264"/>
                </a:lnTo>
                <a:lnTo>
                  <a:pt x="3035" y="2264"/>
                </a:lnTo>
                <a:lnTo>
                  <a:pt x="3128" y="2264"/>
                </a:lnTo>
                <a:lnTo>
                  <a:pt x="3208" y="2264"/>
                </a:lnTo>
                <a:lnTo>
                  <a:pt x="3265" y="2264"/>
                </a:lnTo>
                <a:lnTo>
                  <a:pt x="3287" y="2264"/>
                </a:lnTo>
                <a:lnTo>
                  <a:pt x="3287" y="2246"/>
                </a:lnTo>
                <a:lnTo>
                  <a:pt x="3287" y="2194"/>
                </a:lnTo>
                <a:lnTo>
                  <a:pt x="3287" y="2114"/>
                </a:lnTo>
                <a:lnTo>
                  <a:pt x="3287" y="2010"/>
                </a:lnTo>
                <a:lnTo>
                  <a:pt x="3287" y="1886"/>
                </a:lnTo>
                <a:lnTo>
                  <a:pt x="3287" y="1748"/>
                </a:lnTo>
                <a:lnTo>
                  <a:pt x="3287" y="1601"/>
                </a:lnTo>
                <a:lnTo>
                  <a:pt x="3287" y="1448"/>
                </a:lnTo>
                <a:lnTo>
                  <a:pt x="3287" y="1297"/>
                </a:lnTo>
                <a:lnTo>
                  <a:pt x="3287" y="1148"/>
                </a:lnTo>
                <a:lnTo>
                  <a:pt x="3287" y="1011"/>
                </a:lnTo>
                <a:lnTo>
                  <a:pt x="3287" y="888"/>
                </a:lnTo>
                <a:lnTo>
                  <a:pt x="3287" y="783"/>
                </a:lnTo>
                <a:lnTo>
                  <a:pt x="3287" y="702"/>
                </a:lnTo>
                <a:lnTo>
                  <a:pt x="3287" y="651"/>
                </a:lnTo>
                <a:lnTo>
                  <a:pt x="3287" y="633"/>
                </a:lnTo>
                <a:lnTo>
                  <a:pt x="3265" y="633"/>
                </a:lnTo>
                <a:lnTo>
                  <a:pt x="3208" y="633"/>
                </a:lnTo>
                <a:lnTo>
                  <a:pt x="3128" y="633"/>
                </a:lnTo>
                <a:lnTo>
                  <a:pt x="3035" y="633"/>
                </a:lnTo>
                <a:lnTo>
                  <a:pt x="2943" y="633"/>
                </a:lnTo>
                <a:lnTo>
                  <a:pt x="2863" y="633"/>
                </a:lnTo>
                <a:lnTo>
                  <a:pt x="2806" y="633"/>
                </a:lnTo>
                <a:lnTo>
                  <a:pt x="2783" y="633"/>
                </a:lnTo>
                <a:lnTo>
                  <a:pt x="2783" y="651"/>
                </a:lnTo>
                <a:lnTo>
                  <a:pt x="2783" y="702"/>
                </a:lnTo>
                <a:lnTo>
                  <a:pt x="2783" y="783"/>
                </a:lnTo>
                <a:lnTo>
                  <a:pt x="2783" y="888"/>
                </a:lnTo>
                <a:lnTo>
                  <a:pt x="2783" y="1011"/>
                </a:lnTo>
                <a:lnTo>
                  <a:pt x="2783" y="1148"/>
                </a:lnTo>
                <a:lnTo>
                  <a:pt x="2783" y="1297"/>
                </a:lnTo>
                <a:lnTo>
                  <a:pt x="2783" y="1448"/>
                </a:lnTo>
                <a:lnTo>
                  <a:pt x="2783" y="1601"/>
                </a:lnTo>
                <a:lnTo>
                  <a:pt x="2783" y="1748"/>
                </a:lnTo>
                <a:lnTo>
                  <a:pt x="2783" y="1886"/>
                </a:lnTo>
                <a:lnTo>
                  <a:pt x="2783" y="2010"/>
                </a:lnTo>
                <a:lnTo>
                  <a:pt x="2783" y="2114"/>
                </a:lnTo>
                <a:lnTo>
                  <a:pt x="2783" y="2194"/>
                </a:lnTo>
                <a:lnTo>
                  <a:pt x="2783" y="2246"/>
                </a:lnTo>
                <a:lnTo>
                  <a:pt x="2783" y="2264"/>
                </a:lnTo>
                <a:close/>
                <a:moveTo>
                  <a:pt x="9817" y="679"/>
                </a:moveTo>
                <a:lnTo>
                  <a:pt x="9801" y="671"/>
                </a:lnTo>
                <a:lnTo>
                  <a:pt x="9785" y="664"/>
                </a:lnTo>
                <a:lnTo>
                  <a:pt x="9769" y="658"/>
                </a:lnTo>
                <a:lnTo>
                  <a:pt x="9752" y="653"/>
                </a:lnTo>
                <a:lnTo>
                  <a:pt x="9720" y="644"/>
                </a:lnTo>
                <a:lnTo>
                  <a:pt x="9691" y="639"/>
                </a:lnTo>
                <a:lnTo>
                  <a:pt x="9664" y="636"/>
                </a:lnTo>
                <a:lnTo>
                  <a:pt x="9643" y="634"/>
                </a:lnTo>
                <a:lnTo>
                  <a:pt x="9629" y="633"/>
                </a:lnTo>
                <a:lnTo>
                  <a:pt x="9624" y="633"/>
                </a:lnTo>
                <a:lnTo>
                  <a:pt x="9615" y="633"/>
                </a:lnTo>
                <a:lnTo>
                  <a:pt x="9586" y="633"/>
                </a:lnTo>
                <a:lnTo>
                  <a:pt x="9543" y="633"/>
                </a:lnTo>
                <a:lnTo>
                  <a:pt x="9485" y="633"/>
                </a:lnTo>
                <a:lnTo>
                  <a:pt x="9418" y="633"/>
                </a:lnTo>
                <a:lnTo>
                  <a:pt x="9342" y="633"/>
                </a:lnTo>
                <a:lnTo>
                  <a:pt x="9262" y="633"/>
                </a:lnTo>
                <a:lnTo>
                  <a:pt x="9179" y="633"/>
                </a:lnTo>
                <a:lnTo>
                  <a:pt x="9096" y="633"/>
                </a:lnTo>
                <a:lnTo>
                  <a:pt x="9015" y="633"/>
                </a:lnTo>
                <a:lnTo>
                  <a:pt x="8940" y="633"/>
                </a:lnTo>
                <a:lnTo>
                  <a:pt x="8872" y="633"/>
                </a:lnTo>
                <a:lnTo>
                  <a:pt x="8815" y="633"/>
                </a:lnTo>
                <a:lnTo>
                  <a:pt x="8772" y="633"/>
                </a:lnTo>
                <a:lnTo>
                  <a:pt x="8743" y="633"/>
                </a:lnTo>
                <a:lnTo>
                  <a:pt x="8734" y="633"/>
                </a:lnTo>
                <a:lnTo>
                  <a:pt x="8727" y="645"/>
                </a:lnTo>
                <a:lnTo>
                  <a:pt x="8709" y="680"/>
                </a:lnTo>
                <a:lnTo>
                  <a:pt x="8684" y="728"/>
                </a:lnTo>
                <a:lnTo>
                  <a:pt x="8655" y="784"/>
                </a:lnTo>
                <a:lnTo>
                  <a:pt x="8627" y="839"/>
                </a:lnTo>
                <a:lnTo>
                  <a:pt x="8601" y="888"/>
                </a:lnTo>
                <a:lnTo>
                  <a:pt x="8584" y="922"/>
                </a:lnTo>
                <a:lnTo>
                  <a:pt x="8577" y="936"/>
                </a:lnTo>
                <a:lnTo>
                  <a:pt x="8585" y="936"/>
                </a:lnTo>
                <a:lnTo>
                  <a:pt x="8611" y="936"/>
                </a:lnTo>
                <a:lnTo>
                  <a:pt x="8649" y="936"/>
                </a:lnTo>
                <a:lnTo>
                  <a:pt x="8699" y="936"/>
                </a:lnTo>
                <a:lnTo>
                  <a:pt x="8757" y="936"/>
                </a:lnTo>
                <a:lnTo>
                  <a:pt x="8823" y="936"/>
                </a:lnTo>
                <a:lnTo>
                  <a:pt x="8892" y="936"/>
                </a:lnTo>
                <a:lnTo>
                  <a:pt x="8964" y="936"/>
                </a:lnTo>
                <a:lnTo>
                  <a:pt x="9037" y="936"/>
                </a:lnTo>
                <a:lnTo>
                  <a:pt x="9107" y="936"/>
                </a:lnTo>
                <a:lnTo>
                  <a:pt x="9172" y="936"/>
                </a:lnTo>
                <a:lnTo>
                  <a:pt x="9231" y="936"/>
                </a:lnTo>
                <a:lnTo>
                  <a:pt x="9281" y="936"/>
                </a:lnTo>
                <a:lnTo>
                  <a:pt x="9319" y="936"/>
                </a:lnTo>
                <a:lnTo>
                  <a:pt x="9343" y="936"/>
                </a:lnTo>
                <a:lnTo>
                  <a:pt x="9352" y="936"/>
                </a:lnTo>
                <a:lnTo>
                  <a:pt x="9367" y="936"/>
                </a:lnTo>
                <a:lnTo>
                  <a:pt x="9379" y="937"/>
                </a:lnTo>
                <a:lnTo>
                  <a:pt x="9391" y="939"/>
                </a:lnTo>
                <a:lnTo>
                  <a:pt x="9403" y="941"/>
                </a:lnTo>
                <a:lnTo>
                  <a:pt x="9413" y="943"/>
                </a:lnTo>
                <a:lnTo>
                  <a:pt x="9423" y="946"/>
                </a:lnTo>
                <a:lnTo>
                  <a:pt x="9431" y="949"/>
                </a:lnTo>
                <a:lnTo>
                  <a:pt x="9439" y="954"/>
                </a:lnTo>
                <a:lnTo>
                  <a:pt x="9446" y="958"/>
                </a:lnTo>
                <a:lnTo>
                  <a:pt x="9453" y="962"/>
                </a:lnTo>
                <a:lnTo>
                  <a:pt x="9459" y="966"/>
                </a:lnTo>
                <a:lnTo>
                  <a:pt x="9464" y="972"/>
                </a:lnTo>
                <a:lnTo>
                  <a:pt x="9474" y="982"/>
                </a:lnTo>
                <a:lnTo>
                  <a:pt x="9482" y="993"/>
                </a:lnTo>
                <a:lnTo>
                  <a:pt x="9489" y="1004"/>
                </a:lnTo>
                <a:lnTo>
                  <a:pt x="9494" y="1015"/>
                </a:lnTo>
                <a:lnTo>
                  <a:pt x="9497" y="1027"/>
                </a:lnTo>
                <a:lnTo>
                  <a:pt x="9500" y="1037"/>
                </a:lnTo>
                <a:lnTo>
                  <a:pt x="9503" y="1056"/>
                </a:lnTo>
                <a:lnTo>
                  <a:pt x="9503" y="1069"/>
                </a:lnTo>
                <a:lnTo>
                  <a:pt x="9503" y="1080"/>
                </a:lnTo>
                <a:lnTo>
                  <a:pt x="9503" y="1108"/>
                </a:lnTo>
                <a:lnTo>
                  <a:pt x="9503" y="1152"/>
                </a:lnTo>
                <a:lnTo>
                  <a:pt x="9503" y="1209"/>
                </a:lnTo>
                <a:lnTo>
                  <a:pt x="9503" y="1277"/>
                </a:lnTo>
                <a:lnTo>
                  <a:pt x="9503" y="1353"/>
                </a:lnTo>
                <a:lnTo>
                  <a:pt x="9503" y="1433"/>
                </a:lnTo>
                <a:lnTo>
                  <a:pt x="9503" y="1517"/>
                </a:lnTo>
                <a:lnTo>
                  <a:pt x="9503" y="1600"/>
                </a:lnTo>
                <a:lnTo>
                  <a:pt x="9503" y="1681"/>
                </a:lnTo>
                <a:lnTo>
                  <a:pt x="9503" y="1757"/>
                </a:lnTo>
                <a:lnTo>
                  <a:pt x="9503" y="1824"/>
                </a:lnTo>
                <a:lnTo>
                  <a:pt x="9503" y="1882"/>
                </a:lnTo>
                <a:lnTo>
                  <a:pt x="9503" y="1926"/>
                </a:lnTo>
                <a:lnTo>
                  <a:pt x="9503" y="1955"/>
                </a:lnTo>
                <a:lnTo>
                  <a:pt x="9503" y="1964"/>
                </a:lnTo>
                <a:lnTo>
                  <a:pt x="9487" y="1964"/>
                </a:lnTo>
                <a:lnTo>
                  <a:pt x="9446" y="1964"/>
                </a:lnTo>
                <a:lnTo>
                  <a:pt x="9388" y="1964"/>
                </a:lnTo>
                <a:lnTo>
                  <a:pt x="9321" y="1964"/>
                </a:lnTo>
                <a:lnTo>
                  <a:pt x="9253" y="1964"/>
                </a:lnTo>
                <a:lnTo>
                  <a:pt x="9195" y="1964"/>
                </a:lnTo>
                <a:lnTo>
                  <a:pt x="9154" y="1964"/>
                </a:lnTo>
                <a:lnTo>
                  <a:pt x="9138" y="1964"/>
                </a:lnTo>
                <a:lnTo>
                  <a:pt x="9120" y="1963"/>
                </a:lnTo>
                <a:lnTo>
                  <a:pt x="9103" y="1962"/>
                </a:lnTo>
                <a:lnTo>
                  <a:pt x="9087" y="1960"/>
                </a:lnTo>
                <a:lnTo>
                  <a:pt x="9073" y="1956"/>
                </a:lnTo>
                <a:lnTo>
                  <a:pt x="9060" y="1953"/>
                </a:lnTo>
                <a:lnTo>
                  <a:pt x="9047" y="1947"/>
                </a:lnTo>
                <a:lnTo>
                  <a:pt x="9035" y="1942"/>
                </a:lnTo>
                <a:lnTo>
                  <a:pt x="9025" y="1936"/>
                </a:lnTo>
                <a:lnTo>
                  <a:pt x="9015" y="1929"/>
                </a:lnTo>
                <a:lnTo>
                  <a:pt x="9007" y="1922"/>
                </a:lnTo>
                <a:lnTo>
                  <a:pt x="8998" y="1914"/>
                </a:lnTo>
                <a:lnTo>
                  <a:pt x="8991" y="1906"/>
                </a:lnTo>
                <a:lnTo>
                  <a:pt x="8983" y="1898"/>
                </a:lnTo>
                <a:lnTo>
                  <a:pt x="8977" y="1889"/>
                </a:lnTo>
                <a:lnTo>
                  <a:pt x="8971" y="1880"/>
                </a:lnTo>
                <a:lnTo>
                  <a:pt x="8965" y="1870"/>
                </a:lnTo>
                <a:lnTo>
                  <a:pt x="8956" y="1851"/>
                </a:lnTo>
                <a:lnTo>
                  <a:pt x="8950" y="1831"/>
                </a:lnTo>
                <a:lnTo>
                  <a:pt x="8944" y="1812"/>
                </a:lnTo>
                <a:lnTo>
                  <a:pt x="8940" y="1793"/>
                </a:lnTo>
                <a:lnTo>
                  <a:pt x="8937" y="1775"/>
                </a:lnTo>
                <a:lnTo>
                  <a:pt x="8936" y="1759"/>
                </a:lnTo>
                <a:lnTo>
                  <a:pt x="8935" y="1745"/>
                </a:lnTo>
                <a:lnTo>
                  <a:pt x="8935" y="1734"/>
                </a:lnTo>
                <a:lnTo>
                  <a:pt x="8935" y="1727"/>
                </a:lnTo>
                <a:lnTo>
                  <a:pt x="8935" y="1721"/>
                </a:lnTo>
                <a:lnTo>
                  <a:pt x="8936" y="1705"/>
                </a:lnTo>
                <a:lnTo>
                  <a:pt x="8937" y="1690"/>
                </a:lnTo>
                <a:lnTo>
                  <a:pt x="8939" y="1675"/>
                </a:lnTo>
                <a:lnTo>
                  <a:pt x="8941" y="1661"/>
                </a:lnTo>
                <a:lnTo>
                  <a:pt x="8944" y="1649"/>
                </a:lnTo>
                <a:lnTo>
                  <a:pt x="8949" y="1637"/>
                </a:lnTo>
                <a:lnTo>
                  <a:pt x="8953" y="1624"/>
                </a:lnTo>
                <a:lnTo>
                  <a:pt x="8958" y="1614"/>
                </a:lnTo>
                <a:lnTo>
                  <a:pt x="8963" y="1603"/>
                </a:lnTo>
                <a:lnTo>
                  <a:pt x="8969" y="1592"/>
                </a:lnTo>
                <a:lnTo>
                  <a:pt x="8975" y="1583"/>
                </a:lnTo>
                <a:lnTo>
                  <a:pt x="8980" y="1574"/>
                </a:lnTo>
                <a:lnTo>
                  <a:pt x="8994" y="1557"/>
                </a:lnTo>
                <a:lnTo>
                  <a:pt x="9008" y="1543"/>
                </a:lnTo>
                <a:lnTo>
                  <a:pt x="9022" y="1530"/>
                </a:lnTo>
                <a:lnTo>
                  <a:pt x="9034" y="1519"/>
                </a:lnTo>
                <a:lnTo>
                  <a:pt x="9047" y="1511"/>
                </a:lnTo>
                <a:lnTo>
                  <a:pt x="9059" y="1503"/>
                </a:lnTo>
                <a:lnTo>
                  <a:pt x="9077" y="1494"/>
                </a:lnTo>
                <a:lnTo>
                  <a:pt x="9120" y="1472"/>
                </a:lnTo>
                <a:lnTo>
                  <a:pt x="9179" y="1440"/>
                </a:lnTo>
                <a:lnTo>
                  <a:pt x="9248" y="1405"/>
                </a:lnTo>
                <a:lnTo>
                  <a:pt x="9316" y="1369"/>
                </a:lnTo>
                <a:lnTo>
                  <a:pt x="9375" y="1338"/>
                </a:lnTo>
                <a:lnTo>
                  <a:pt x="9417" y="1317"/>
                </a:lnTo>
                <a:lnTo>
                  <a:pt x="9432" y="1308"/>
                </a:lnTo>
                <a:lnTo>
                  <a:pt x="9432" y="1301"/>
                </a:lnTo>
                <a:lnTo>
                  <a:pt x="9432" y="1282"/>
                </a:lnTo>
                <a:lnTo>
                  <a:pt x="9432" y="1255"/>
                </a:lnTo>
                <a:lnTo>
                  <a:pt x="9432" y="1225"/>
                </a:lnTo>
                <a:lnTo>
                  <a:pt x="9432" y="1194"/>
                </a:lnTo>
                <a:lnTo>
                  <a:pt x="9432" y="1168"/>
                </a:lnTo>
                <a:lnTo>
                  <a:pt x="9432" y="1148"/>
                </a:lnTo>
                <a:lnTo>
                  <a:pt x="9432" y="1141"/>
                </a:lnTo>
                <a:lnTo>
                  <a:pt x="9405" y="1145"/>
                </a:lnTo>
                <a:lnTo>
                  <a:pt x="9332" y="1156"/>
                </a:lnTo>
                <a:lnTo>
                  <a:pt x="9228" y="1171"/>
                </a:lnTo>
                <a:lnTo>
                  <a:pt x="9109" y="1188"/>
                </a:lnTo>
                <a:lnTo>
                  <a:pt x="8992" y="1205"/>
                </a:lnTo>
                <a:lnTo>
                  <a:pt x="8888" y="1219"/>
                </a:lnTo>
                <a:lnTo>
                  <a:pt x="8815" y="1229"/>
                </a:lnTo>
                <a:lnTo>
                  <a:pt x="8788" y="1233"/>
                </a:lnTo>
                <a:lnTo>
                  <a:pt x="8772" y="1235"/>
                </a:lnTo>
                <a:lnTo>
                  <a:pt x="8757" y="1239"/>
                </a:lnTo>
                <a:lnTo>
                  <a:pt x="8743" y="1242"/>
                </a:lnTo>
                <a:lnTo>
                  <a:pt x="8728" y="1246"/>
                </a:lnTo>
                <a:lnTo>
                  <a:pt x="8716" y="1250"/>
                </a:lnTo>
                <a:lnTo>
                  <a:pt x="8702" y="1254"/>
                </a:lnTo>
                <a:lnTo>
                  <a:pt x="8689" y="1260"/>
                </a:lnTo>
                <a:lnTo>
                  <a:pt x="8678" y="1266"/>
                </a:lnTo>
                <a:lnTo>
                  <a:pt x="8666" y="1272"/>
                </a:lnTo>
                <a:lnTo>
                  <a:pt x="8654" y="1279"/>
                </a:lnTo>
                <a:lnTo>
                  <a:pt x="8644" y="1286"/>
                </a:lnTo>
                <a:lnTo>
                  <a:pt x="8633" y="1294"/>
                </a:lnTo>
                <a:lnTo>
                  <a:pt x="8613" y="1308"/>
                </a:lnTo>
                <a:lnTo>
                  <a:pt x="8594" y="1326"/>
                </a:lnTo>
                <a:lnTo>
                  <a:pt x="8577" y="1344"/>
                </a:lnTo>
                <a:lnTo>
                  <a:pt x="8562" y="1364"/>
                </a:lnTo>
                <a:lnTo>
                  <a:pt x="8547" y="1384"/>
                </a:lnTo>
                <a:lnTo>
                  <a:pt x="8535" y="1404"/>
                </a:lnTo>
                <a:lnTo>
                  <a:pt x="8523" y="1425"/>
                </a:lnTo>
                <a:lnTo>
                  <a:pt x="8512" y="1446"/>
                </a:lnTo>
                <a:lnTo>
                  <a:pt x="8504" y="1467"/>
                </a:lnTo>
                <a:lnTo>
                  <a:pt x="8495" y="1489"/>
                </a:lnTo>
                <a:lnTo>
                  <a:pt x="8488" y="1510"/>
                </a:lnTo>
                <a:lnTo>
                  <a:pt x="8482" y="1530"/>
                </a:lnTo>
                <a:lnTo>
                  <a:pt x="8476" y="1551"/>
                </a:lnTo>
                <a:lnTo>
                  <a:pt x="8471" y="1571"/>
                </a:lnTo>
                <a:lnTo>
                  <a:pt x="8464" y="1608"/>
                </a:lnTo>
                <a:lnTo>
                  <a:pt x="8459" y="1643"/>
                </a:lnTo>
                <a:lnTo>
                  <a:pt x="8456" y="1673"/>
                </a:lnTo>
                <a:lnTo>
                  <a:pt x="8454" y="1696"/>
                </a:lnTo>
                <a:lnTo>
                  <a:pt x="8454" y="1713"/>
                </a:lnTo>
                <a:lnTo>
                  <a:pt x="8453" y="1722"/>
                </a:lnTo>
                <a:lnTo>
                  <a:pt x="8453" y="1723"/>
                </a:lnTo>
                <a:lnTo>
                  <a:pt x="8453" y="1725"/>
                </a:lnTo>
                <a:lnTo>
                  <a:pt x="8454" y="1770"/>
                </a:lnTo>
                <a:lnTo>
                  <a:pt x="8457" y="1814"/>
                </a:lnTo>
                <a:lnTo>
                  <a:pt x="8463" y="1855"/>
                </a:lnTo>
                <a:lnTo>
                  <a:pt x="8469" y="1893"/>
                </a:lnTo>
                <a:lnTo>
                  <a:pt x="8476" y="1929"/>
                </a:lnTo>
                <a:lnTo>
                  <a:pt x="8486" y="1963"/>
                </a:lnTo>
                <a:lnTo>
                  <a:pt x="8496" y="1995"/>
                </a:lnTo>
                <a:lnTo>
                  <a:pt x="8509" y="2025"/>
                </a:lnTo>
                <a:lnTo>
                  <a:pt x="8522" y="2051"/>
                </a:lnTo>
                <a:lnTo>
                  <a:pt x="8537" y="2077"/>
                </a:lnTo>
                <a:lnTo>
                  <a:pt x="8552" y="2100"/>
                </a:lnTo>
                <a:lnTo>
                  <a:pt x="8567" y="2121"/>
                </a:lnTo>
                <a:lnTo>
                  <a:pt x="8584" y="2140"/>
                </a:lnTo>
                <a:lnTo>
                  <a:pt x="8601" y="2158"/>
                </a:lnTo>
                <a:lnTo>
                  <a:pt x="8619" y="2174"/>
                </a:lnTo>
                <a:lnTo>
                  <a:pt x="8637" y="2188"/>
                </a:lnTo>
                <a:lnTo>
                  <a:pt x="8655" y="2201"/>
                </a:lnTo>
                <a:lnTo>
                  <a:pt x="8673" y="2212"/>
                </a:lnTo>
                <a:lnTo>
                  <a:pt x="8691" y="2222"/>
                </a:lnTo>
                <a:lnTo>
                  <a:pt x="8709" y="2230"/>
                </a:lnTo>
                <a:lnTo>
                  <a:pt x="8727" y="2238"/>
                </a:lnTo>
                <a:lnTo>
                  <a:pt x="8744" y="2244"/>
                </a:lnTo>
                <a:lnTo>
                  <a:pt x="8760" y="2249"/>
                </a:lnTo>
                <a:lnTo>
                  <a:pt x="8776" y="2254"/>
                </a:lnTo>
                <a:lnTo>
                  <a:pt x="8805" y="2259"/>
                </a:lnTo>
                <a:lnTo>
                  <a:pt x="8829" y="2263"/>
                </a:lnTo>
                <a:lnTo>
                  <a:pt x="8848" y="2264"/>
                </a:lnTo>
                <a:lnTo>
                  <a:pt x="8862" y="2265"/>
                </a:lnTo>
                <a:lnTo>
                  <a:pt x="8866" y="2264"/>
                </a:lnTo>
                <a:lnTo>
                  <a:pt x="8867" y="2264"/>
                </a:lnTo>
                <a:lnTo>
                  <a:pt x="8880" y="2264"/>
                </a:lnTo>
                <a:lnTo>
                  <a:pt x="8916" y="2264"/>
                </a:lnTo>
                <a:lnTo>
                  <a:pt x="8972" y="2264"/>
                </a:lnTo>
                <a:lnTo>
                  <a:pt x="9044" y="2264"/>
                </a:lnTo>
                <a:lnTo>
                  <a:pt x="9130" y="2264"/>
                </a:lnTo>
                <a:lnTo>
                  <a:pt x="9225" y="2264"/>
                </a:lnTo>
                <a:lnTo>
                  <a:pt x="9327" y="2264"/>
                </a:lnTo>
                <a:lnTo>
                  <a:pt x="9432" y="2264"/>
                </a:lnTo>
                <a:lnTo>
                  <a:pt x="9537" y="2264"/>
                </a:lnTo>
                <a:lnTo>
                  <a:pt x="9640" y="2264"/>
                </a:lnTo>
                <a:lnTo>
                  <a:pt x="9735" y="2264"/>
                </a:lnTo>
                <a:lnTo>
                  <a:pt x="9820" y="2264"/>
                </a:lnTo>
                <a:lnTo>
                  <a:pt x="9893" y="2264"/>
                </a:lnTo>
                <a:lnTo>
                  <a:pt x="9948" y="2264"/>
                </a:lnTo>
                <a:lnTo>
                  <a:pt x="9984" y="2264"/>
                </a:lnTo>
                <a:lnTo>
                  <a:pt x="9997" y="2264"/>
                </a:lnTo>
                <a:lnTo>
                  <a:pt x="9997" y="2250"/>
                </a:lnTo>
                <a:lnTo>
                  <a:pt x="9997" y="2209"/>
                </a:lnTo>
                <a:lnTo>
                  <a:pt x="9997" y="2145"/>
                </a:lnTo>
                <a:lnTo>
                  <a:pt x="9997" y="2063"/>
                </a:lnTo>
                <a:lnTo>
                  <a:pt x="9997" y="1965"/>
                </a:lnTo>
                <a:lnTo>
                  <a:pt x="9997" y="1856"/>
                </a:lnTo>
                <a:lnTo>
                  <a:pt x="9997" y="1741"/>
                </a:lnTo>
                <a:lnTo>
                  <a:pt x="9997" y="1620"/>
                </a:lnTo>
                <a:lnTo>
                  <a:pt x="9997" y="1500"/>
                </a:lnTo>
                <a:lnTo>
                  <a:pt x="9997" y="1384"/>
                </a:lnTo>
                <a:lnTo>
                  <a:pt x="9997" y="1275"/>
                </a:lnTo>
                <a:lnTo>
                  <a:pt x="9997" y="1177"/>
                </a:lnTo>
                <a:lnTo>
                  <a:pt x="9997" y="1094"/>
                </a:lnTo>
                <a:lnTo>
                  <a:pt x="9997" y="1031"/>
                </a:lnTo>
                <a:lnTo>
                  <a:pt x="9997" y="990"/>
                </a:lnTo>
                <a:lnTo>
                  <a:pt x="9997" y="976"/>
                </a:lnTo>
                <a:lnTo>
                  <a:pt x="9997" y="975"/>
                </a:lnTo>
                <a:lnTo>
                  <a:pt x="9997" y="974"/>
                </a:lnTo>
                <a:lnTo>
                  <a:pt x="9997" y="960"/>
                </a:lnTo>
                <a:lnTo>
                  <a:pt x="9996" y="947"/>
                </a:lnTo>
                <a:lnTo>
                  <a:pt x="9995" y="933"/>
                </a:lnTo>
                <a:lnTo>
                  <a:pt x="9992" y="921"/>
                </a:lnTo>
                <a:lnTo>
                  <a:pt x="9987" y="896"/>
                </a:lnTo>
                <a:lnTo>
                  <a:pt x="9980" y="872"/>
                </a:lnTo>
                <a:lnTo>
                  <a:pt x="9971" y="850"/>
                </a:lnTo>
                <a:lnTo>
                  <a:pt x="9961" y="827"/>
                </a:lnTo>
                <a:lnTo>
                  <a:pt x="9950" y="807"/>
                </a:lnTo>
                <a:lnTo>
                  <a:pt x="9937" y="788"/>
                </a:lnTo>
                <a:lnTo>
                  <a:pt x="9924" y="770"/>
                </a:lnTo>
                <a:lnTo>
                  <a:pt x="9909" y="753"/>
                </a:lnTo>
                <a:lnTo>
                  <a:pt x="9894" y="737"/>
                </a:lnTo>
                <a:lnTo>
                  <a:pt x="9879" y="723"/>
                </a:lnTo>
                <a:lnTo>
                  <a:pt x="9863" y="710"/>
                </a:lnTo>
                <a:lnTo>
                  <a:pt x="9847" y="698"/>
                </a:lnTo>
                <a:lnTo>
                  <a:pt x="9832" y="688"/>
                </a:lnTo>
                <a:lnTo>
                  <a:pt x="9817" y="679"/>
                </a:lnTo>
                <a:close/>
                <a:moveTo>
                  <a:pt x="11516" y="629"/>
                </a:moveTo>
                <a:lnTo>
                  <a:pt x="11512" y="640"/>
                </a:lnTo>
                <a:lnTo>
                  <a:pt x="11498" y="670"/>
                </a:lnTo>
                <a:lnTo>
                  <a:pt x="11477" y="716"/>
                </a:lnTo>
                <a:lnTo>
                  <a:pt x="11449" y="777"/>
                </a:lnTo>
                <a:lnTo>
                  <a:pt x="11418" y="848"/>
                </a:lnTo>
                <a:lnTo>
                  <a:pt x="11382" y="928"/>
                </a:lnTo>
                <a:lnTo>
                  <a:pt x="11342" y="1013"/>
                </a:lnTo>
                <a:lnTo>
                  <a:pt x="11303" y="1101"/>
                </a:lnTo>
                <a:lnTo>
                  <a:pt x="11263" y="1189"/>
                </a:lnTo>
                <a:lnTo>
                  <a:pt x="11225" y="1274"/>
                </a:lnTo>
                <a:lnTo>
                  <a:pt x="11189" y="1353"/>
                </a:lnTo>
                <a:lnTo>
                  <a:pt x="11156" y="1424"/>
                </a:lnTo>
                <a:lnTo>
                  <a:pt x="11129" y="1484"/>
                </a:lnTo>
                <a:lnTo>
                  <a:pt x="11107" y="1531"/>
                </a:lnTo>
                <a:lnTo>
                  <a:pt x="11094" y="1561"/>
                </a:lnTo>
                <a:lnTo>
                  <a:pt x="11089" y="1571"/>
                </a:lnTo>
                <a:lnTo>
                  <a:pt x="11086" y="1575"/>
                </a:lnTo>
                <a:lnTo>
                  <a:pt x="11084" y="1580"/>
                </a:lnTo>
                <a:lnTo>
                  <a:pt x="11080" y="1583"/>
                </a:lnTo>
                <a:lnTo>
                  <a:pt x="11077" y="1585"/>
                </a:lnTo>
                <a:lnTo>
                  <a:pt x="11072" y="1587"/>
                </a:lnTo>
                <a:lnTo>
                  <a:pt x="11067" y="1589"/>
                </a:lnTo>
                <a:lnTo>
                  <a:pt x="11063" y="1590"/>
                </a:lnTo>
                <a:lnTo>
                  <a:pt x="11058" y="1590"/>
                </a:lnTo>
                <a:lnTo>
                  <a:pt x="11051" y="1589"/>
                </a:lnTo>
                <a:lnTo>
                  <a:pt x="11046" y="1588"/>
                </a:lnTo>
                <a:lnTo>
                  <a:pt x="11041" y="1586"/>
                </a:lnTo>
                <a:lnTo>
                  <a:pt x="11036" y="1583"/>
                </a:lnTo>
                <a:lnTo>
                  <a:pt x="11032" y="1579"/>
                </a:lnTo>
                <a:lnTo>
                  <a:pt x="11028" y="1574"/>
                </a:lnTo>
                <a:lnTo>
                  <a:pt x="11026" y="1570"/>
                </a:lnTo>
                <a:lnTo>
                  <a:pt x="11023" y="1566"/>
                </a:lnTo>
                <a:lnTo>
                  <a:pt x="11019" y="1556"/>
                </a:lnTo>
                <a:lnTo>
                  <a:pt x="11009" y="1531"/>
                </a:lnTo>
                <a:lnTo>
                  <a:pt x="10992" y="1490"/>
                </a:lnTo>
                <a:lnTo>
                  <a:pt x="10970" y="1437"/>
                </a:lnTo>
                <a:lnTo>
                  <a:pt x="10944" y="1374"/>
                </a:lnTo>
                <a:lnTo>
                  <a:pt x="10916" y="1304"/>
                </a:lnTo>
                <a:lnTo>
                  <a:pt x="10885" y="1229"/>
                </a:lnTo>
                <a:lnTo>
                  <a:pt x="10853" y="1152"/>
                </a:lnTo>
                <a:lnTo>
                  <a:pt x="10821" y="1074"/>
                </a:lnTo>
                <a:lnTo>
                  <a:pt x="10791" y="999"/>
                </a:lnTo>
                <a:lnTo>
                  <a:pt x="10762" y="929"/>
                </a:lnTo>
                <a:lnTo>
                  <a:pt x="10737" y="867"/>
                </a:lnTo>
                <a:lnTo>
                  <a:pt x="10715" y="814"/>
                </a:lnTo>
                <a:lnTo>
                  <a:pt x="10699" y="772"/>
                </a:lnTo>
                <a:lnTo>
                  <a:pt x="10687" y="746"/>
                </a:lnTo>
                <a:lnTo>
                  <a:pt x="10684" y="736"/>
                </a:lnTo>
                <a:lnTo>
                  <a:pt x="10682" y="732"/>
                </a:lnTo>
                <a:lnTo>
                  <a:pt x="10676" y="719"/>
                </a:lnTo>
                <a:lnTo>
                  <a:pt x="10672" y="712"/>
                </a:lnTo>
                <a:lnTo>
                  <a:pt x="10667" y="702"/>
                </a:lnTo>
                <a:lnTo>
                  <a:pt x="10661" y="693"/>
                </a:lnTo>
                <a:lnTo>
                  <a:pt x="10652" y="683"/>
                </a:lnTo>
                <a:lnTo>
                  <a:pt x="10643" y="673"/>
                </a:lnTo>
                <a:lnTo>
                  <a:pt x="10632" y="663"/>
                </a:lnTo>
                <a:lnTo>
                  <a:pt x="10618" y="655"/>
                </a:lnTo>
                <a:lnTo>
                  <a:pt x="10604" y="646"/>
                </a:lnTo>
                <a:lnTo>
                  <a:pt x="10588" y="640"/>
                </a:lnTo>
                <a:lnTo>
                  <a:pt x="10570" y="635"/>
                </a:lnTo>
                <a:lnTo>
                  <a:pt x="10559" y="633"/>
                </a:lnTo>
                <a:lnTo>
                  <a:pt x="10548" y="630"/>
                </a:lnTo>
                <a:lnTo>
                  <a:pt x="10538" y="630"/>
                </a:lnTo>
                <a:lnTo>
                  <a:pt x="10526" y="629"/>
                </a:lnTo>
                <a:lnTo>
                  <a:pt x="10476" y="629"/>
                </a:lnTo>
                <a:lnTo>
                  <a:pt x="10413" y="629"/>
                </a:lnTo>
                <a:lnTo>
                  <a:pt x="10342" y="629"/>
                </a:lnTo>
                <a:lnTo>
                  <a:pt x="10269" y="629"/>
                </a:lnTo>
                <a:lnTo>
                  <a:pt x="10201" y="629"/>
                </a:lnTo>
                <a:lnTo>
                  <a:pt x="10145" y="629"/>
                </a:lnTo>
                <a:lnTo>
                  <a:pt x="10107" y="629"/>
                </a:lnTo>
                <a:lnTo>
                  <a:pt x="10092" y="629"/>
                </a:lnTo>
                <a:lnTo>
                  <a:pt x="10099" y="645"/>
                </a:lnTo>
                <a:lnTo>
                  <a:pt x="10118" y="690"/>
                </a:lnTo>
                <a:lnTo>
                  <a:pt x="10149" y="760"/>
                </a:lnTo>
                <a:lnTo>
                  <a:pt x="10188" y="850"/>
                </a:lnTo>
                <a:lnTo>
                  <a:pt x="10234" y="957"/>
                </a:lnTo>
                <a:lnTo>
                  <a:pt x="10286" y="1076"/>
                </a:lnTo>
                <a:lnTo>
                  <a:pt x="10342" y="1204"/>
                </a:lnTo>
                <a:lnTo>
                  <a:pt x="10399" y="1335"/>
                </a:lnTo>
                <a:lnTo>
                  <a:pt x="10456" y="1467"/>
                </a:lnTo>
                <a:lnTo>
                  <a:pt x="10511" y="1595"/>
                </a:lnTo>
                <a:lnTo>
                  <a:pt x="10563" y="1713"/>
                </a:lnTo>
                <a:lnTo>
                  <a:pt x="10610" y="1820"/>
                </a:lnTo>
                <a:lnTo>
                  <a:pt x="10649" y="1911"/>
                </a:lnTo>
                <a:lnTo>
                  <a:pt x="10679" y="1980"/>
                </a:lnTo>
                <a:lnTo>
                  <a:pt x="10699" y="2026"/>
                </a:lnTo>
                <a:lnTo>
                  <a:pt x="10705" y="2041"/>
                </a:lnTo>
                <a:lnTo>
                  <a:pt x="10713" y="2066"/>
                </a:lnTo>
                <a:lnTo>
                  <a:pt x="10721" y="2095"/>
                </a:lnTo>
                <a:lnTo>
                  <a:pt x="10724" y="2111"/>
                </a:lnTo>
                <a:lnTo>
                  <a:pt x="10727" y="2127"/>
                </a:lnTo>
                <a:lnTo>
                  <a:pt x="10729" y="2144"/>
                </a:lnTo>
                <a:lnTo>
                  <a:pt x="10731" y="2162"/>
                </a:lnTo>
                <a:lnTo>
                  <a:pt x="10733" y="2180"/>
                </a:lnTo>
                <a:lnTo>
                  <a:pt x="10733" y="2198"/>
                </a:lnTo>
                <a:lnTo>
                  <a:pt x="10731" y="2218"/>
                </a:lnTo>
                <a:lnTo>
                  <a:pt x="10730" y="2237"/>
                </a:lnTo>
                <a:lnTo>
                  <a:pt x="10727" y="2255"/>
                </a:lnTo>
                <a:lnTo>
                  <a:pt x="10724" y="2274"/>
                </a:lnTo>
                <a:lnTo>
                  <a:pt x="10719" y="2292"/>
                </a:lnTo>
                <a:lnTo>
                  <a:pt x="10712" y="2310"/>
                </a:lnTo>
                <a:lnTo>
                  <a:pt x="10698" y="2339"/>
                </a:lnTo>
                <a:lnTo>
                  <a:pt x="10659" y="2417"/>
                </a:lnTo>
                <a:lnTo>
                  <a:pt x="10607" y="2526"/>
                </a:lnTo>
                <a:lnTo>
                  <a:pt x="10544" y="2651"/>
                </a:lnTo>
                <a:lnTo>
                  <a:pt x="10483" y="2776"/>
                </a:lnTo>
                <a:lnTo>
                  <a:pt x="10429" y="2885"/>
                </a:lnTo>
                <a:lnTo>
                  <a:pt x="10391" y="2962"/>
                </a:lnTo>
                <a:lnTo>
                  <a:pt x="10377" y="2992"/>
                </a:lnTo>
                <a:lnTo>
                  <a:pt x="10399" y="2992"/>
                </a:lnTo>
                <a:lnTo>
                  <a:pt x="10457" y="2992"/>
                </a:lnTo>
                <a:lnTo>
                  <a:pt x="10541" y="2992"/>
                </a:lnTo>
                <a:lnTo>
                  <a:pt x="10636" y="2992"/>
                </a:lnTo>
                <a:lnTo>
                  <a:pt x="10730" y="2992"/>
                </a:lnTo>
                <a:lnTo>
                  <a:pt x="10814" y="2992"/>
                </a:lnTo>
                <a:lnTo>
                  <a:pt x="10872" y="2992"/>
                </a:lnTo>
                <a:lnTo>
                  <a:pt x="10895" y="2992"/>
                </a:lnTo>
                <a:lnTo>
                  <a:pt x="10907" y="2966"/>
                </a:lnTo>
                <a:lnTo>
                  <a:pt x="10943" y="2890"/>
                </a:lnTo>
                <a:lnTo>
                  <a:pt x="10999" y="2774"/>
                </a:lnTo>
                <a:lnTo>
                  <a:pt x="11072" y="2623"/>
                </a:lnTo>
                <a:lnTo>
                  <a:pt x="11158" y="2444"/>
                </a:lnTo>
                <a:lnTo>
                  <a:pt x="11253" y="2245"/>
                </a:lnTo>
                <a:lnTo>
                  <a:pt x="11356" y="2031"/>
                </a:lnTo>
                <a:lnTo>
                  <a:pt x="11462" y="1811"/>
                </a:lnTo>
                <a:lnTo>
                  <a:pt x="11568" y="1590"/>
                </a:lnTo>
                <a:lnTo>
                  <a:pt x="11671" y="1377"/>
                </a:lnTo>
                <a:lnTo>
                  <a:pt x="11766" y="1177"/>
                </a:lnTo>
                <a:lnTo>
                  <a:pt x="11853" y="999"/>
                </a:lnTo>
                <a:lnTo>
                  <a:pt x="11925" y="848"/>
                </a:lnTo>
                <a:lnTo>
                  <a:pt x="11981" y="731"/>
                </a:lnTo>
                <a:lnTo>
                  <a:pt x="12017" y="656"/>
                </a:lnTo>
                <a:lnTo>
                  <a:pt x="12030" y="629"/>
                </a:lnTo>
                <a:lnTo>
                  <a:pt x="12007" y="629"/>
                </a:lnTo>
                <a:lnTo>
                  <a:pt x="11949" y="629"/>
                </a:lnTo>
                <a:lnTo>
                  <a:pt x="11868" y="629"/>
                </a:lnTo>
                <a:lnTo>
                  <a:pt x="11773" y="629"/>
                </a:lnTo>
                <a:lnTo>
                  <a:pt x="11679" y="629"/>
                </a:lnTo>
                <a:lnTo>
                  <a:pt x="11596" y="629"/>
                </a:lnTo>
                <a:lnTo>
                  <a:pt x="11538" y="629"/>
                </a:lnTo>
                <a:lnTo>
                  <a:pt x="11516" y="629"/>
                </a:lnTo>
                <a:close/>
                <a:moveTo>
                  <a:pt x="2783" y="503"/>
                </a:moveTo>
                <a:lnTo>
                  <a:pt x="2806" y="503"/>
                </a:lnTo>
                <a:lnTo>
                  <a:pt x="2863" y="503"/>
                </a:lnTo>
                <a:lnTo>
                  <a:pt x="2943" y="503"/>
                </a:lnTo>
                <a:lnTo>
                  <a:pt x="3035" y="503"/>
                </a:lnTo>
                <a:lnTo>
                  <a:pt x="3128" y="503"/>
                </a:lnTo>
                <a:lnTo>
                  <a:pt x="3208" y="503"/>
                </a:lnTo>
                <a:lnTo>
                  <a:pt x="3265" y="503"/>
                </a:lnTo>
                <a:lnTo>
                  <a:pt x="3287" y="503"/>
                </a:lnTo>
                <a:lnTo>
                  <a:pt x="3287" y="482"/>
                </a:lnTo>
                <a:lnTo>
                  <a:pt x="3287" y="425"/>
                </a:lnTo>
                <a:lnTo>
                  <a:pt x="3287" y="344"/>
                </a:lnTo>
                <a:lnTo>
                  <a:pt x="3287" y="252"/>
                </a:lnTo>
                <a:lnTo>
                  <a:pt x="3287" y="160"/>
                </a:lnTo>
                <a:lnTo>
                  <a:pt x="3287" y="79"/>
                </a:lnTo>
                <a:lnTo>
                  <a:pt x="3287" y="22"/>
                </a:lnTo>
                <a:lnTo>
                  <a:pt x="3287" y="1"/>
                </a:lnTo>
                <a:lnTo>
                  <a:pt x="3278" y="1"/>
                </a:lnTo>
                <a:lnTo>
                  <a:pt x="3254" y="1"/>
                </a:lnTo>
                <a:lnTo>
                  <a:pt x="3215" y="1"/>
                </a:lnTo>
                <a:lnTo>
                  <a:pt x="3169" y="1"/>
                </a:lnTo>
                <a:lnTo>
                  <a:pt x="3115" y="1"/>
                </a:lnTo>
                <a:lnTo>
                  <a:pt x="3057" y="1"/>
                </a:lnTo>
                <a:lnTo>
                  <a:pt x="2998" y="1"/>
                </a:lnTo>
                <a:lnTo>
                  <a:pt x="2941" y="1"/>
                </a:lnTo>
                <a:lnTo>
                  <a:pt x="2926" y="1"/>
                </a:lnTo>
                <a:lnTo>
                  <a:pt x="2912" y="2"/>
                </a:lnTo>
                <a:lnTo>
                  <a:pt x="2898" y="4"/>
                </a:lnTo>
                <a:lnTo>
                  <a:pt x="2885" y="7"/>
                </a:lnTo>
                <a:lnTo>
                  <a:pt x="2873" y="11"/>
                </a:lnTo>
                <a:lnTo>
                  <a:pt x="2863" y="14"/>
                </a:lnTo>
                <a:lnTo>
                  <a:pt x="2852" y="18"/>
                </a:lnTo>
                <a:lnTo>
                  <a:pt x="2844" y="23"/>
                </a:lnTo>
                <a:lnTo>
                  <a:pt x="2835" y="29"/>
                </a:lnTo>
                <a:lnTo>
                  <a:pt x="2828" y="34"/>
                </a:lnTo>
                <a:lnTo>
                  <a:pt x="2822" y="40"/>
                </a:lnTo>
                <a:lnTo>
                  <a:pt x="2815" y="46"/>
                </a:lnTo>
                <a:lnTo>
                  <a:pt x="2810" y="52"/>
                </a:lnTo>
                <a:lnTo>
                  <a:pt x="2805" y="59"/>
                </a:lnTo>
                <a:lnTo>
                  <a:pt x="2801" y="66"/>
                </a:lnTo>
                <a:lnTo>
                  <a:pt x="2797" y="72"/>
                </a:lnTo>
                <a:lnTo>
                  <a:pt x="2792" y="86"/>
                </a:lnTo>
                <a:lnTo>
                  <a:pt x="2788" y="99"/>
                </a:lnTo>
                <a:lnTo>
                  <a:pt x="2786" y="110"/>
                </a:lnTo>
                <a:lnTo>
                  <a:pt x="2783" y="121"/>
                </a:lnTo>
                <a:lnTo>
                  <a:pt x="2783" y="138"/>
                </a:lnTo>
                <a:lnTo>
                  <a:pt x="2783" y="143"/>
                </a:lnTo>
                <a:lnTo>
                  <a:pt x="2783" y="159"/>
                </a:lnTo>
                <a:lnTo>
                  <a:pt x="2783" y="200"/>
                </a:lnTo>
                <a:lnTo>
                  <a:pt x="2783" y="257"/>
                </a:lnTo>
                <a:lnTo>
                  <a:pt x="2783" y="323"/>
                </a:lnTo>
                <a:lnTo>
                  <a:pt x="2783" y="390"/>
                </a:lnTo>
                <a:lnTo>
                  <a:pt x="2783" y="447"/>
                </a:lnTo>
                <a:lnTo>
                  <a:pt x="2783" y="488"/>
                </a:lnTo>
                <a:lnTo>
                  <a:pt x="2783" y="503"/>
                </a:lnTo>
                <a:close/>
                <a:moveTo>
                  <a:pt x="6368" y="1965"/>
                </a:moveTo>
                <a:lnTo>
                  <a:pt x="6360" y="1965"/>
                </a:lnTo>
                <a:lnTo>
                  <a:pt x="6337" y="1965"/>
                </a:lnTo>
                <a:lnTo>
                  <a:pt x="6304" y="1965"/>
                </a:lnTo>
                <a:lnTo>
                  <a:pt x="6266" y="1965"/>
                </a:lnTo>
                <a:lnTo>
                  <a:pt x="6228" y="1965"/>
                </a:lnTo>
                <a:lnTo>
                  <a:pt x="6195" y="1965"/>
                </a:lnTo>
                <a:lnTo>
                  <a:pt x="6171" y="1965"/>
                </a:lnTo>
                <a:lnTo>
                  <a:pt x="6163" y="1965"/>
                </a:lnTo>
                <a:lnTo>
                  <a:pt x="6135" y="1964"/>
                </a:lnTo>
                <a:lnTo>
                  <a:pt x="6110" y="1963"/>
                </a:lnTo>
                <a:lnTo>
                  <a:pt x="6086" y="1961"/>
                </a:lnTo>
                <a:lnTo>
                  <a:pt x="6063" y="1958"/>
                </a:lnTo>
                <a:lnTo>
                  <a:pt x="6042" y="1954"/>
                </a:lnTo>
                <a:lnTo>
                  <a:pt x="6023" y="1949"/>
                </a:lnTo>
                <a:lnTo>
                  <a:pt x="6005" y="1944"/>
                </a:lnTo>
                <a:lnTo>
                  <a:pt x="5988" y="1938"/>
                </a:lnTo>
                <a:lnTo>
                  <a:pt x="5973" y="1930"/>
                </a:lnTo>
                <a:lnTo>
                  <a:pt x="5959" y="1923"/>
                </a:lnTo>
                <a:lnTo>
                  <a:pt x="5946" y="1913"/>
                </a:lnTo>
                <a:lnTo>
                  <a:pt x="5934" y="1905"/>
                </a:lnTo>
                <a:lnTo>
                  <a:pt x="5925" y="1894"/>
                </a:lnTo>
                <a:lnTo>
                  <a:pt x="5915" y="1884"/>
                </a:lnTo>
                <a:lnTo>
                  <a:pt x="5907" y="1872"/>
                </a:lnTo>
                <a:lnTo>
                  <a:pt x="5900" y="1859"/>
                </a:lnTo>
                <a:lnTo>
                  <a:pt x="5894" y="1847"/>
                </a:lnTo>
                <a:lnTo>
                  <a:pt x="5888" y="1826"/>
                </a:lnTo>
                <a:lnTo>
                  <a:pt x="5881" y="1798"/>
                </a:lnTo>
                <a:lnTo>
                  <a:pt x="5875" y="1761"/>
                </a:lnTo>
                <a:lnTo>
                  <a:pt x="5872" y="1740"/>
                </a:lnTo>
                <a:lnTo>
                  <a:pt x="5869" y="1715"/>
                </a:lnTo>
                <a:lnTo>
                  <a:pt x="5867" y="1688"/>
                </a:lnTo>
                <a:lnTo>
                  <a:pt x="5864" y="1659"/>
                </a:lnTo>
                <a:lnTo>
                  <a:pt x="5862" y="1626"/>
                </a:lnTo>
                <a:lnTo>
                  <a:pt x="5861" y="1591"/>
                </a:lnTo>
                <a:lnTo>
                  <a:pt x="5860" y="1553"/>
                </a:lnTo>
                <a:lnTo>
                  <a:pt x="5860" y="1512"/>
                </a:lnTo>
                <a:lnTo>
                  <a:pt x="5860" y="1498"/>
                </a:lnTo>
                <a:lnTo>
                  <a:pt x="5860" y="1463"/>
                </a:lnTo>
                <a:lnTo>
                  <a:pt x="5860" y="1413"/>
                </a:lnTo>
                <a:lnTo>
                  <a:pt x="5860" y="1357"/>
                </a:lnTo>
                <a:lnTo>
                  <a:pt x="5860" y="1300"/>
                </a:lnTo>
                <a:lnTo>
                  <a:pt x="5860" y="1250"/>
                </a:lnTo>
                <a:lnTo>
                  <a:pt x="5860" y="1215"/>
                </a:lnTo>
                <a:lnTo>
                  <a:pt x="5860" y="1203"/>
                </a:lnTo>
                <a:lnTo>
                  <a:pt x="5860" y="1201"/>
                </a:lnTo>
                <a:lnTo>
                  <a:pt x="5861" y="1173"/>
                </a:lnTo>
                <a:lnTo>
                  <a:pt x="5861" y="1146"/>
                </a:lnTo>
                <a:lnTo>
                  <a:pt x="5863" y="1122"/>
                </a:lnTo>
                <a:lnTo>
                  <a:pt x="5865" y="1101"/>
                </a:lnTo>
                <a:lnTo>
                  <a:pt x="5868" y="1083"/>
                </a:lnTo>
                <a:lnTo>
                  <a:pt x="5870" y="1066"/>
                </a:lnTo>
                <a:lnTo>
                  <a:pt x="5874" y="1051"/>
                </a:lnTo>
                <a:lnTo>
                  <a:pt x="5877" y="1038"/>
                </a:lnTo>
                <a:lnTo>
                  <a:pt x="5881" y="1027"/>
                </a:lnTo>
                <a:lnTo>
                  <a:pt x="5886" y="1017"/>
                </a:lnTo>
                <a:lnTo>
                  <a:pt x="5890" y="1008"/>
                </a:lnTo>
                <a:lnTo>
                  <a:pt x="5895" y="1000"/>
                </a:lnTo>
                <a:lnTo>
                  <a:pt x="5905" y="986"/>
                </a:lnTo>
                <a:lnTo>
                  <a:pt x="5915" y="974"/>
                </a:lnTo>
                <a:lnTo>
                  <a:pt x="5927" y="963"/>
                </a:lnTo>
                <a:lnTo>
                  <a:pt x="5939" y="955"/>
                </a:lnTo>
                <a:lnTo>
                  <a:pt x="5950" y="947"/>
                </a:lnTo>
                <a:lnTo>
                  <a:pt x="5963" y="943"/>
                </a:lnTo>
                <a:lnTo>
                  <a:pt x="5976" y="939"/>
                </a:lnTo>
                <a:lnTo>
                  <a:pt x="5989" y="937"/>
                </a:lnTo>
                <a:lnTo>
                  <a:pt x="6002" y="936"/>
                </a:lnTo>
                <a:lnTo>
                  <a:pt x="6016" y="936"/>
                </a:lnTo>
                <a:lnTo>
                  <a:pt x="6032" y="936"/>
                </a:lnTo>
                <a:lnTo>
                  <a:pt x="6071" y="936"/>
                </a:lnTo>
                <a:lnTo>
                  <a:pt x="6128" y="936"/>
                </a:lnTo>
                <a:lnTo>
                  <a:pt x="6193" y="936"/>
                </a:lnTo>
                <a:lnTo>
                  <a:pt x="6257" y="936"/>
                </a:lnTo>
                <a:lnTo>
                  <a:pt x="6313" y="936"/>
                </a:lnTo>
                <a:lnTo>
                  <a:pt x="6354" y="936"/>
                </a:lnTo>
                <a:lnTo>
                  <a:pt x="6368" y="936"/>
                </a:lnTo>
                <a:lnTo>
                  <a:pt x="6368" y="947"/>
                </a:lnTo>
                <a:lnTo>
                  <a:pt x="6368" y="979"/>
                </a:lnTo>
                <a:lnTo>
                  <a:pt x="6368" y="1030"/>
                </a:lnTo>
                <a:lnTo>
                  <a:pt x="6368" y="1096"/>
                </a:lnTo>
                <a:lnTo>
                  <a:pt x="6368" y="1174"/>
                </a:lnTo>
                <a:lnTo>
                  <a:pt x="6368" y="1261"/>
                </a:lnTo>
                <a:lnTo>
                  <a:pt x="6368" y="1354"/>
                </a:lnTo>
                <a:lnTo>
                  <a:pt x="6368" y="1450"/>
                </a:lnTo>
                <a:lnTo>
                  <a:pt x="6368" y="1546"/>
                </a:lnTo>
                <a:lnTo>
                  <a:pt x="6368" y="1639"/>
                </a:lnTo>
                <a:lnTo>
                  <a:pt x="6368" y="1726"/>
                </a:lnTo>
                <a:lnTo>
                  <a:pt x="6368" y="1804"/>
                </a:lnTo>
                <a:lnTo>
                  <a:pt x="6368" y="1870"/>
                </a:lnTo>
                <a:lnTo>
                  <a:pt x="6368" y="1921"/>
                </a:lnTo>
                <a:lnTo>
                  <a:pt x="6368" y="1954"/>
                </a:lnTo>
                <a:lnTo>
                  <a:pt x="6368" y="1965"/>
                </a:lnTo>
                <a:close/>
                <a:moveTo>
                  <a:pt x="6368" y="124"/>
                </a:moveTo>
                <a:lnTo>
                  <a:pt x="6368" y="145"/>
                </a:lnTo>
                <a:lnTo>
                  <a:pt x="6368" y="203"/>
                </a:lnTo>
                <a:lnTo>
                  <a:pt x="6368" y="285"/>
                </a:lnTo>
                <a:lnTo>
                  <a:pt x="6368" y="378"/>
                </a:lnTo>
                <a:lnTo>
                  <a:pt x="6368" y="471"/>
                </a:lnTo>
                <a:lnTo>
                  <a:pt x="6368" y="553"/>
                </a:lnTo>
                <a:lnTo>
                  <a:pt x="6368" y="610"/>
                </a:lnTo>
                <a:lnTo>
                  <a:pt x="6368" y="633"/>
                </a:lnTo>
                <a:lnTo>
                  <a:pt x="6346" y="633"/>
                </a:lnTo>
                <a:lnTo>
                  <a:pt x="6287" y="633"/>
                </a:lnTo>
                <a:lnTo>
                  <a:pt x="6202" y="633"/>
                </a:lnTo>
                <a:lnTo>
                  <a:pt x="6106" y="633"/>
                </a:lnTo>
                <a:lnTo>
                  <a:pt x="6009" y="633"/>
                </a:lnTo>
                <a:lnTo>
                  <a:pt x="5925" y="633"/>
                </a:lnTo>
                <a:lnTo>
                  <a:pt x="5865" y="633"/>
                </a:lnTo>
                <a:lnTo>
                  <a:pt x="5842" y="633"/>
                </a:lnTo>
                <a:lnTo>
                  <a:pt x="5841" y="633"/>
                </a:lnTo>
                <a:lnTo>
                  <a:pt x="5800" y="634"/>
                </a:lnTo>
                <a:lnTo>
                  <a:pt x="5762" y="636"/>
                </a:lnTo>
                <a:lnTo>
                  <a:pt x="5726" y="639"/>
                </a:lnTo>
                <a:lnTo>
                  <a:pt x="5692" y="645"/>
                </a:lnTo>
                <a:lnTo>
                  <a:pt x="5661" y="652"/>
                </a:lnTo>
                <a:lnTo>
                  <a:pt x="5631" y="660"/>
                </a:lnTo>
                <a:lnTo>
                  <a:pt x="5618" y="665"/>
                </a:lnTo>
                <a:lnTo>
                  <a:pt x="5605" y="671"/>
                </a:lnTo>
                <a:lnTo>
                  <a:pt x="5592" y="676"/>
                </a:lnTo>
                <a:lnTo>
                  <a:pt x="5580" y="682"/>
                </a:lnTo>
                <a:lnTo>
                  <a:pt x="5568" y="689"/>
                </a:lnTo>
                <a:lnTo>
                  <a:pt x="5556" y="695"/>
                </a:lnTo>
                <a:lnTo>
                  <a:pt x="5545" y="702"/>
                </a:lnTo>
                <a:lnTo>
                  <a:pt x="5534" y="710"/>
                </a:lnTo>
                <a:lnTo>
                  <a:pt x="5514" y="727"/>
                </a:lnTo>
                <a:lnTo>
                  <a:pt x="5495" y="745"/>
                </a:lnTo>
                <a:lnTo>
                  <a:pt x="5478" y="764"/>
                </a:lnTo>
                <a:lnTo>
                  <a:pt x="5461" y="785"/>
                </a:lnTo>
                <a:lnTo>
                  <a:pt x="5445" y="807"/>
                </a:lnTo>
                <a:lnTo>
                  <a:pt x="5431" y="832"/>
                </a:lnTo>
                <a:lnTo>
                  <a:pt x="5422" y="850"/>
                </a:lnTo>
                <a:lnTo>
                  <a:pt x="5412" y="869"/>
                </a:lnTo>
                <a:lnTo>
                  <a:pt x="5404" y="889"/>
                </a:lnTo>
                <a:lnTo>
                  <a:pt x="5396" y="910"/>
                </a:lnTo>
                <a:lnTo>
                  <a:pt x="5390" y="931"/>
                </a:lnTo>
                <a:lnTo>
                  <a:pt x="5384" y="955"/>
                </a:lnTo>
                <a:lnTo>
                  <a:pt x="5378" y="978"/>
                </a:lnTo>
                <a:lnTo>
                  <a:pt x="5373" y="1003"/>
                </a:lnTo>
                <a:lnTo>
                  <a:pt x="5369" y="1029"/>
                </a:lnTo>
                <a:lnTo>
                  <a:pt x="5365" y="1055"/>
                </a:lnTo>
                <a:lnTo>
                  <a:pt x="5362" y="1084"/>
                </a:lnTo>
                <a:lnTo>
                  <a:pt x="5359" y="1112"/>
                </a:lnTo>
                <a:lnTo>
                  <a:pt x="5357" y="1142"/>
                </a:lnTo>
                <a:lnTo>
                  <a:pt x="5356" y="1173"/>
                </a:lnTo>
                <a:lnTo>
                  <a:pt x="5355" y="1206"/>
                </a:lnTo>
                <a:lnTo>
                  <a:pt x="5355" y="1239"/>
                </a:lnTo>
                <a:lnTo>
                  <a:pt x="5355" y="1257"/>
                </a:lnTo>
                <a:lnTo>
                  <a:pt x="5355" y="1304"/>
                </a:lnTo>
                <a:lnTo>
                  <a:pt x="5355" y="1372"/>
                </a:lnTo>
                <a:lnTo>
                  <a:pt x="5355" y="1448"/>
                </a:lnTo>
                <a:lnTo>
                  <a:pt x="5355" y="1526"/>
                </a:lnTo>
                <a:lnTo>
                  <a:pt x="5355" y="1593"/>
                </a:lnTo>
                <a:lnTo>
                  <a:pt x="5355" y="1641"/>
                </a:lnTo>
                <a:lnTo>
                  <a:pt x="5355" y="1659"/>
                </a:lnTo>
                <a:lnTo>
                  <a:pt x="5355" y="1692"/>
                </a:lnTo>
                <a:lnTo>
                  <a:pt x="5356" y="1725"/>
                </a:lnTo>
                <a:lnTo>
                  <a:pt x="5357" y="1756"/>
                </a:lnTo>
                <a:lnTo>
                  <a:pt x="5359" y="1785"/>
                </a:lnTo>
                <a:lnTo>
                  <a:pt x="5362" y="1814"/>
                </a:lnTo>
                <a:lnTo>
                  <a:pt x="5365" y="1842"/>
                </a:lnTo>
                <a:lnTo>
                  <a:pt x="5369" y="1869"/>
                </a:lnTo>
                <a:lnTo>
                  <a:pt x="5373" y="1894"/>
                </a:lnTo>
                <a:lnTo>
                  <a:pt x="5378" y="1920"/>
                </a:lnTo>
                <a:lnTo>
                  <a:pt x="5384" y="1943"/>
                </a:lnTo>
                <a:lnTo>
                  <a:pt x="5390" y="1966"/>
                </a:lnTo>
                <a:lnTo>
                  <a:pt x="5396" y="1988"/>
                </a:lnTo>
                <a:lnTo>
                  <a:pt x="5405" y="2009"/>
                </a:lnTo>
                <a:lnTo>
                  <a:pt x="5412" y="2029"/>
                </a:lnTo>
                <a:lnTo>
                  <a:pt x="5422" y="2048"/>
                </a:lnTo>
                <a:lnTo>
                  <a:pt x="5431" y="2066"/>
                </a:lnTo>
                <a:lnTo>
                  <a:pt x="5439" y="2078"/>
                </a:lnTo>
                <a:lnTo>
                  <a:pt x="5446" y="2090"/>
                </a:lnTo>
                <a:lnTo>
                  <a:pt x="5454" y="2102"/>
                </a:lnTo>
                <a:lnTo>
                  <a:pt x="5462" y="2113"/>
                </a:lnTo>
                <a:lnTo>
                  <a:pt x="5472" y="2123"/>
                </a:lnTo>
                <a:lnTo>
                  <a:pt x="5480" y="2134"/>
                </a:lnTo>
                <a:lnTo>
                  <a:pt x="5491" y="2143"/>
                </a:lnTo>
                <a:lnTo>
                  <a:pt x="5500" y="2153"/>
                </a:lnTo>
                <a:lnTo>
                  <a:pt x="5511" y="2162"/>
                </a:lnTo>
                <a:lnTo>
                  <a:pt x="5521" y="2171"/>
                </a:lnTo>
                <a:lnTo>
                  <a:pt x="5532" y="2179"/>
                </a:lnTo>
                <a:lnTo>
                  <a:pt x="5544" y="2188"/>
                </a:lnTo>
                <a:lnTo>
                  <a:pt x="5567" y="2203"/>
                </a:lnTo>
                <a:lnTo>
                  <a:pt x="5592" y="2215"/>
                </a:lnTo>
                <a:lnTo>
                  <a:pt x="5619" y="2227"/>
                </a:lnTo>
                <a:lnTo>
                  <a:pt x="5646" y="2238"/>
                </a:lnTo>
                <a:lnTo>
                  <a:pt x="5676" y="2246"/>
                </a:lnTo>
                <a:lnTo>
                  <a:pt x="5707" y="2252"/>
                </a:lnTo>
                <a:lnTo>
                  <a:pt x="5737" y="2259"/>
                </a:lnTo>
                <a:lnTo>
                  <a:pt x="5770" y="2262"/>
                </a:lnTo>
                <a:lnTo>
                  <a:pt x="5804" y="2264"/>
                </a:lnTo>
                <a:lnTo>
                  <a:pt x="5840" y="2265"/>
                </a:lnTo>
                <a:lnTo>
                  <a:pt x="5841" y="2265"/>
                </a:lnTo>
                <a:lnTo>
                  <a:pt x="5853" y="2265"/>
                </a:lnTo>
                <a:lnTo>
                  <a:pt x="5885" y="2265"/>
                </a:lnTo>
                <a:lnTo>
                  <a:pt x="5935" y="2265"/>
                </a:lnTo>
                <a:lnTo>
                  <a:pt x="6001" y="2265"/>
                </a:lnTo>
                <a:lnTo>
                  <a:pt x="6078" y="2265"/>
                </a:lnTo>
                <a:lnTo>
                  <a:pt x="6165" y="2265"/>
                </a:lnTo>
                <a:lnTo>
                  <a:pt x="6257" y="2265"/>
                </a:lnTo>
                <a:lnTo>
                  <a:pt x="6353" y="2265"/>
                </a:lnTo>
                <a:lnTo>
                  <a:pt x="6448" y="2265"/>
                </a:lnTo>
                <a:lnTo>
                  <a:pt x="6540" y="2265"/>
                </a:lnTo>
                <a:lnTo>
                  <a:pt x="6627" y="2265"/>
                </a:lnTo>
                <a:lnTo>
                  <a:pt x="6704" y="2265"/>
                </a:lnTo>
                <a:lnTo>
                  <a:pt x="6770" y="2265"/>
                </a:lnTo>
                <a:lnTo>
                  <a:pt x="6820" y="2265"/>
                </a:lnTo>
                <a:lnTo>
                  <a:pt x="6852" y="2265"/>
                </a:lnTo>
                <a:lnTo>
                  <a:pt x="6864" y="2265"/>
                </a:lnTo>
                <a:lnTo>
                  <a:pt x="6864" y="2240"/>
                </a:lnTo>
                <a:lnTo>
                  <a:pt x="6864" y="2168"/>
                </a:lnTo>
                <a:lnTo>
                  <a:pt x="6864" y="2056"/>
                </a:lnTo>
                <a:lnTo>
                  <a:pt x="6864" y="1911"/>
                </a:lnTo>
                <a:lnTo>
                  <a:pt x="6864" y="1740"/>
                </a:lnTo>
                <a:lnTo>
                  <a:pt x="6864" y="1549"/>
                </a:lnTo>
                <a:lnTo>
                  <a:pt x="6864" y="1343"/>
                </a:lnTo>
                <a:lnTo>
                  <a:pt x="6864" y="1133"/>
                </a:lnTo>
                <a:lnTo>
                  <a:pt x="6864" y="922"/>
                </a:lnTo>
                <a:lnTo>
                  <a:pt x="6864" y="717"/>
                </a:lnTo>
                <a:lnTo>
                  <a:pt x="6864" y="526"/>
                </a:lnTo>
                <a:lnTo>
                  <a:pt x="6864" y="354"/>
                </a:lnTo>
                <a:lnTo>
                  <a:pt x="6864" y="209"/>
                </a:lnTo>
                <a:lnTo>
                  <a:pt x="6864" y="97"/>
                </a:lnTo>
                <a:lnTo>
                  <a:pt x="6864" y="25"/>
                </a:lnTo>
                <a:lnTo>
                  <a:pt x="6864" y="0"/>
                </a:lnTo>
                <a:lnTo>
                  <a:pt x="6854" y="0"/>
                </a:lnTo>
                <a:lnTo>
                  <a:pt x="6827" y="0"/>
                </a:lnTo>
                <a:lnTo>
                  <a:pt x="6786" y="0"/>
                </a:lnTo>
                <a:lnTo>
                  <a:pt x="6735" y="0"/>
                </a:lnTo>
                <a:lnTo>
                  <a:pt x="6679" y="0"/>
                </a:lnTo>
                <a:lnTo>
                  <a:pt x="6619" y="0"/>
                </a:lnTo>
                <a:lnTo>
                  <a:pt x="6561" y="0"/>
                </a:lnTo>
                <a:lnTo>
                  <a:pt x="6508" y="0"/>
                </a:lnTo>
                <a:lnTo>
                  <a:pt x="6495" y="1"/>
                </a:lnTo>
                <a:lnTo>
                  <a:pt x="6484" y="2"/>
                </a:lnTo>
                <a:lnTo>
                  <a:pt x="6473" y="3"/>
                </a:lnTo>
                <a:lnTo>
                  <a:pt x="6463" y="5"/>
                </a:lnTo>
                <a:lnTo>
                  <a:pt x="6453" y="8"/>
                </a:lnTo>
                <a:lnTo>
                  <a:pt x="6444" y="12"/>
                </a:lnTo>
                <a:lnTo>
                  <a:pt x="6435" y="16"/>
                </a:lnTo>
                <a:lnTo>
                  <a:pt x="6428" y="19"/>
                </a:lnTo>
                <a:lnTo>
                  <a:pt x="6420" y="24"/>
                </a:lnTo>
                <a:lnTo>
                  <a:pt x="6414" y="29"/>
                </a:lnTo>
                <a:lnTo>
                  <a:pt x="6409" y="34"/>
                </a:lnTo>
                <a:lnTo>
                  <a:pt x="6403" y="39"/>
                </a:lnTo>
                <a:lnTo>
                  <a:pt x="6394" y="51"/>
                </a:lnTo>
                <a:lnTo>
                  <a:pt x="6386" y="61"/>
                </a:lnTo>
                <a:lnTo>
                  <a:pt x="6380" y="73"/>
                </a:lnTo>
                <a:lnTo>
                  <a:pt x="6376" y="85"/>
                </a:lnTo>
                <a:lnTo>
                  <a:pt x="6373" y="95"/>
                </a:lnTo>
                <a:lnTo>
                  <a:pt x="6370" y="104"/>
                </a:lnTo>
                <a:lnTo>
                  <a:pt x="6369" y="119"/>
                </a:lnTo>
                <a:lnTo>
                  <a:pt x="6368" y="124"/>
                </a:lnTo>
                <a:close/>
                <a:moveTo>
                  <a:pt x="4910" y="699"/>
                </a:moveTo>
                <a:lnTo>
                  <a:pt x="4894" y="689"/>
                </a:lnTo>
                <a:lnTo>
                  <a:pt x="4876" y="679"/>
                </a:lnTo>
                <a:lnTo>
                  <a:pt x="4859" y="671"/>
                </a:lnTo>
                <a:lnTo>
                  <a:pt x="4842" y="663"/>
                </a:lnTo>
                <a:lnTo>
                  <a:pt x="4826" y="657"/>
                </a:lnTo>
                <a:lnTo>
                  <a:pt x="4809" y="652"/>
                </a:lnTo>
                <a:lnTo>
                  <a:pt x="4793" y="647"/>
                </a:lnTo>
                <a:lnTo>
                  <a:pt x="4777" y="643"/>
                </a:lnTo>
                <a:lnTo>
                  <a:pt x="4746" y="638"/>
                </a:lnTo>
                <a:lnTo>
                  <a:pt x="4720" y="635"/>
                </a:lnTo>
                <a:lnTo>
                  <a:pt x="4696" y="634"/>
                </a:lnTo>
                <a:lnTo>
                  <a:pt x="4674" y="633"/>
                </a:lnTo>
                <a:lnTo>
                  <a:pt x="4660" y="633"/>
                </a:lnTo>
                <a:lnTo>
                  <a:pt x="4623" y="633"/>
                </a:lnTo>
                <a:lnTo>
                  <a:pt x="4566" y="633"/>
                </a:lnTo>
                <a:lnTo>
                  <a:pt x="4494" y="633"/>
                </a:lnTo>
                <a:lnTo>
                  <a:pt x="4410" y="633"/>
                </a:lnTo>
                <a:lnTo>
                  <a:pt x="4317" y="633"/>
                </a:lnTo>
                <a:lnTo>
                  <a:pt x="4217" y="633"/>
                </a:lnTo>
                <a:lnTo>
                  <a:pt x="4113" y="633"/>
                </a:lnTo>
                <a:lnTo>
                  <a:pt x="4011" y="633"/>
                </a:lnTo>
                <a:lnTo>
                  <a:pt x="3911" y="633"/>
                </a:lnTo>
                <a:lnTo>
                  <a:pt x="3819" y="633"/>
                </a:lnTo>
                <a:lnTo>
                  <a:pt x="3735" y="633"/>
                </a:lnTo>
                <a:lnTo>
                  <a:pt x="3665" y="633"/>
                </a:lnTo>
                <a:lnTo>
                  <a:pt x="3611" y="633"/>
                </a:lnTo>
                <a:lnTo>
                  <a:pt x="3576" y="633"/>
                </a:lnTo>
                <a:lnTo>
                  <a:pt x="3564" y="633"/>
                </a:lnTo>
                <a:lnTo>
                  <a:pt x="3564" y="651"/>
                </a:lnTo>
                <a:lnTo>
                  <a:pt x="3564" y="702"/>
                </a:lnTo>
                <a:lnTo>
                  <a:pt x="3564" y="783"/>
                </a:lnTo>
                <a:lnTo>
                  <a:pt x="3564" y="888"/>
                </a:lnTo>
                <a:lnTo>
                  <a:pt x="3564" y="1011"/>
                </a:lnTo>
                <a:lnTo>
                  <a:pt x="3564" y="1150"/>
                </a:lnTo>
                <a:lnTo>
                  <a:pt x="3564" y="1297"/>
                </a:lnTo>
                <a:lnTo>
                  <a:pt x="3564" y="1448"/>
                </a:lnTo>
                <a:lnTo>
                  <a:pt x="3564" y="1601"/>
                </a:lnTo>
                <a:lnTo>
                  <a:pt x="3564" y="1748"/>
                </a:lnTo>
                <a:lnTo>
                  <a:pt x="3564" y="1887"/>
                </a:lnTo>
                <a:lnTo>
                  <a:pt x="3564" y="2010"/>
                </a:lnTo>
                <a:lnTo>
                  <a:pt x="3564" y="2115"/>
                </a:lnTo>
                <a:lnTo>
                  <a:pt x="3564" y="2195"/>
                </a:lnTo>
                <a:lnTo>
                  <a:pt x="3564" y="2247"/>
                </a:lnTo>
                <a:lnTo>
                  <a:pt x="3564" y="2265"/>
                </a:lnTo>
                <a:lnTo>
                  <a:pt x="3586" y="2265"/>
                </a:lnTo>
                <a:lnTo>
                  <a:pt x="3643" y="2265"/>
                </a:lnTo>
                <a:lnTo>
                  <a:pt x="3726" y="2265"/>
                </a:lnTo>
                <a:lnTo>
                  <a:pt x="3819" y="2265"/>
                </a:lnTo>
                <a:lnTo>
                  <a:pt x="3913" y="2265"/>
                </a:lnTo>
                <a:lnTo>
                  <a:pt x="3995" y="2265"/>
                </a:lnTo>
                <a:lnTo>
                  <a:pt x="4053" y="2265"/>
                </a:lnTo>
                <a:lnTo>
                  <a:pt x="4074" y="2265"/>
                </a:lnTo>
                <a:lnTo>
                  <a:pt x="4074" y="2250"/>
                </a:lnTo>
                <a:lnTo>
                  <a:pt x="4074" y="2208"/>
                </a:lnTo>
                <a:lnTo>
                  <a:pt x="4074" y="2142"/>
                </a:lnTo>
                <a:lnTo>
                  <a:pt x="4074" y="2058"/>
                </a:lnTo>
                <a:lnTo>
                  <a:pt x="4074" y="1957"/>
                </a:lnTo>
                <a:lnTo>
                  <a:pt x="4074" y="1845"/>
                </a:lnTo>
                <a:lnTo>
                  <a:pt x="4074" y="1725"/>
                </a:lnTo>
                <a:lnTo>
                  <a:pt x="4074" y="1601"/>
                </a:lnTo>
                <a:lnTo>
                  <a:pt x="4074" y="1477"/>
                </a:lnTo>
                <a:lnTo>
                  <a:pt x="4074" y="1356"/>
                </a:lnTo>
                <a:lnTo>
                  <a:pt x="4074" y="1244"/>
                </a:lnTo>
                <a:lnTo>
                  <a:pt x="4074" y="1143"/>
                </a:lnTo>
                <a:lnTo>
                  <a:pt x="4074" y="1058"/>
                </a:lnTo>
                <a:lnTo>
                  <a:pt x="4074" y="993"/>
                </a:lnTo>
                <a:lnTo>
                  <a:pt x="4074" y="950"/>
                </a:lnTo>
                <a:lnTo>
                  <a:pt x="4074" y="936"/>
                </a:lnTo>
                <a:lnTo>
                  <a:pt x="4089" y="936"/>
                </a:lnTo>
                <a:lnTo>
                  <a:pt x="4128" y="936"/>
                </a:lnTo>
                <a:lnTo>
                  <a:pt x="4183" y="936"/>
                </a:lnTo>
                <a:lnTo>
                  <a:pt x="4246" y="936"/>
                </a:lnTo>
                <a:lnTo>
                  <a:pt x="4309" y="936"/>
                </a:lnTo>
                <a:lnTo>
                  <a:pt x="4364" y="936"/>
                </a:lnTo>
                <a:lnTo>
                  <a:pt x="4403" y="936"/>
                </a:lnTo>
                <a:lnTo>
                  <a:pt x="4418" y="936"/>
                </a:lnTo>
                <a:lnTo>
                  <a:pt x="4432" y="937"/>
                </a:lnTo>
                <a:lnTo>
                  <a:pt x="4445" y="938"/>
                </a:lnTo>
                <a:lnTo>
                  <a:pt x="4457" y="940"/>
                </a:lnTo>
                <a:lnTo>
                  <a:pt x="4468" y="942"/>
                </a:lnTo>
                <a:lnTo>
                  <a:pt x="4479" y="945"/>
                </a:lnTo>
                <a:lnTo>
                  <a:pt x="4488" y="948"/>
                </a:lnTo>
                <a:lnTo>
                  <a:pt x="4498" y="952"/>
                </a:lnTo>
                <a:lnTo>
                  <a:pt x="4505" y="957"/>
                </a:lnTo>
                <a:lnTo>
                  <a:pt x="4512" y="962"/>
                </a:lnTo>
                <a:lnTo>
                  <a:pt x="4520" y="967"/>
                </a:lnTo>
                <a:lnTo>
                  <a:pt x="4526" y="974"/>
                </a:lnTo>
                <a:lnTo>
                  <a:pt x="4533" y="980"/>
                </a:lnTo>
                <a:lnTo>
                  <a:pt x="4543" y="993"/>
                </a:lnTo>
                <a:lnTo>
                  <a:pt x="4552" y="1008"/>
                </a:lnTo>
                <a:lnTo>
                  <a:pt x="4559" y="1022"/>
                </a:lnTo>
                <a:lnTo>
                  <a:pt x="4565" y="1038"/>
                </a:lnTo>
                <a:lnTo>
                  <a:pt x="4570" y="1054"/>
                </a:lnTo>
                <a:lnTo>
                  <a:pt x="4573" y="1069"/>
                </a:lnTo>
                <a:lnTo>
                  <a:pt x="4575" y="1085"/>
                </a:lnTo>
                <a:lnTo>
                  <a:pt x="4577" y="1099"/>
                </a:lnTo>
                <a:lnTo>
                  <a:pt x="4577" y="1111"/>
                </a:lnTo>
                <a:lnTo>
                  <a:pt x="4578" y="1122"/>
                </a:lnTo>
                <a:lnTo>
                  <a:pt x="4578" y="1135"/>
                </a:lnTo>
                <a:lnTo>
                  <a:pt x="4577" y="1171"/>
                </a:lnTo>
                <a:lnTo>
                  <a:pt x="4577" y="1227"/>
                </a:lnTo>
                <a:lnTo>
                  <a:pt x="4577" y="1300"/>
                </a:lnTo>
                <a:lnTo>
                  <a:pt x="4577" y="1387"/>
                </a:lnTo>
                <a:lnTo>
                  <a:pt x="4577" y="1483"/>
                </a:lnTo>
                <a:lnTo>
                  <a:pt x="4577" y="1587"/>
                </a:lnTo>
                <a:lnTo>
                  <a:pt x="4577" y="1693"/>
                </a:lnTo>
                <a:lnTo>
                  <a:pt x="4577" y="1800"/>
                </a:lnTo>
                <a:lnTo>
                  <a:pt x="4577" y="1904"/>
                </a:lnTo>
                <a:lnTo>
                  <a:pt x="4577" y="2000"/>
                </a:lnTo>
                <a:lnTo>
                  <a:pt x="4577" y="2086"/>
                </a:lnTo>
                <a:lnTo>
                  <a:pt x="4577" y="2159"/>
                </a:lnTo>
                <a:lnTo>
                  <a:pt x="4577" y="2216"/>
                </a:lnTo>
                <a:lnTo>
                  <a:pt x="4577" y="2252"/>
                </a:lnTo>
                <a:lnTo>
                  <a:pt x="4577" y="2265"/>
                </a:lnTo>
                <a:lnTo>
                  <a:pt x="4598" y="2265"/>
                </a:lnTo>
                <a:lnTo>
                  <a:pt x="4655" y="2265"/>
                </a:lnTo>
                <a:lnTo>
                  <a:pt x="4736" y="2265"/>
                </a:lnTo>
                <a:lnTo>
                  <a:pt x="4827" y="2265"/>
                </a:lnTo>
                <a:lnTo>
                  <a:pt x="4919" y="2265"/>
                </a:lnTo>
                <a:lnTo>
                  <a:pt x="4999" y="2265"/>
                </a:lnTo>
                <a:lnTo>
                  <a:pt x="5056" y="2265"/>
                </a:lnTo>
                <a:lnTo>
                  <a:pt x="5078" y="2265"/>
                </a:lnTo>
                <a:lnTo>
                  <a:pt x="5078" y="2251"/>
                </a:lnTo>
                <a:lnTo>
                  <a:pt x="5078" y="2214"/>
                </a:lnTo>
                <a:lnTo>
                  <a:pt x="5078" y="2155"/>
                </a:lnTo>
                <a:lnTo>
                  <a:pt x="5078" y="2079"/>
                </a:lnTo>
                <a:lnTo>
                  <a:pt x="5078" y="1989"/>
                </a:lnTo>
                <a:lnTo>
                  <a:pt x="5078" y="1888"/>
                </a:lnTo>
                <a:lnTo>
                  <a:pt x="5078" y="1780"/>
                </a:lnTo>
                <a:lnTo>
                  <a:pt x="5078" y="1670"/>
                </a:lnTo>
                <a:lnTo>
                  <a:pt x="5078" y="1559"/>
                </a:lnTo>
                <a:lnTo>
                  <a:pt x="5078" y="1450"/>
                </a:lnTo>
                <a:lnTo>
                  <a:pt x="5078" y="1350"/>
                </a:lnTo>
                <a:lnTo>
                  <a:pt x="5078" y="1260"/>
                </a:lnTo>
                <a:lnTo>
                  <a:pt x="5078" y="1183"/>
                </a:lnTo>
                <a:lnTo>
                  <a:pt x="5078" y="1125"/>
                </a:lnTo>
                <a:lnTo>
                  <a:pt x="5078" y="1087"/>
                </a:lnTo>
                <a:lnTo>
                  <a:pt x="5078" y="1073"/>
                </a:lnTo>
                <a:lnTo>
                  <a:pt x="5078" y="1072"/>
                </a:lnTo>
                <a:lnTo>
                  <a:pt x="5077" y="1036"/>
                </a:lnTo>
                <a:lnTo>
                  <a:pt x="5075" y="1002"/>
                </a:lnTo>
                <a:lnTo>
                  <a:pt x="5070" y="969"/>
                </a:lnTo>
                <a:lnTo>
                  <a:pt x="5064" y="939"/>
                </a:lnTo>
                <a:lnTo>
                  <a:pt x="5057" y="910"/>
                </a:lnTo>
                <a:lnTo>
                  <a:pt x="5048" y="884"/>
                </a:lnTo>
                <a:lnTo>
                  <a:pt x="5039" y="858"/>
                </a:lnTo>
                <a:lnTo>
                  <a:pt x="5028" y="834"/>
                </a:lnTo>
                <a:lnTo>
                  <a:pt x="5016" y="813"/>
                </a:lnTo>
                <a:lnTo>
                  <a:pt x="5004" y="791"/>
                </a:lnTo>
                <a:lnTo>
                  <a:pt x="4989" y="772"/>
                </a:lnTo>
                <a:lnTo>
                  <a:pt x="4975" y="755"/>
                </a:lnTo>
                <a:lnTo>
                  <a:pt x="4959" y="740"/>
                </a:lnTo>
                <a:lnTo>
                  <a:pt x="4943" y="725"/>
                </a:lnTo>
                <a:lnTo>
                  <a:pt x="4927" y="711"/>
                </a:lnTo>
                <a:lnTo>
                  <a:pt x="4910" y="699"/>
                </a:lnTo>
                <a:close/>
                <a:moveTo>
                  <a:pt x="2339" y="699"/>
                </a:moveTo>
                <a:lnTo>
                  <a:pt x="2322" y="689"/>
                </a:lnTo>
                <a:lnTo>
                  <a:pt x="2305" y="679"/>
                </a:lnTo>
                <a:lnTo>
                  <a:pt x="2288" y="671"/>
                </a:lnTo>
                <a:lnTo>
                  <a:pt x="2271" y="663"/>
                </a:lnTo>
                <a:lnTo>
                  <a:pt x="2254" y="657"/>
                </a:lnTo>
                <a:lnTo>
                  <a:pt x="2237" y="652"/>
                </a:lnTo>
                <a:lnTo>
                  <a:pt x="2221" y="647"/>
                </a:lnTo>
                <a:lnTo>
                  <a:pt x="2205" y="643"/>
                </a:lnTo>
                <a:lnTo>
                  <a:pt x="2176" y="638"/>
                </a:lnTo>
                <a:lnTo>
                  <a:pt x="2148" y="635"/>
                </a:lnTo>
                <a:lnTo>
                  <a:pt x="2124" y="634"/>
                </a:lnTo>
                <a:lnTo>
                  <a:pt x="2103" y="633"/>
                </a:lnTo>
                <a:lnTo>
                  <a:pt x="2079" y="633"/>
                </a:lnTo>
                <a:lnTo>
                  <a:pt x="2013" y="633"/>
                </a:lnTo>
                <a:lnTo>
                  <a:pt x="1909" y="633"/>
                </a:lnTo>
                <a:lnTo>
                  <a:pt x="1774" y="633"/>
                </a:lnTo>
                <a:lnTo>
                  <a:pt x="1616" y="633"/>
                </a:lnTo>
                <a:lnTo>
                  <a:pt x="1438" y="633"/>
                </a:lnTo>
                <a:lnTo>
                  <a:pt x="1247" y="633"/>
                </a:lnTo>
                <a:lnTo>
                  <a:pt x="1051" y="633"/>
                </a:lnTo>
                <a:lnTo>
                  <a:pt x="855" y="633"/>
                </a:lnTo>
                <a:lnTo>
                  <a:pt x="666" y="633"/>
                </a:lnTo>
                <a:lnTo>
                  <a:pt x="488" y="633"/>
                </a:lnTo>
                <a:lnTo>
                  <a:pt x="328" y="633"/>
                </a:lnTo>
                <a:lnTo>
                  <a:pt x="194" y="633"/>
                </a:lnTo>
                <a:lnTo>
                  <a:pt x="91" y="633"/>
                </a:lnTo>
                <a:lnTo>
                  <a:pt x="23" y="633"/>
                </a:lnTo>
                <a:lnTo>
                  <a:pt x="0" y="633"/>
                </a:lnTo>
                <a:lnTo>
                  <a:pt x="0" y="651"/>
                </a:lnTo>
                <a:lnTo>
                  <a:pt x="0" y="702"/>
                </a:lnTo>
                <a:lnTo>
                  <a:pt x="0" y="783"/>
                </a:lnTo>
                <a:lnTo>
                  <a:pt x="0" y="888"/>
                </a:lnTo>
                <a:lnTo>
                  <a:pt x="0" y="1011"/>
                </a:lnTo>
                <a:lnTo>
                  <a:pt x="0" y="1148"/>
                </a:lnTo>
                <a:lnTo>
                  <a:pt x="0" y="1297"/>
                </a:lnTo>
                <a:lnTo>
                  <a:pt x="0" y="1448"/>
                </a:lnTo>
                <a:lnTo>
                  <a:pt x="0" y="1601"/>
                </a:lnTo>
                <a:lnTo>
                  <a:pt x="0" y="1748"/>
                </a:lnTo>
                <a:lnTo>
                  <a:pt x="0" y="1886"/>
                </a:lnTo>
                <a:lnTo>
                  <a:pt x="0" y="2010"/>
                </a:lnTo>
                <a:lnTo>
                  <a:pt x="0" y="2114"/>
                </a:lnTo>
                <a:lnTo>
                  <a:pt x="0" y="2194"/>
                </a:lnTo>
                <a:lnTo>
                  <a:pt x="0" y="2246"/>
                </a:lnTo>
                <a:lnTo>
                  <a:pt x="0" y="2264"/>
                </a:lnTo>
                <a:lnTo>
                  <a:pt x="21" y="2264"/>
                </a:lnTo>
                <a:lnTo>
                  <a:pt x="78" y="2264"/>
                </a:lnTo>
                <a:lnTo>
                  <a:pt x="158" y="2264"/>
                </a:lnTo>
                <a:lnTo>
                  <a:pt x="250" y="2264"/>
                </a:lnTo>
                <a:lnTo>
                  <a:pt x="341" y="2264"/>
                </a:lnTo>
                <a:lnTo>
                  <a:pt x="421" y="2264"/>
                </a:lnTo>
                <a:lnTo>
                  <a:pt x="477" y="2264"/>
                </a:lnTo>
                <a:lnTo>
                  <a:pt x="500" y="2264"/>
                </a:lnTo>
                <a:lnTo>
                  <a:pt x="500" y="2249"/>
                </a:lnTo>
                <a:lnTo>
                  <a:pt x="500" y="2207"/>
                </a:lnTo>
                <a:lnTo>
                  <a:pt x="500" y="2142"/>
                </a:lnTo>
                <a:lnTo>
                  <a:pt x="500" y="2056"/>
                </a:lnTo>
                <a:lnTo>
                  <a:pt x="500" y="1956"/>
                </a:lnTo>
                <a:lnTo>
                  <a:pt x="500" y="1844"/>
                </a:lnTo>
                <a:lnTo>
                  <a:pt x="500" y="1724"/>
                </a:lnTo>
                <a:lnTo>
                  <a:pt x="500" y="1600"/>
                </a:lnTo>
                <a:lnTo>
                  <a:pt x="500" y="1476"/>
                </a:lnTo>
                <a:lnTo>
                  <a:pt x="500" y="1356"/>
                </a:lnTo>
                <a:lnTo>
                  <a:pt x="500" y="1244"/>
                </a:lnTo>
                <a:lnTo>
                  <a:pt x="500" y="1143"/>
                </a:lnTo>
                <a:lnTo>
                  <a:pt x="500" y="1057"/>
                </a:lnTo>
                <a:lnTo>
                  <a:pt x="500" y="993"/>
                </a:lnTo>
                <a:lnTo>
                  <a:pt x="500" y="950"/>
                </a:lnTo>
                <a:lnTo>
                  <a:pt x="500" y="936"/>
                </a:lnTo>
                <a:lnTo>
                  <a:pt x="515" y="936"/>
                </a:lnTo>
                <a:lnTo>
                  <a:pt x="553" y="936"/>
                </a:lnTo>
                <a:lnTo>
                  <a:pt x="608" y="936"/>
                </a:lnTo>
                <a:lnTo>
                  <a:pt x="671" y="936"/>
                </a:lnTo>
                <a:lnTo>
                  <a:pt x="734" y="936"/>
                </a:lnTo>
                <a:lnTo>
                  <a:pt x="789" y="936"/>
                </a:lnTo>
                <a:lnTo>
                  <a:pt x="828" y="936"/>
                </a:lnTo>
                <a:lnTo>
                  <a:pt x="843" y="936"/>
                </a:lnTo>
                <a:lnTo>
                  <a:pt x="857" y="936"/>
                </a:lnTo>
                <a:lnTo>
                  <a:pt x="870" y="937"/>
                </a:lnTo>
                <a:lnTo>
                  <a:pt x="882" y="939"/>
                </a:lnTo>
                <a:lnTo>
                  <a:pt x="894" y="941"/>
                </a:lnTo>
                <a:lnTo>
                  <a:pt x="904" y="944"/>
                </a:lnTo>
                <a:lnTo>
                  <a:pt x="914" y="948"/>
                </a:lnTo>
                <a:lnTo>
                  <a:pt x="922" y="952"/>
                </a:lnTo>
                <a:lnTo>
                  <a:pt x="931" y="957"/>
                </a:lnTo>
                <a:lnTo>
                  <a:pt x="938" y="962"/>
                </a:lnTo>
                <a:lnTo>
                  <a:pt x="944" y="967"/>
                </a:lnTo>
                <a:lnTo>
                  <a:pt x="951" y="974"/>
                </a:lnTo>
                <a:lnTo>
                  <a:pt x="957" y="979"/>
                </a:lnTo>
                <a:lnTo>
                  <a:pt x="968" y="993"/>
                </a:lnTo>
                <a:lnTo>
                  <a:pt x="976" y="1008"/>
                </a:lnTo>
                <a:lnTo>
                  <a:pt x="984" y="1022"/>
                </a:lnTo>
                <a:lnTo>
                  <a:pt x="990" y="1038"/>
                </a:lnTo>
                <a:lnTo>
                  <a:pt x="994" y="1054"/>
                </a:lnTo>
                <a:lnTo>
                  <a:pt x="997" y="1069"/>
                </a:lnTo>
                <a:lnTo>
                  <a:pt x="1001" y="1085"/>
                </a:lnTo>
                <a:lnTo>
                  <a:pt x="1002" y="1099"/>
                </a:lnTo>
                <a:lnTo>
                  <a:pt x="1003" y="1111"/>
                </a:lnTo>
                <a:lnTo>
                  <a:pt x="1003" y="1122"/>
                </a:lnTo>
                <a:lnTo>
                  <a:pt x="1003" y="1123"/>
                </a:lnTo>
                <a:lnTo>
                  <a:pt x="1003" y="1138"/>
                </a:lnTo>
                <a:lnTo>
                  <a:pt x="1003" y="1175"/>
                </a:lnTo>
                <a:lnTo>
                  <a:pt x="1003" y="1232"/>
                </a:lnTo>
                <a:lnTo>
                  <a:pt x="1003" y="1306"/>
                </a:lnTo>
                <a:lnTo>
                  <a:pt x="1003" y="1392"/>
                </a:lnTo>
                <a:lnTo>
                  <a:pt x="1003" y="1489"/>
                </a:lnTo>
                <a:lnTo>
                  <a:pt x="1003" y="1591"/>
                </a:lnTo>
                <a:lnTo>
                  <a:pt x="1003" y="1697"/>
                </a:lnTo>
                <a:lnTo>
                  <a:pt x="1003" y="1803"/>
                </a:lnTo>
                <a:lnTo>
                  <a:pt x="1003" y="1906"/>
                </a:lnTo>
                <a:lnTo>
                  <a:pt x="1003" y="2001"/>
                </a:lnTo>
                <a:lnTo>
                  <a:pt x="1002" y="2087"/>
                </a:lnTo>
                <a:lnTo>
                  <a:pt x="1002" y="2160"/>
                </a:lnTo>
                <a:lnTo>
                  <a:pt x="1002" y="2215"/>
                </a:lnTo>
                <a:lnTo>
                  <a:pt x="1002" y="2251"/>
                </a:lnTo>
                <a:lnTo>
                  <a:pt x="1002" y="2264"/>
                </a:lnTo>
                <a:lnTo>
                  <a:pt x="1024" y="2264"/>
                </a:lnTo>
                <a:lnTo>
                  <a:pt x="1080" y="2264"/>
                </a:lnTo>
                <a:lnTo>
                  <a:pt x="1160" y="2264"/>
                </a:lnTo>
                <a:lnTo>
                  <a:pt x="1253" y="2264"/>
                </a:lnTo>
                <a:lnTo>
                  <a:pt x="1345" y="2264"/>
                </a:lnTo>
                <a:lnTo>
                  <a:pt x="1425" y="2264"/>
                </a:lnTo>
                <a:lnTo>
                  <a:pt x="1481" y="2264"/>
                </a:lnTo>
                <a:lnTo>
                  <a:pt x="1503" y="2264"/>
                </a:lnTo>
                <a:lnTo>
                  <a:pt x="1503" y="2249"/>
                </a:lnTo>
                <a:lnTo>
                  <a:pt x="1503" y="2207"/>
                </a:lnTo>
                <a:lnTo>
                  <a:pt x="1503" y="2142"/>
                </a:lnTo>
                <a:lnTo>
                  <a:pt x="1503" y="2056"/>
                </a:lnTo>
                <a:lnTo>
                  <a:pt x="1503" y="1956"/>
                </a:lnTo>
                <a:lnTo>
                  <a:pt x="1503" y="1844"/>
                </a:lnTo>
                <a:lnTo>
                  <a:pt x="1503" y="1724"/>
                </a:lnTo>
                <a:lnTo>
                  <a:pt x="1503" y="1600"/>
                </a:lnTo>
                <a:lnTo>
                  <a:pt x="1503" y="1476"/>
                </a:lnTo>
                <a:lnTo>
                  <a:pt x="1503" y="1356"/>
                </a:lnTo>
                <a:lnTo>
                  <a:pt x="1503" y="1244"/>
                </a:lnTo>
                <a:lnTo>
                  <a:pt x="1503" y="1143"/>
                </a:lnTo>
                <a:lnTo>
                  <a:pt x="1503" y="1057"/>
                </a:lnTo>
                <a:lnTo>
                  <a:pt x="1503" y="993"/>
                </a:lnTo>
                <a:lnTo>
                  <a:pt x="1503" y="950"/>
                </a:lnTo>
                <a:lnTo>
                  <a:pt x="1503" y="936"/>
                </a:lnTo>
                <a:lnTo>
                  <a:pt x="1518" y="936"/>
                </a:lnTo>
                <a:lnTo>
                  <a:pt x="1556" y="936"/>
                </a:lnTo>
                <a:lnTo>
                  <a:pt x="1611" y="936"/>
                </a:lnTo>
                <a:lnTo>
                  <a:pt x="1675" y="936"/>
                </a:lnTo>
                <a:lnTo>
                  <a:pt x="1737" y="936"/>
                </a:lnTo>
                <a:lnTo>
                  <a:pt x="1792" y="936"/>
                </a:lnTo>
                <a:lnTo>
                  <a:pt x="1832" y="936"/>
                </a:lnTo>
                <a:lnTo>
                  <a:pt x="1846" y="936"/>
                </a:lnTo>
                <a:lnTo>
                  <a:pt x="1860" y="936"/>
                </a:lnTo>
                <a:lnTo>
                  <a:pt x="1874" y="937"/>
                </a:lnTo>
                <a:lnTo>
                  <a:pt x="1886" y="939"/>
                </a:lnTo>
                <a:lnTo>
                  <a:pt x="1897" y="941"/>
                </a:lnTo>
                <a:lnTo>
                  <a:pt x="1907" y="944"/>
                </a:lnTo>
                <a:lnTo>
                  <a:pt x="1917" y="948"/>
                </a:lnTo>
                <a:lnTo>
                  <a:pt x="1926" y="952"/>
                </a:lnTo>
                <a:lnTo>
                  <a:pt x="1934" y="957"/>
                </a:lnTo>
                <a:lnTo>
                  <a:pt x="1942" y="962"/>
                </a:lnTo>
                <a:lnTo>
                  <a:pt x="1948" y="967"/>
                </a:lnTo>
                <a:lnTo>
                  <a:pt x="1954" y="974"/>
                </a:lnTo>
                <a:lnTo>
                  <a:pt x="1961" y="979"/>
                </a:lnTo>
                <a:lnTo>
                  <a:pt x="1971" y="993"/>
                </a:lnTo>
                <a:lnTo>
                  <a:pt x="1980" y="1008"/>
                </a:lnTo>
                <a:lnTo>
                  <a:pt x="1987" y="1022"/>
                </a:lnTo>
                <a:lnTo>
                  <a:pt x="1994" y="1038"/>
                </a:lnTo>
                <a:lnTo>
                  <a:pt x="1998" y="1054"/>
                </a:lnTo>
                <a:lnTo>
                  <a:pt x="2001" y="1069"/>
                </a:lnTo>
                <a:lnTo>
                  <a:pt x="2003" y="1085"/>
                </a:lnTo>
                <a:lnTo>
                  <a:pt x="2005" y="1099"/>
                </a:lnTo>
                <a:lnTo>
                  <a:pt x="2006" y="1111"/>
                </a:lnTo>
                <a:lnTo>
                  <a:pt x="2006" y="1122"/>
                </a:lnTo>
                <a:lnTo>
                  <a:pt x="2006" y="1123"/>
                </a:lnTo>
                <a:lnTo>
                  <a:pt x="2006" y="1138"/>
                </a:lnTo>
                <a:lnTo>
                  <a:pt x="2006" y="1175"/>
                </a:lnTo>
                <a:lnTo>
                  <a:pt x="2006" y="1232"/>
                </a:lnTo>
                <a:lnTo>
                  <a:pt x="2006" y="1306"/>
                </a:lnTo>
                <a:lnTo>
                  <a:pt x="2006" y="1393"/>
                </a:lnTo>
                <a:lnTo>
                  <a:pt x="2006" y="1490"/>
                </a:lnTo>
                <a:lnTo>
                  <a:pt x="2005" y="1592"/>
                </a:lnTo>
                <a:lnTo>
                  <a:pt x="2005" y="1698"/>
                </a:lnTo>
                <a:lnTo>
                  <a:pt x="2005" y="1804"/>
                </a:lnTo>
                <a:lnTo>
                  <a:pt x="2005" y="1907"/>
                </a:lnTo>
                <a:lnTo>
                  <a:pt x="2005" y="2002"/>
                </a:lnTo>
                <a:lnTo>
                  <a:pt x="2005" y="2088"/>
                </a:lnTo>
                <a:lnTo>
                  <a:pt x="2005" y="2160"/>
                </a:lnTo>
                <a:lnTo>
                  <a:pt x="2005" y="2216"/>
                </a:lnTo>
                <a:lnTo>
                  <a:pt x="2005" y="2252"/>
                </a:lnTo>
                <a:lnTo>
                  <a:pt x="2005" y="2265"/>
                </a:lnTo>
                <a:lnTo>
                  <a:pt x="2028" y="2265"/>
                </a:lnTo>
                <a:lnTo>
                  <a:pt x="2084" y="2265"/>
                </a:lnTo>
                <a:lnTo>
                  <a:pt x="2164" y="2265"/>
                </a:lnTo>
                <a:lnTo>
                  <a:pt x="2256" y="2265"/>
                </a:lnTo>
                <a:lnTo>
                  <a:pt x="2347" y="2265"/>
                </a:lnTo>
                <a:lnTo>
                  <a:pt x="2428" y="2265"/>
                </a:lnTo>
                <a:lnTo>
                  <a:pt x="2485" y="2265"/>
                </a:lnTo>
                <a:lnTo>
                  <a:pt x="2506" y="2265"/>
                </a:lnTo>
                <a:lnTo>
                  <a:pt x="2506" y="2251"/>
                </a:lnTo>
                <a:lnTo>
                  <a:pt x="2506" y="2214"/>
                </a:lnTo>
                <a:lnTo>
                  <a:pt x="2506" y="2155"/>
                </a:lnTo>
                <a:lnTo>
                  <a:pt x="2506" y="2079"/>
                </a:lnTo>
                <a:lnTo>
                  <a:pt x="2506" y="1989"/>
                </a:lnTo>
                <a:lnTo>
                  <a:pt x="2506" y="1888"/>
                </a:lnTo>
                <a:lnTo>
                  <a:pt x="2506" y="1780"/>
                </a:lnTo>
                <a:lnTo>
                  <a:pt x="2506" y="1669"/>
                </a:lnTo>
                <a:lnTo>
                  <a:pt x="2506" y="1557"/>
                </a:lnTo>
                <a:lnTo>
                  <a:pt x="2506" y="1449"/>
                </a:lnTo>
                <a:lnTo>
                  <a:pt x="2506" y="1349"/>
                </a:lnTo>
                <a:lnTo>
                  <a:pt x="2506" y="1259"/>
                </a:lnTo>
                <a:lnTo>
                  <a:pt x="2506" y="1182"/>
                </a:lnTo>
                <a:lnTo>
                  <a:pt x="2506" y="1124"/>
                </a:lnTo>
                <a:lnTo>
                  <a:pt x="2506" y="1086"/>
                </a:lnTo>
                <a:lnTo>
                  <a:pt x="2506" y="1072"/>
                </a:lnTo>
                <a:lnTo>
                  <a:pt x="2505" y="1036"/>
                </a:lnTo>
                <a:lnTo>
                  <a:pt x="2503" y="1002"/>
                </a:lnTo>
                <a:lnTo>
                  <a:pt x="2499" y="969"/>
                </a:lnTo>
                <a:lnTo>
                  <a:pt x="2492" y="939"/>
                </a:lnTo>
                <a:lnTo>
                  <a:pt x="2486" y="910"/>
                </a:lnTo>
                <a:lnTo>
                  <a:pt x="2477" y="884"/>
                </a:lnTo>
                <a:lnTo>
                  <a:pt x="2468" y="858"/>
                </a:lnTo>
                <a:lnTo>
                  <a:pt x="2456" y="834"/>
                </a:lnTo>
                <a:lnTo>
                  <a:pt x="2445" y="813"/>
                </a:lnTo>
                <a:lnTo>
                  <a:pt x="2432" y="791"/>
                </a:lnTo>
                <a:lnTo>
                  <a:pt x="2418" y="772"/>
                </a:lnTo>
                <a:lnTo>
                  <a:pt x="2403" y="755"/>
                </a:lnTo>
                <a:lnTo>
                  <a:pt x="2387" y="740"/>
                </a:lnTo>
                <a:lnTo>
                  <a:pt x="2372" y="725"/>
                </a:lnTo>
                <a:lnTo>
                  <a:pt x="2356" y="711"/>
                </a:lnTo>
                <a:lnTo>
                  <a:pt x="2339" y="699"/>
                </a:lnTo>
                <a:close/>
                <a:moveTo>
                  <a:pt x="8041" y="631"/>
                </a:moveTo>
                <a:lnTo>
                  <a:pt x="8039" y="631"/>
                </a:lnTo>
                <a:lnTo>
                  <a:pt x="8037" y="631"/>
                </a:lnTo>
                <a:lnTo>
                  <a:pt x="7988" y="633"/>
                </a:lnTo>
                <a:lnTo>
                  <a:pt x="7943" y="634"/>
                </a:lnTo>
                <a:lnTo>
                  <a:pt x="7898" y="637"/>
                </a:lnTo>
                <a:lnTo>
                  <a:pt x="7857" y="640"/>
                </a:lnTo>
                <a:lnTo>
                  <a:pt x="7817" y="645"/>
                </a:lnTo>
                <a:lnTo>
                  <a:pt x="7779" y="651"/>
                </a:lnTo>
                <a:lnTo>
                  <a:pt x="7742" y="658"/>
                </a:lnTo>
                <a:lnTo>
                  <a:pt x="7708" y="665"/>
                </a:lnTo>
                <a:lnTo>
                  <a:pt x="7675" y="675"/>
                </a:lnTo>
                <a:lnTo>
                  <a:pt x="7643" y="684"/>
                </a:lnTo>
                <a:lnTo>
                  <a:pt x="7615" y="696"/>
                </a:lnTo>
                <a:lnTo>
                  <a:pt x="7586" y="708"/>
                </a:lnTo>
                <a:lnTo>
                  <a:pt x="7559" y="720"/>
                </a:lnTo>
                <a:lnTo>
                  <a:pt x="7535" y="735"/>
                </a:lnTo>
                <a:lnTo>
                  <a:pt x="7512" y="750"/>
                </a:lnTo>
                <a:lnTo>
                  <a:pt x="7490" y="767"/>
                </a:lnTo>
                <a:lnTo>
                  <a:pt x="7469" y="784"/>
                </a:lnTo>
                <a:lnTo>
                  <a:pt x="7449" y="802"/>
                </a:lnTo>
                <a:lnTo>
                  <a:pt x="7431" y="821"/>
                </a:lnTo>
                <a:lnTo>
                  <a:pt x="7414" y="842"/>
                </a:lnTo>
                <a:lnTo>
                  <a:pt x="7399" y="863"/>
                </a:lnTo>
                <a:lnTo>
                  <a:pt x="7384" y="886"/>
                </a:lnTo>
                <a:lnTo>
                  <a:pt x="7370" y="909"/>
                </a:lnTo>
                <a:lnTo>
                  <a:pt x="7357" y="933"/>
                </a:lnTo>
                <a:lnTo>
                  <a:pt x="7345" y="959"/>
                </a:lnTo>
                <a:lnTo>
                  <a:pt x="7334" y="985"/>
                </a:lnTo>
                <a:lnTo>
                  <a:pt x="7323" y="1013"/>
                </a:lnTo>
                <a:lnTo>
                  <a:pt x="7314" y="1041"/>
                </a:lnTo>
                <a:lnTo>
                  <a:pt x="7305" y="1071"/>
                </a:lnTo>
                <a:lnTo>
                  <a:pt x="7297" y="1102"/>
                </a:lnTo>
                <a:lnTo>
                  <a:pt x="7289" y="1134"/>
                </a:lnTo>
                <a:lnTo>
                  <a:pt x="7282" y="1166"/>
                </a:lnTo>
                <a:lnTo>
                  <a:pt x="7279" y="1178"/>
                </a:lnTo>
                <a:lnTo>
                  <a:pt x="7271" y="1213"/>
                </a:lnTo>
                <a:lnTo>
                  <a:pt x="7260" y="1267"/>
                </a:lnTo>
                <a:lnTo>
                  <a:pt x="7245" y="1337"/>
                </a:lnTo>
                <a:lnTo>
                  <a:pt x="7227" y="1421"/>
                </a:lnTo>
                <a:lnTo>
                  <a:pt x="7207" y="1513"/>
                </a:lnTo>
                <a:lnTo>
                  <a:pt x="7186" y="1611"/>
                </a:lnTo>
                <a:lnTo>
                  <a:pt x="7164" y="1714"/>
                </a:lnTo>
                <a:lnTo>
                  <a:pt x="7141" y="1816"/>
                </a:lnTo>
                <a:lnTo>
                  <a:pt x="7120" y="1916"/>
                </a:lnTo>
                <a:lnTo>
                  <a:pt x="7100" y="2008"/>
                </a:lnTo>
                <a:lnTo>
                  <a:pt x="7082" y="2090"/>
                </a:lnTo>
                <a:lnTo>
                  <a:pt x="7067" y="2160"/>
                </a:lnTo>
                <a:lnTo>
                  <a:pt x="7056" y="2214"/>
                </a:lnTo>
                <a:lnTo>
                  <a:pt x="7048" y="2249"/>
                </a:lnTo>
                <a:lnTo>
                  <a:pt x="7045" y="2262"/>
                </a:lnTo>
                <a:lnTo>
                  <a:pt x="7068" y="2262"/>
                </a:lnTo>
                <a:lnTo>
                  <a:pt x="7131" y="2262"/>
                </a:lnTo>
                <a:lnTo>
                  <a:pt x="7217" y="2262"/>
                </a:lnTo>
                <a:lnTo>
                  <a:pt x="7317" y="2262"/>
                </a:lnTo>
                <a:lnTo>
                  <a:pt x="7418" y="2262"/>
                </a:lnTo>
                <a:lnTo>
                  <a:pt x="7504" y="2262"/>
                </a:lnTo>
                <a:lnTo>
                  <a:pt x="7566" y="2262"/>
                </a:lnTo>
                <a:lnTo>
                  <a:pt x="7589" y="2262"/>
                </a:lnTo>
                <a:lnTo>
                  <a:pt x="7591" y="2250"/>
                </a:lnTo>
                <a:lnTo>
                  <a:pt x="7599" y="2218"/>
                </a:lnTo>
                <a:lnTo>
                  <a:pt x="7609" y="2168"/>
                </a:lnTo>
                <a:lnTo>
                  <a:pt x="7624" y="2102"/>
                </a:lnTo>
                <a:lnTo>
                  <a:pt x="7641" y="2024"/>
                </a:lnTo>
                <a:lnTo>
                  <a:pt x="7659" y="1937"/>
                </a:lnTo>
                <a:lnTo>
                  <a:pt x="7679" y="1845"/>
                </a:lnTo>
                <a:lnTo>
                  <a:pt x="7700" y="1749"/>
                </a:lnTo>
                <a:lnTo>
                  <a:pt x="7720" y="1653"/>
                </a:lnTo>
                <a:lnTo>
                  <a:pt x="7741" y="1561"/>
                </a:lnTo>
                <a:lnTo>
                  <a:pt x="7760" y="1474"/>
                </a:lnTo>
                <a:lnTo>
                  <a:pt x="7777" y="1396"/>
                </a:lnTo>
                <a:lnTo>
                  <a:pt x="7790" y="1331"/>
                </a:lnTo>
                <a:lnTo>
                  <a:pt x="7801" y="1280"/>
                </a:lnTo>
                <a:lnTo>
                  <a:pt x="7808" y="1247"/>
                </a:lnTo>
                <a:lnTo>
                  <a:pt x="7810" y="1235"/>
                </a:lnTo>
                <a:lnTo>
                  <a:pt x="7824" y="1177"/>
                </a:lnTo>
                <a:lnTo>
                  <a:pt x="7837" y="1128"/>
                </a:lnTo>
                <a:lnTo>
                  <a:pt x="7850" y="1087"/>
                </a:lnTo>
                <a:lnTo>
                  <a:pt x="7861" y="1055"/>
                </a:lnTo>
                <a:lnTo>
                  <a:pt x="7871" y="1030"/>
                </a:lnTo>
                <a:lnTo>
                  <a:pt x="7880" y="1012"/>
                </a:lnTo>
                <a:lnTo>
                  <a:pt x="7888" y="999"/>
                </a:lnTo>
                <a:lnTo>
                  <a:pt x="7894" y="992"/>
                </a:lnTo>
                <a:lnTo>
                  <a:pt x="7900" y="984"/>
                </a:lnTo>
                <a:lnTo>
                  <a:pt x="7908" y="978"/>
                </a:lnTo>
                <a:lnTo>
                  <a:pt x="7915" y="972"/>
                </a:lnTo>
                <a:lnTo>
                  <a:pt x="7923" y="966"/>
                </a:lnTo>
                <a:lnTo>
                  <a:pt x="7932" y="961"/>
                </a:lnTo>
                <a:lnTo>
                  <a:pt x="7942" y="957"/>
                </a:lnTo>
                <a:lnTo>
                  <a:pt x="7951" y="951"/>
                </a:lnTo>
                <a:lnTo>
                  <a:pt x="7963" y="948"/>
                </a:lnTo>
                <a:lnTo>
                  <a:pt x="7976" y="944"/>
                </a:lnTo>
                <a:lnTo>
                  <a:pt x="7989" y="941"/>
                </a:lnTo>
                <a:lnTo>
                  <a:pt x="8004" y="939"/>
                </a:lnTo>
                <a:lnTo>
                  <a:pt x="8020" y="937"/>
                </a:lnTo>
                <a:lnTo>
                  <a:pt x="8037" y="934"/>
                </a:lnTo>
                <a:lnTo>
                  <a:pt x="8055" y="933"/>
                </a:lnTo>
                <a:lnTo>
                  <a:pt x="8075" y="932"/>
                </a:lnTo>
                <a:lnTo>
                  <a:pt x="8097" y="932"/>
                </a:lnTo>
                <a:lnTo>
                  <a:pt x="8106" y="932"/>
                </a:lnTo>
                <a:lnTo>
                  <a:pt x="8128" y="932"/>
                </a:lnTo>
                <a:lnTo>
                  <a:pt x="8161" y="932"/>
                </a:lnTo>
                <a:lnTo>
                  <a:pt x="8198" y="932"/>
                </a:lnTo>
                <a:lnTo>
                  <a:pt x="8236" y="932"/>
                </a:lnTo>
                <a:lnTo>
                  <a:pt x="8268" y="932"/>
                </a:lnTo>
                <a:lnTo>
                  <a:pt x="8291" y="932"/>
                </a:lnTo>
                <a:lnTo>
                  <a:pt x="8300" y="932"/>
                </a:lnTo>
                <a:lnTo>
                  <a:pt x="8307" y="920"/>
                </a:lnTo>
                <a:lnTo>
                  <a:pt x="8325" y="886"/>
                </a:lnTo>
                <a:lnTo>
                  <a:pt x="8350" y="837"/>
                </a:lnTo>
                <a:lnTo>
                  <a:pt x="8379" y="782"/>
                </a:lnTo>
                <a:lnTo>
                  <a:pt x="8409" y="727"/>
                </a:lnTo>
                <a:lnTo>
                  <a:pt x="8434" y="679"/>
                </a:lnTo>
                <a:lnTo>
                  <a:pt x="8452" y="645"/>
                </a:lnTo>
                <a:lnTo>
                  <a:pt x="8458" y="631"/>
                </a:lnTo>
                <a:lnTo>
                  <a:pt x="8440" y="631"/>
                </a:lnTo>
                <a:lnTo>
                  <a:pt x="8394" y="631"/>
                </a:lnTo>
                <a:lnTo>
                  <a:pt x="8326" y="631"/>
                </a:lnTo>
                <a:lnTo>
                  <a:pt x="8250" y="631"/>
                </a:lnTo>
                <a:lnTo>
                  <a:pt x="8174" y="631"/>
                </a:lnTo>
                <a:lnTo>
                  <a:pt x="8107" y="631"/>
                </a:lnTo>
                <a:lnTo>
                  <a:pt x="8059" y="631"/>
                </a:lnTo>
                <a:lnTo>
                  <a:pt x="8041" y="6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0" name="Rectangle 2"/>
          <p:cNvSpPr>
            <a:spLocks noGrp="1" noChangeArrowheads="1"/>
          </p:cNvSpPr>
          <p:nvPr>
            <p:ph type="ctrTitle"/>
          </p:nvPr>
        </p:nvSpPr>
        <p:spPr>
          <a:xfrm>
            <a:off x="876300" y="4200525"/>
            <a:ext cx="9793288" cy="795338"/>
          </a:xfrm>
        </p:spPr>
        <p:txBody>
          <a:bodyPr/>
          <a:lstStyle>
            <a:lvl1pPr>
              <a:defRPr sz="3000">
                <a:solidFill>
                  <a:schemeClr val="bg1"/>
                </a:solidFill>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7651" name="Rectangle 3"/>
          <p:cNvSpPr>
            <a:spLocks noGrp="1" noChangeArrowheads="1"/>
          </p:cNvSpPr>
          <p:nvPr>
            <p:ph type="subTitle" idx="1"/>
          </p:nvPr>
        </p:nvSpPr>
        <p:spPr>
          <a:xfrm>
            <a:off x="852488" y="5078413"/>
            <a:ext cx="8064500" cy="620712"/>
          </a:xfrm>
        </p:spPr>
        <p:txBody>
          <a:bodyPr/>
          <a:lstStyle>
            <a:lvl1pPr marL="0" indent="0">
              <a:buFont typeface="Wingdings" pitchFamily="2" charset="2"/>
              <a:buNone/>
              <a:defRPr sz="2400">
                <a:solidFill>
                  <a:schemeClr val="bg1"/>
                </a:solidFill>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8" name="Rectangle 4"/>
          <p:cNvSpPr>
            <a:spLocks noGrp="1" noChangeArrowheads="1"/>
          </p:cNvSpPr>
          <p:nvPr>
            <p:ph type="dt" sz="half" idx="10"/>
          </p:nvPr>
        </p:nvSpPr>
        <p:spPr bwMode="auto">
          <a:xfrm>
            <a:off x="576263" y="5900738"/>
            <a:ext cx="2687637" cy="450850"/>
          </a:xfrm>
          <a:prstGeom prst="rect">
            <a:avLst/>
          </a:prstGeom>
        </p:spPr>
        <p:txBody>
          <a:bodyPr vert="horz" wrap="square" lIns="91440" tIns="45720" rIns="91440" bIns="45720" numCol="1" anchor="t" anchorCtr="0" compatLnSpc="1">
            <a:prstTxWarp prst="textNoShape">
              <a:avLst/>
            </a:prstTxWarp>
          </a:bodyPr>
          <a:lstStyle>
            <a:lvl1pPr>
              <a:defRPr sz="1400">
                <a:latin typeface="Arial" charset="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0" y="5900738"/>
            <a:ext cx="3648075" cy="450850"/>
          </a:xfrm>
          <a:prstGeom prst="rect">
            <a:avLst/>
          </a:prstGeom>
        </p:spPr>
        <p:txBody>
          <a:bodyPr vert="horz" wrap="square" lIns="91440" tIns="45720" rIns="91440" bIns="45720" numCol="1" anchor="t" anchorCtr="0" compatLnSpc="1">
            <a:prstTxWarp prst="textNoShape">
              <a:avLst/>
            </a:prstTxWarp>
          </a:bodyPr>
          <a:lstStyle>
            <a:lvl1pPr algn="ctr">
              <a:defRPr sz="1400">
                <a:latin typeface="Arial" charset="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p:spPr>
        <p:txBody>
          <a:bodyPr vert="horz" wrap="square" lIns="91440" tIns="45720" rIns="91440" bIns="45720" numCol="1" anchor="t" anchorCtr="0" compatLnSpc="1">
            <a:prstTxWarp prst="textNoShape">
              <a:avLst/>
            </a:prstTxWarp>
          </a:bodyPr>
          <a:lstStyle>
            <a:lvl1pPr algn="r">
              <a:defRPr sz="1400">
                <a:latin typeface="Arial" charset="0"/>
                <a:ea typeface="宋体" charset="-122"/>
              </a:defRPr>
            </a:lvl1pPr>
          </a:lstStyle>
          <a:p>
            <a:pPr>
              <a:defRPr/>
            </a:pPr>
            <a:fld id="{81CF7792-E32A-49CC-8A8E-E3625AC56C33}" type="slidenum">
              <a:rPr lang="en-US" altLang="zh-CN"/>
              <a:pPr>
                <a:defRPr/>
              </a:pPr>
              <a:t>‹#›</a:t>
            </a:fld>
            <a:endParaRPr lang="en-US" altLang="zh-CN"/>
          </a:p>
        </p:txBody>
      </p:sp>
    </p:spTree>
    <p:extLst>
      <p:ext uri="{BB962C8B-B14F-4D97-AF65-F5344CB8AC3E}">
        <p14:creationId xmlns:p14="http://schemas.microsoft.com/office/powerpoint/2010/main" val="21068065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89650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8429446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90613"/>
            <a:ext cx="5356225"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90613"/>
            <a:ext cx="5356225"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2692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61692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462962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66819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3114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06801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87469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113669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0"/>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44450"/>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619443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81785148"/>
          <p:cNvPicPr>
            <a:picLocks noChangeAspect="1" noChangeArrowheads="1"/>
          </p:cNvPicPr>
          <p:nvPr/>
        </p:nvPicPr>
        <p:blipFill>
          <a:blip r:embed="rId2">
            <a:extLst>
              <a:ext uri="{28A0092B-C50C-407E-A947-70E740481C1C}">
                <a14:useLocalDpi xmlns:a14="http://schemas.microsoft.com/office/drawing/2010/main" val="0"/>
              </a:ext>
            </a:extLst>
          </a:blip>
          <a:srcRect t="28224" b="15022"/>
          <a:stretch>
            <a:fillRect/>
          </a:stretch>
        </p:blipFill>
        <p:spPr bwMode="auto">
          <a:xfrm>
            <a:off x="0"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PT用图灰色"/>
          <p:cNvPicPr>
            <a:picLocks noChangeAspect="1" noChangeArrowheads="1"/>
          </p:cNvPicPr>
          <p:nvPr/>
        </p:nvPicPr>
        <p:blipFill>
          <a:blip r:embed="rId3" cstate="print">
            <a:extLst>
              <a:ext uri="{28A0092B-C50C-407E-A947-70E740481C1C}">
                <a14:useLocalDpi xmlns:a14="http://schemas.microsoft.com/office/drawing/2010/main" val="0"/>
              </a:ext>
            </a:extLst>
          </a:blip>
          <a:srcRect l="16844" t="46463" r="10741"/>
          <a:stretch>
            <a:fillRect/>
          </a:stretch>
        </p:blipFill>
        <p:spPr bwMode="auto">
          <a:xfrm>
            <a:off x="0" y="1925638"/>
            <a:ext cx="1152207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8"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pic>
        <p:nvPicPr>
          <p:cNvPr id="7" name="Picture 1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5" y="5851525"/>
            <a:ext cx="2444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subTitle" idx="1"/>
          </p:nvPr>
        </p:nvSpPr>
        <p:spPr>
          <a:xfrm>
            <a:off x="839788" y="4841875"/>
            <a:ext cx="8066087" cy="603250"/>
          </a:xfrm>
        </p:spPr>
        <p:txBody>
          <a:bodyPr/>
          <a:lstStyle>
            <a:lvl1pPr marL="0" indent="0">
              <a:buFont typeface="Wingdings" pitchFamily="2" charset="2"/>
              <a:buNone/>
              <a:defRPr sz="2400">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29698" name="Rectangle 2"/>
          <p:cNvSpPr>
            <a:spLocks noGrp="1" noChangeArrowheads="1"/>
          </p:cNvSpPr>
          <p:nvPr>
            <p:ph type="ctrTitle"/>
          </p:nvPr>
        </p:nvSpPr>
        <p:spPr>
          <a:xfrm>
            <a:off x="863600" y="3911600"/>
            <a:ext cx="9794875" cy="839788"/>
          </a:xfrm>
        </p:spPr>
        <p:txBody>
          <a:bodyPr/>
          <a:lstStyle>
            <a:lvl1pPr>
              <a:defRPr sz="3000"/>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8" name="Rectangle 4"/>
          <p:cNvSpPr>
            <a:spLocks noGrp="1" noChangeArrowheads="1"/>
          </p:cNvSpPr>
          <p:nvPr>
            <p:ph type="dt" sz="half" idx="10"/>
          </p:nvPr>
        </p:nvSpPr>
        <p:spPr bwMode="auto">
          <a:xfrm>
            <a:off x="576263" y="5900738"/>
            <a:ext cx="2687637" cy="450850"/>
          </a:xfrm>
          <a:prstGeom prst="rect">
            <a:avLst/>
          </a:prstGeom>
        </p:spPr>
        <p:txBody>
          <a:bodyPr vert="horz" wrap="square" lIns="91440" tIns="45720" rIns="91440" bIns="45720" numCol="1" anchor="t" anchorCtr="0" compatLnSpc="1">
            <a:prstTxWarp prst="textNoShape">
              <a:avLst/>
            </a:prstTxWarp>
          </a:bodyPr>
          <a:lstStyle>
            <a:lvl1pPr>
              <a:defRPr sz="1400">
                <a:latin typeface="Arial" charset="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0" y="5900738"/>
            <a:ext cx="3648075" cy="450850"/>
          </a:xfrm>
          <a:prstGeom prst="rect">
            <a:avLst/>
          </a:prstGeom>
        </p:spPr>
        <p:txBody>
          <a:bodyPr vert="horz" wrap="square" lIns="91440" tIns="45720" rIns="91440" bIns="45720" numCol="1" anchor="t" anchorCtr="0" compatLnSpc="1">
            <a:prstTxWarp prst="textNoShape">
              <a:avLst/>
            </a:prstTxWarp>
          </a:bodyPr>
          <a:lstStyle>
            <a:lvl1pPr algn="ctr">
              <a:defRPr sz="1400">
                <a:latin typeface="Arial" charset="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p:spPr>
        <p:txBody>
          <a:bodyPr vert="horz" wrap="square" lIns="91440" tIns="45720" rIns="91440" bIns="45720" numCol="1" anchor="t" anchorCtr="0" compatLnSpc="1">
            <a:prstTxWarp prst="textNoShape">
              <a:avLst/>
            </a:prstTxWarp>
          </a:bodyPr>
          <a:lstStyle>
            <a:lvl1pPr algn="r">
              <a:defRPr sz="1400">
                <a:latin typeface="Arial" charset="0"/>
                <a:ea typeface="宋体" charset="-122"/>
              </a:defRPr>
            </a:lvl1pPr>
          </a:lstStyle>
          <a:p>
            <a:pPr>
              <a:defRPr/>
            </a:pPr>
            <a:fld id="{175D383E-7997-4A28-A0C5-D27D337FF0FD}" type="slidenum">
              <a:rPr lang="en-US" altLang="zh-CN"/>
              <a:pPr>
                <a:defRPr/>
              </a:pPr>
              <a:t>‹#›</a:t>
            </a:fld>
            <a:endParaRPr lang="en-US" altLang="zh-CN"/>
          </a:p>
        </p:txBody>
      </p:sp>
    </p:spTree>
    <p:extLst>
      <p:ext uri="{BB962C8B-B14F-4D97-AF65-F5344CB8AC3E}">
        <p14:creationId xmlns:p14="http://schemas.microsoft.com/office/powerpoint/2010/main" val="2895224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89317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9998488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74738"/>
            <a:ext cx="5356225"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74738"/>
            <a:ext cx="5356225"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62359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87438"/>
            <a:ext cx="5356225"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38" y="1087438"/>
            <a:ext cx="5356225"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096312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277049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6084275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432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0864613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346932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964348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0" y="0"/>
            <a:ext cx="2722563" cy="5864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3" y="0"/>
            <a:ext cx="8015287" cy="5864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0265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3"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3"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3"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3"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91658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5234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756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5"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1278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3" y="4535488"/>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3"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3"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59096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w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w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3" y="44450"/>
            <a:ext cx="108648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03213" y="1087438"/>
            <a:ext cx="10864850" cy="477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1030"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7652" r:id="rId1"/>
    <p:sldLayoutId id="2147487610" r:id="rId2"/>
    <p:sldLayoutId id="2147487611" r:id="rId3"/>
    <p:sldLayoutId id="2147487612" r:id="rId4"/>
    <p:sldLayoutId id="2147487613" r:id="rId5"/>
    <p:sldLayoutId id="2147487614" r:id="rId6"/>
    <p:sldLayoutId id="2147487615" r:id="rId7"/>
    <p:sldLayoutId id="2147487616" r:id="rId8"/>
    <p:sldLayoutId id="2147487617" r:id="rId9"/>
    <p:sldLayoutId id="2147487618" r:id="rId10"/>
    <p:sldLayoutId id="2147487619" r:id="rId11"/>
    <p:sldLayoutId id="2147487620" r:id="rId12"/>
    <p:sldLayoutId id="2147487621" r:id="rId13"/>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cs typeface="方正兰亭黑3_GBK"/>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3213" y="0"/>
            <a:ext cx="1086485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328613" y="1030288"/>
            <a:ext cx="1086485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2054"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7653" r:id="rId1"/>
    <p:sldLayoutId id="2147487622" r:id="rId2"/>
    <p:sldLayoutId id="2147487623" r:id="rId3"/>
    <p:sldLayoutId id="2147487624" r:id="rId4"/>
    <p:sldLayoutId id="2147487625" r:id="rId5"/>
    <p:sldLayoutId id="2147487626" r:id="rId6"/>
    <p:sldLayoutId id="2147487627" r:id="rId7"/>
    <p:sldLayoutId id="2147487628" r:id="rId8"/>
    <p:sldLayoutId id="2147487629" r:id="rId9"/>
    <p:sldLayoutId id="2147487630" r:id="rId10"/>
    <p:sldLayoutId id="2147487631" r:id="rId11"/>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rgbClr val="4D4D4D"/>
          </a:solidFill>
          <a:latin typeface="+mn-lt"/>
          <a:ea typeface="+mn-ea"/>
          <a:cs typeface="方正兰亭黑3_GBK"/>
        </a:defRPr>
      </a:lvl5pPr>
      <a:lvl6pPr marL="2514600" indent="-228600" algn="l" rtl="0" fontAlgn="base">
        <a:spcBef>
          <a:spcPct val="20000"/>
        </a:spcBef>
        <a:spcAft>
          <a:spcPct val="0"/>
        </a:spcAft>
        <a:buChar char="»"/>
        <a:defRPr sz="2000">
          <a:solidFill>
            <a:srgbClr val="4D4D4D"/>
          </a:solidFill>
          <a:latin typeface="+mn-lt"/>
          <a:ea typeface="+mn-ea"/>
        </a:defRPr>
      </a:lvl6pPr>
      <a:lvl7pPr marL="2971800" indent="-228600" algn="l" rtl="0" fontAlgn="base">
        <a:spcBef>
          <a:spcPct val="20000"/>
        </a:spcBef>
        <a:spcAft>
          <a:spcPct val="0"/>
        </a:spcAft>
        <a:buChar char="»"/>
        <a:defRPr sz="2000">
          <a:solidFill>
            <a:srgbClr val="4D4D4D"/>
          </a:solidFill>
          <a:latin typeface="+mn-lt"/>
          <a:ea typeface="+mn-ea"/>
        </a:defRPr>
      </a:lvl7pPr>
      <a:lvl8pPr marL="3429000" indent="-228600" algn="l" rtl="0" fontAlgn="base">
        <a:spcBef>
          <a:spcPct val="20000"/>
        </a:spcBef>
        <a:spcAft>
          <a:spcPct val="0"/>
        </a:spcAft>
        <a:buChar char="»"/>
        <a:defRPr sz="2000">
          <a:solidFill>
            <a:srgbClr val="4D4D4D"/>
          </a:solidFill>
          <a:latin typeface="+mn-lt"/>
          <a:ea typeface="+mn-ea"/>
        </a:defRPr>
      </a:lvl8pPr>
      <a:lvl9pPr marL="3886200" indent="-228600" algn="l" rtl="0" fontAlgn="base">
        <a:spcBef>
          <a:spcPct val="20000"/>
        </a:spcBef>
        <a:spcAft>
          <a:spcPct val="0"/>
        </a:spcAft>
        <a:buChar char="»"/>
        <a:defRPr sz="2000">
          <a:solidFill>
            <a:srgbClr val="4D4D4D"/>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03213" y="44450"/>
            <a:ext cx="108648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303213" y="1090613"/>
            <a:ext cx="10864850" cy="477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sp>
        <p:nvSpPr>
          <p:cNvPr id="98315" name="Text Box 11"/>
          <p:cNvSpPr txBox="1">
            <a:spLocks noChangeArrowheads="1"/>
          </p:cNvSpPr>
          <p:nvPr/>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46111A67-1307-4795-9A95-383314F4E764}"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a:ea typeface="Arial Unicode MS" pitchFamily="34" charset="-122"/>
              <a:cs typeface="Arial Unicode MS" pitchFamily="34" charset="-122"/>
            </a:endParaRPr>
          </a:p>
        </p:txBody>
      </p:sp>
      <p:sp>
        <p:nvSpPr>
          <p:cNvPr id="3078"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3079"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7654" r:id="rId1"/>
    <p:sldLayoutId id="2147487632" r:id="rId2"/>
    <p:sldLayoutId id="2147487633" r:id="rId3"/>
    <p:sldLayoutId id="2147487634" r:id="rId4"/>
    <p:sldLayoutId id="2147487635" r:id="rId5"/>
    <p:sldLayoutId id="2147487636" r:id="rId6"/>
    <p:sldLayoutId id="2147487637" r:id="rId7"/>
    <p:sldLayoutId id="2147487638" r:id="rId8"/>
    <p:sldLayoutId id="2147487639" r:id="rId9"/>
    <p:sldLayoutId id="2147487640" r:id="rId10"/>
    <p:sldLayoutId id="2147487641" r:id="rId11"/>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chemeClr val="tx1"/>
          </a:solidFill>
          <a:latin typeface="+mn-lt"/>
          <a:ea typeface="+mn-ea"/>
          <a:cs typeface="方正兰亭黑3_GBK"/>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8613" y="0"/>
            <a:ext cx="1086485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303213" y="1074738"/>
            <a:ext cx="10864850"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500" y="6026150"/>
            <a:ext cx="1906588"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a:ea typeface="Arial Unicode MS" pitchFamily="34" charset="-122"/>
                <a:cs typeface="Arial Unicode MS" pitchFamily="34" charset="-122"/>
              </a:rPr>
              <a:t>© 2011 Mindray Confidential</a:t>
            </a:r>
          </a:p>
        </p:txBody>
      </p:sp>
      <p:sp>
        <p:nvSpPr>
          <p:cNvPr id="98315" name="Text Box 11"/>
          <p:cNvSpPr txBox="1">
            <a:spLocks noChangeArrowheads="1"/>
          </p:cNvSpPr>
          <p:nvPr/>
        </p:nvSpPr>
        <p:spPr bwMode="auto">
          <a:xfrm>
            <a:off x="330200" y="5984875"/>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8CD6E0CE-C510-46B8-8329-EFB3CFF9301D}"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a:ea typeface="Arial Unicode MS" pitchFamily="34" charset="-122"/>
              <a:cs typeface="Arial Unicode MS" pitchFamily="34" charset="-122"/>
            </a:endParaRPr>
          </a:p>
        </p:txBody>
      </p:sp>
      <p:sp>
        <p:nvSpPr>
          <p:cNvPr id="4102" name="Line 15"/>
          <p:cNvSpPr>
            <a:spLocks noChangeShapeType="1"/>
          </p:cNvSpPr>
          <p:nvPr/>
        </p:nvSpPr>
        <p:spPr bwMode="auto">
          <a:xfrm>
            <a:off x="314325" y="5961063"/>
            <a:ext cx="10856913"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4103"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7655" r:id="rId1"/>
    <p:sldLayoutId id="2147487642" r:id="rId2"/>
    <p:sldLayoutId id="2147487643" r:id="rId3"/>
    <p:sldLayoutId id="2147487644" r:id="rId4"/>
    <p:sldLayoutId id="2147487645" r:id="rId5"/>
    <p:sldLayoutId id="2147487646" r:id="rId6"/>
    <p:sldLayoutId id="2147487647" r:id="rId7"/>
    <p:sldLayoutId id="2147487648" r:id="rId8"/>
    <p:sldLayoutId id="2147487649" r:id="rId9"/>
    <p:sldLayoutId id="2147487650" r:id="rId10"/>
    <p:sldLayoutId id="2147487651" r:id="rId11"/>
  </p:sldLayoutIdLst>
  <p:txStyles>
    <p:titleStyle>
      <a:lvl1pPr algn="l" rtl="0" eaLnBrk="0" fontAlgn="base" hangingPunct="0">
        <a:spcBef>
          <a:spcPct val="0"/>
        </a:spcBef>
        <a:spcAft>
          <a:spcPct val="0"/>
        </a:spcAft>
        <a:defRPr sz="2400">
          <a:solidFill>
            <a:srgbClr val="C7000B"/>
          </a:solidFill>
          <a:latin typeface="+mj-lt"/>
          <a:ea typeface="+mj-ea"/>
          <a:cs typeface="方正兰亭黑6_GBK"/>
        </a:defRPr>
      </a:lvl1pPr>
      <a:lvl2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2pPr>
      <a:lvl3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3pPr>
      <a:lvl4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4pPr>
      <a:lvl5pPr algn="l" rtl="0" eaLnBrk="0" fontAlgn="base" hangingPunct="0">
        <a:spcBef>
          <a:spcPct val="0"/>
        </a:spcBef>
        <a:spcAft>
          <a:spcPct val="0"/>
        </a:spcAft>
        <a:defRPr sz="2400">
          <a:solidFill>
            <a:srgbClr val="C7000B"/>
          </a:solidFill>
          <a:latin typeface="Arial" charset="0"/>
          <a:ea typeface="方正兰亭黑6_GBK" pitchFamily="2" charset="-122"/>
          <a:cs typeface="方正兰亭黑6_GBK"/>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20000"/>
        </a:lnSpc>
        <a:spcBef>
          <a:spcPct val="0"/>
        </a:spcBef>
        <a:spcAft>
          <a:spcPct val="0"/>
        </a:spcAft>
        <a:buClr>
          <a:srgbClr val="C7000B"/>
        </a:buClr>
        <a:buFont typeface="Wingdings" pitchFamily="2" charset="2"/>
        <a:buChar char="l"/>
        <a:defRPr sz="2000">
          <a:solidFill>
            <a:srgbClr val="4D4D4D"/>
          </a:solidFill>
          <a:latin typeface="+mn-lt"/>
          <a:ea typeface="+mn-ea"/>
          <a:cs typeface="方正兰亭黑3_GBK"/>
        </a:defRPr>
      </a:lvl1pPr>
      <a:lvl2pPr marL="742950" indent="-285750" algn="l" rtl="0" eaLnBrk="0" fontAlgn="base" hangingPunct="0">
        <a:lnSpc>
          <a:spcPct val="120000"/>
        </a:lnSpc>
        <a:spcBef>
          <a:spcPct val="0"/>
        </a:spcBef>
        <a:spcAft>
          <a:spcPct val="0"/>
        </a:spcAft>
        <a:buClr>
          <a:srgbClr val="C7000B"/>
        </a:buClr>
        <a:buFont typeface="Wingdings" pitchFamily="2" charset="2"/>
        <a:buChar char="l"/>
        <a:defRPr>
          <a:solidFill>
            <a:srgbClr val="4D4D4D"/>
          </a:solidFill>
          <a:latin typeface="+mn-lt"/>
          <a:ea typeface="+mn-ea"/>
          <a:cs typeface="方正兰亭黑3_GBK"/>
        </a:defRPr>
      </a:lvl2pPr>
      <a:lvl3pPr marL="1143000" indent="-228600" algn="l" rtl="0" eaLnBrk="0" fontAlgn="base" hangingPunct="0">
        <a:lnSpc>
          <a:spcPct val="120000"/>
        </a:lnSpc>
        <a:spcBef>
          <a:spcPct val="0"/>
        </a:spcBef>
        <a:spcAft>
          <a:spcPct val="0"/>
        </a:spcAft>
        <a:buClr>
          <a:srgbClr val="C7000B"/>
        </a:buClr>
        <a:buFont typeface="Wingdings" pitchFamily="2" charset="2"/>
        <a:buChar char="l"/>
        <a:defRPr sz="1600">
          <a:solidFill>
            <a:srgbClr val="4D4D4D"/>
          </a:solidFill>
          <a:latin typeface="+mn-lt"/>
          <a:ea typeface="+mn-ea"/>
          <a:cs typeface="方正兰亭黑3_GBK"/>
        </a:defRPr>
      </a:lvl3pPr>
      <a:lvl4pPr marL="1600200" indent="-228600" algn="l" rtl="0" eaLnBrk="0" fontAlgn="base" hangingPunct="0">
        <a:lnSpc>
          <a:spcPct val="120000"/>
        </a:lnSpc>
        <a:spcBef>
          <a:spcPct val="0"/>
        </a:spcBef>
        <a:spcAft>
          <a:spcPct val="0"/>
        </a:spcAft>
        <a:buClr>
          <a:srgbClr val="C7000B"/>
        </a:buClr>
        <a:buFont typeface="Wingdings" pitchFamily="2" charset="2"/>
        <a:buChar char="l"/>
        <a:defRPr sz="1400">
          <a:solidFill>
            <a:srgbClr val="4D4D4D"/>
          </a:solidFill>
          <a:latin typeface="+mn-lt"/>
          <a:ea typeface="+mn-ea"/>
          <a:cs typeface="方正兰亭黑3_GBK"/>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cs typeface="方正兰亭黑3_GBK"/>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6.bin"/><Relationship Id="rId18" Type="http://schemas.openxmlformats.org/officeDocument/2006/relationships/image" Target="../media/image17.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4.wmf"/><Relationship Id="rId17" Type="http://schemas.openxmlformats.org/officeDocument/2006/relationships/oleObject" Target="../embeddings/oleObject8.bin"/><Relationship Id="rId2" Type="http://schemas.openxmlformats.org/officeDocument/2006/relationships/notesSlide" Target="../notesSlides/notesSlide10.xml"/><Relationship Id="rId16" Type="http://schemas.openxmlformats.org/officeDocument/2006/relationships/image" Target="../media/image16.wmf"/><Relationship Id="rId1" Type="http://schemas.openxmlformats.org/officeDocument/2006/relationships/slideLayout" Target="../slideLayouts/slideLayout12.xml"/><Relationship Id="rId6" Type="http://schemas.openxmlformats.org/officeDocument/2006/relationships/image" Target="../media/image11.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4.bin"/><Relationship Id="rId14"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14.bin"/><Relationship Id="rId18" Type="http://schemas.openxmlformats.org/officeDocument/2006/relationships/image" Target="../media/image30.wmf"/><Relationship Id="rId3" Type="http://schemas.openxmlformats.org/officeDocument/2006/relationships/oleObject" Target="../embeddings/oleObject9.bin"/><Relationship Id="rId21" Type="http://schemas.openxmlformats.org/officeDocument/2006/relationships/image" Target="../media/image32.emf"/><Relationship Id="rId7" Type="http://schemas.openxmlformats.org/officeDocument/2006/relationships/oleObject" Target="../embeddings/oleObject11.bin"/><Relationship Id="rId12" Type="http://schemas.openxmlformats.org/officeDocument/2006/relationships/image" Target="../media/image27.wmf"/><Relationship Id="rId17" Type="http://schemas.openxmlformats.org/officeDocument/2006/relationships/oleObject" Target="../embeddings/oleObject16.bin"/><Relationship Id="rId2" Type="http://schemas.openxmlformats.org/officeDocument/2006/relationships/notesSlide" Target="../notesSlides/notesSlide13.xml"/><Relationship Id="rId16" Type="http://schemas.openxmlformats.org/officeDocument/2006/relationships/image" Target="../media/image29.wmf"/><Relationship Id="rId20" Type="http://schemas.openxmlformats.org/officeDocument/2006/relationships/image" Target="../media/image31.wmf"/><Relationship Id="rId1" Type="http://schemas.openxmlformats.org/officeDocument/2006/relationships/slideLayout" Target="../slideLayouts/slideLayout12.xml"/><Relationship Id="rId6" Type="http://schemas.openxmlformats.org/officeDocument/2006/relationships/image" Target="../media/image24.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26.wmf"/><Relationship Id="rId19" Type="http://schemas.openxmlformats.org/officeDocument/2006/relationships/oleObject" Target="../embeddings/oleObject17.bin"/><Relationship Id="rId4" Type="http://schemas.openxmlformats.org/officeDocument/2006/relationships/image" Target="../media/image23.wmf"/><Relationship Id="rId9" Type="http://schemas.openxmlformats.org/officeDocument/2006/relationships/oleObject" Target="../embeddings/oleObject12.bin"/><Relationship Id="rId14" Type="http://schemas.openxmlformats.org/officeDocument/2006/relationships/image" Target="../media/image28.wmf"/></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5.emf"/><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8.emf"/><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4.emf"/></Relationships>
</file>

<file path=ppt/slides/_rels/slide18.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5.wmf"/><Relationship Id="rId7"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7.wmf"/><Relationship Id="rId5" Type="http://schemas.openxmlformats.org/officeDocument/2006/relationships/oleObject" Target="../embeddings/oleObject18.bin"/><Relationship Id="rId4" Type="http://schemas.openxmlformats.org/officeDocument/2006/relationships/image" Target="../media/image46.wmf"/></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3.emf"/></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emf"/><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68.emf"/><Relationship Id="rId4" Type="http://schemas.openxmlformats.org/officeDocument/2006/relationships/image" Target="../media/image67.emf"/></Relationships>
</file>

<file path=ppt/slides/_rels/slide2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png"/><Relationship Id="rId7" Type="http://schemas.openxmlformats.org/officeDocument/2006/relationships/image" Target="../media/image76.emf"/><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 Id="rId9" Type="http://schemas.openxmlformats.org/officeDocument/2006/relationships/image" Target="../media/image78.emf"/></Relationships>
</file>

<file path=ppt/slides/_rels/slide2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82.wmf"/><Relationship Id="rId5" Type="http://schemas.openxmlformats.org/officeDocument/2006/relationships/image" Target="../media/image81.emf"/><Relationship Id="rId4" Type="http://schemas.openxmlformats.org/officeDocument/2006/relationships/image" Target="../media/image80.em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87.wm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84.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22.bin"/><Relationship Id="rId14" Type="http://schemas.openxmlformats.org/officeDocument/2006/relationships/image" Target="../media/image88.wmf"/></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32.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emf"/><Relationship Id="rId7" Type="http://schemas.openxmlformats.org/officeDocument/2006/relationships/image" Target="../media/image96.wmf"/><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95.wmf"/><Relationship Id="rId11" Type="http://schemas.openxmlformats.org/officeDocument/2006/relationships/image" Target="../media/image100.wmf"/><Relationship Id="rId5" Type="http://schemas.openxmlformats.org/officeDocument/2006/relationships/image" Target="../media/image94.wmf"/><Relationship Id="rId10" Type="http://schemas.openxmlformats.org/officeDocument/2006/relationships/image" Target="../media/image99.wmf"/><Relationship Id="rId4" Type="http://schemas.openxmlformats.org/officeDocument/2006/relationships/image" Target="../media/image93.wmf"/><Relationship Id="rId9" Type="http://schemas.openxmlformats.org/officeDocument/2006/relationships/image" Target="../media/image98.wmf"/></Relationships>
</file>

<file path=ppt/slides/_rels/slide33.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image" Target="../media/image101.wmf"/><Relationship Id="rId7" Type="http://schemas.openxmlformats.org/officeDocument/2006/relationships/image" Target="../media/image105.wm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04.wmf"/><Relationship Id="rId5" Type="http://schemas.openxmlformats.org/officeDocument/2006/relationships/image" Target="../media/image103.wmf"/><Relationship Id="rId10" Type="http://schemas.openxmlformats.org/officeDocument/2006/relationships/image" Target="../media/image108.wmf"/><Relationship Id="rId4" Type="http://schemas.openxmlformats.org/officeDocument/2006/relationships/image" Target="../media/image102.wmf"/><Relationship Id="rId9" Type="http://schemas.openxmlformats.org/officeDocument/2006/relationships/image" Target="../media/image107.wmf"/></Relationships>
</file>

<file path=ppt/slides/_rels/slide3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11.wmf"/><Relationship Id="rId5" Type="http://schemas.openxmlformats.org/officeDocument/2006/relationships/image" Target="../media/image72.png"/><Relationship Id="rId4" Type="http://schemas.openxmlformats.org/officeDocument/2006/relationships/image" Target="../media/image110.emf"/></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116.wmf"/><Relationship Id="rId7" Type="http://schemas.openxmlformats.org/officeDocument/2006/relationships/image" Target="../media/image120.wmf"/><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19.wmf"/><Relationship Id="rId5" Type="http://schemas.openxmlformats.org/officeDocument/2006/relationships/image" Target="../media/image118.wmf"/><Relationship Id="rId4" Type="http://schemas.openxmlformats.org/officeDocument/2006/relationships/image" Target="../media/image117.wmf"/></Relationships>
</file>

<file path=ppt/slides/_rels/slide37.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122.emf"/><Relationship Id="rId4" Type="http://schemas.openxmlformats.org/officeDocument/2006/relationships/image" Target="../media/image121.emf"/></Relationships>
</file>

<file path=ppt/slides/_rels/slide3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3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135.emf"/><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wmf"/></Relationships>
</file>

<file path=ppt/slides/_rels/slide4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37.wmf"/></Relationships>
</file>

<file path=ppt/slides/_rels/slide42.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39.wmf"/></Relationships>
</file>

<file path=ppt/slides/_rels/slide43.xml.rels><?xml version="1.0" encoding="UTF-8" standalone="yes"?>
<Relationships xmlns="http://schemas.openxmlformats.org/package/2006/relationships"><Relationship Id="rId8" Type="http://schemas.openxmlformats.org/officeDocument/2006/relationships/image" Target="../media/image144.emf"/><Relationship Id="rId3" Type="http://schemas.openxmlformats.org/officeDocument/2006/relationships/image" Target="../media/image139.wmf"/><Relationship Id="rId7" Type="http://schemas.openxmlformats.org/officeDocument/2006/relationships/image" Target="../media/image143.emf"/><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42.emf"/><Relationship Id="rId5" Type="http://schemas.openxmlformats.org/officeDocument/2006/relationships/image" Target="../media/image141.emf"/><Relationship Id="rId4" Type="http://schemas.openxmlformats.org/officeDocument/2006/relationships/image" Target="../media/image140.emf"/><Relationship Id="rId9" Type="http://schemas.openxmlformats.org/officeDocument/2006/relationships/image" Target="../media/image145.emf"/></Relationships>
</file>

<file path=ppt/slides/_rels/slide44.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47.wmf"/></Relationships>
</file>

<file path=ppt/slides/_rels/slide45.xml.rels><?xml version="1.0" encoding="UTF-8" standalone="yes"?>
<Relationships xmlns="http://schemas.openxmlformats.org/package/2006/relationships"><Relationship Id="rId3" Type="http://schemas.openxmlformats.org/officeDocument/2006/relationships/image" Target="../media/image148.emf"/><Relationship Id="rId7" Type="http://schemas.openxmlformats.org/officeDocument/2006/relationships/image" Target="../media/image152.emf"/><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image" Target="../media/image149.emf"/></Relationships>
</file>

<file path=ppt/slides/_rels/slide46.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154.emf"/><Relationship Id="rId4" Type="http://schemas.openxmlformats.org/officeDocument/2006/relationships/image" Target="../media/image153.emf"/></Relationships>
</file>

<file path=ppt/slides/_rels/slide47.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156.emf"/><Relationship Id="rId4" Type="http://schemas.openxmlformats.org/officeDocument/2006/relationships/image" Target="../media/image155.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160.wmf"/><Relationship Id="rId5" Type="http://schemas.openxmlformats.org/officeDocument/2006/relationships/oleObject" Target="../embeddings/oleObject26.bin"/><Relationship Id="rId4" Type="http://schemas.openxmlformats.org/officeDocument/2006/relationships/image" Target="../media/image159.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62.wmf"/></Relationships>
</file>

<file path=ppt/slides/_rels/slide52.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63.wmf"/><Relationship Id="rId7" Type="http://schemas.openxmlformats.org/officeDocument/2006/relationships/image" Target="../media/image167.wmf"/><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66.wmf"/><Relationship Id="rId5" Type="http://schemas.openxmlformats.org/officeDocument/2006/relationships/image" Target="../media/image165.emf"/><Relationship Id="rId10" Type="http://schemas.openxmlformats.org/officeDocument/2006/relationships/image" Target="../media/image170.wmf"/><Relationship Id="rId4" Type="http://schemas.openxmlformats.org/officeDocument/2006/relationships/image" Target="../media/image164.wmf"/><Relationship Id="rId9" Type="http://schemas.openxmlformats.org/officeDocument/2006/relationships/image" Target="../media/image169.emf"/></Relationships>
</file>

<file path=ppt/slides/_rels/slide53.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72.emf"/></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178.emf"/><Relationship Id="rId5" Type="http://schemas.openxmlformats.org/officeDocument/2006/relationships/image" Target="../media/image177.wmf"/><Relationship Id="rId4" Type="http://schemas.openxmlformats.org/officeDocument/2006/relationships/image" Target="../media/image17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18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90A74D9B-1291-500D-A706-D4C8A31B954E}"/>
              </a:ext>
            </a:extLst>
          </p:cNvPr>
          <p:cNvSpPr>
            <a:spLocks noGrp="1" noChangeArrowheads="1"/>
          </p:cNvSpPr>
          <p:nvPr>
            <p:ph type="ctrTitle"/>
          </p:nvPr>
        </p:nvSpPr>
        <p:spPr>
          <a:xfrm>
            <a:off x="174567" y="1204450"/>
            <a:ext cx="11172940" cy="4071274"/>
          </a:xfrm>
        </p:spPr>
        <p:txBody>
          <a:bodyPr/>
          <a:lstStyle/>
          <a:p>
            <a:pPr algn="ctr" eaLnBrk="1" hangingPunct="1">
              <a:lnSpc>
                <a:spcPct val="150000"/>
              </a:lnSpc>
            </a:pPr>
            <a:r>
              <a:rPr lang="zh-CN" altLang="en-US" sz="2800" dirty="0">
                <a:solidFill>
                  <a:schemeClr val="tx1"/>
                </a:solidFill>
                <a:latin typeface="宋体" panose="02010600030101010101" pitchFamily="2" charset="-122"/>
                <a:ea typeface="宋体" panose="02010600030101010101" pitchFamily="2" charset="-122"/>
              </a:rPr>
              <a:t>診斷試驗測量性能分析</a:t>
            </a:r>
            <a:br>
              <a:rPr lang="en-US" altLang="zh-CN" sz="2800" dirty="0">
                <a:solidFill>
                  <a:schemeClr val="tx1"/>
                </a:solidFill>
                <a:latin typeface="宋体" panose="02010600030101010101" pitchFamily="2" charset="-122"/>
                <a:ea typeface="宋体" panose="02010600030101010101" pitchFamily="2" charset="-122"/>
              </a:rPr>
            </a:br>
            <a:r>
              <a:rPr lang="zh-CN" altLang="en-US" sz="2800" dirty="0">
                <a:solidFill>
                  <a:schemeClr val="tx1"/>
                </a:solidFill>
                <a:latin typeface="宋体" panose="02010600030101010101" pitchFamily="2" charset="-122"/>
                <a:ea typeface="宋体" panose="02010600030101010101" pitchFamily="2" charset="-122"/>
              </a:rPr>
              <a:t>之</a:t>
            </a:r>
            <a:br>
              <a:rPr lang="en-US" altLang="zh-CN" sz="2800" dirty="0">
                <a:solidFill>
                  <a:schemeClr val="tx1"/>
                </a:solidFill>
                <a:latin typeface="宋体" panose="02010600030101010101" pitchFamily="2" charset="-122"/>
                <a:ea typeface="宋体" panose="02010600030101010101" pitchFamily="2" charset="-122"/>
              </a:rPr>
            </a:br>
            <a:r>
              <a:rPr lang="zh-CN" altLang="en-US" sz="2800" dirty="0">
                <a:solidFill>
                  <a:schemeClr val="tx1"/>
                </a:solidFill>
                <a:latin typeface="宋体" panose="02010600030101010101" pitchFamily="2" charset="-122"/>
                <a:ea typeface="宋体" panose="02010600030101010101" pitchFamily="2" charset="-122"/>
              </a:rPr>
              <a:t>刻度變差、位置變差、抗干擾能力、檢出限、穩定性</a:t>
            </a:r>
            <a:br>
              <a:rPr lang="en-US" altLang="zh-CN" sz="2800" dirty="0">
                <a:solidFill>
                  <a:schemeClr val="tx1"/>
                </a:solidFill>
                <a:latin typeface="宋体" panose="02010600030101010101" pitchFamily="2" charset="-122"/>
                <a:ea typeface="宋体" panose="02010600030101010101" pitchFamily="2" charset="-122"/>
              </a:rPr>
            </a:b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performance analysis</a:t>
            </a:r>
            <a:r>
              <a:rPr lang="zh-CN" altLang="en-US" sz="2800" dirty="0">
                <a:solidFill>
                  <a:schemeClr val="tx1"/>
                </a:solidFill>
                <a:latin typeface="宋体" panose="02010600030101010101" pitchFamily="2" charset="-122"/>
                <a:ea typeface="宋体" panose="02010600030101010101" pitchFamily="2" charset="-122"/>
              </a:rPr>
              <a:t>：</a:t>
            </a:r>
            <a:br>
              <a:rPr lang="en-US" altLang="zh-CN" sz="2800" dirty="0">
                <a:solidFill>
                  <a:schemeClr val="tx1"/>
                </a:solidFill>
                <a:latin typeface="宋体" panose="02010600030101010101" pitchFamily="2" charset="-122"/>
                <a:ea typeface="宋体" panose="02010600030101010101" pitchFamily="2" charset="-122"/>
              </a:rPr>
            </a:b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precision</a:t>
            </a:r>
            <a:r>
              <a:rPr lang="zh-CN" altLang="en-US" sz="2800" dirty="0">
                <a:solidFill>
                  <a:schemeClr val="tx1"/>
                </a:solidFill>
                <a:latin typeface="宋体" panose="02010600030101010101" pitchFamily="2" charset="-122"/>
                <a:ea typeface="宋体" panose="02010600030101010101" pitchFamily="2" charset="-122"/>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bias</a:t>
            </a:r>
            <a:r>
              <a:rPr lang="zh-CN" altLang="en-US" sz="2800" dirty="0">
                <a:solidFill>
                  <a:schemeClr val="tx1"/>
                </a:solidFill>
                <a:latin typeface="宋体" panose="02010600030101010101" pitchFamily="2" charset="-122"/>
                <a:ea typeface="宋体" panose="02010600030101010101" pitchFamily="2" charset="-122"/>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recognition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anti</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interference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detection limit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stability</a:t>
            </a:r>
            <a:endParaRPr lang="zh-CN" altLang="en-US"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2465713"/>
      </p:ext>
    </p:extLst>
  </p:cSld>
  <p:clrMapOvr>
    <a:masterClrMapping/>
  </p:clrMapOvr>
  <p:transition advTm="221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048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Repeatability</a:t>
            </a:r>
            <a:endParaRPr lang="zh-CN" altLang="en-US" sz="1300" dirty="0">
              <a:latin typeface="Times New Roman" pitchFamily="18" charset="0"/>
              <a:cs typeface="Times New Roman" pitchFamily="18" charset="0"/>
            </a:endParaRPr>
          </a:p>
        </p:txBody>
      </p:sp>
      <p:grpSp>
        <p:nvGrpSpPr>
          <p:cNvPr id="20484" name="组合 3"/>
          <p:cNvGrpSpPr>
            <a:grpSpLocks/>
          </p:cNvGrpSpPr>
          <p:nvPr/>
        </p:nvGrpSpPr>
        <p:grpSpPr bwMode="auto">
          <a:xfrm>
            <a:off x="1268413" y="969963"/>
            <a:ext cx="9348787" cy="4741862"/>
            <a:chOff x="1404938" y="984250"/>
            <a:chExt cx="9348787" cy="4741863"/>
          </a:xfrm>
        </p:grpSpPr>
        <p:grpSp>
          <p:nvGrpSpPr>
            <p:cNvPr id="20485" name="组合 25"/>
            <p:cNvGrpSpPr>
              <a:grpSpLocks/>
            </p:cNvGrpSpPr>
            <p:nvPr/>
          </p:nvGrpSpPr>
          <p:grpSpPr bwMode="auto">
            <a:xfrm>
              <a:off x="1560513" y="984250"/>
              <a:ext cx="3621087" cy="1603375"/>
              <a:chOff x="1027113" y="989013"/>
              <a:chExt cx="3621087" cy="1603423"/>
            </a:xfrm>
          </p:grpSpPr>
          <p:grpSp>
            <p:nvGrpSpPr>
              <p:cNvPr id="20507" name="组合 10"/>
              <p:cNvGrpSpPr>
                <a:grpSpLocks/>
              </p:cNvGrpSpPr>
              <p:nvPr/>
            </p:nvGrpSpPr>
            <p:grpSpPr bwMode="auto">
              <a:xfrm>
                <a:off x="1027113" y="2160636"/>
                <a:ext cx="3621087" cy="431800"/>
                <a:chOff x="1027113" y="1503411"/>
                <a:chExt cx="3621087" cy="431800"/>
              </a:xfrm>
            </p:grpSpPr>
            <p:sp>
              <p:nvSpPr>
                <p:cNvPr id="20512" name="Rectangle 14"/>
                <p:cNvSpPr>
                  <a:spLocks noChangeArrowheads="1"/>
                </p:cNvSpPr>
                <p:nvPr/>
              </p:nvSpPr>
              <p:spPr bwMode="auto">
                <a:xfrm>
                  <a:off x="1027113" y="1567596"/>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i="1">
                      <a:latin typeface="宋体" pitchFamily="2" charset="-122"/>
                    </a:rPr>
                    <a:t>                            x</a:t>
                  </a:r>
                  <a:r>
                    <a:rPr lang="en-US" altLang="zh-CN" sz="1000"/>
                    <a:t> </a:t>
                  </a:r>
                  <a:r>
                    <a:rPr lang="zh-CN" altLang="en-US" sz="1000"/>
                    <a:t>為離散型分佈變量；</a:t>
                  </a:r>
                  <a:endParaRPr lang="zh-CN" altLang="en-US" sz="800"/>
                </a:p>
              </p:txBody>
            </p:sp>
            <p:graphicFrame>
              <p:nvGraphicFramePr>
                <p:cNvPr id="20513" name="Object 20"/>
                <p:cNvGraphicFramePr>
                  <a:graphicFrameLocks noChangeAspect="1"/>
                </p:cNvGraphicFramePr>
                <p:nvPr/>
              </p:nvGraphicFramePr>
              <p:xfrm>
                <a:off x="1100138" y="1503411"/>
                <a:ext cx="987425" cy="431800"/>
              </p:xfrm>
              <a:graphic>
                <a:graphicData uri="http://schemas.openxmlformats.org/presentationml/2006/ole">
                  <mc:AlternateContent xmlns:mc="http://schemas.openxmlformats.org/markup-compatibility/2006">
                    <mc:Choice xmlns:v="urn:schemas-microsoft-com:vml" Requires="v">
                      <p:oleObj name="Equation" r:id="rId3" imgW="990170" imgH="431613" progId="Equation.DSMT4">
                        <p:embed/>
                      </p:oleObj>
                    </mc:Choice>
                    <mc:Fallback>
                      <p:oleObj name="Equation" r:id="rId3" imgW="990170" imgH="431613"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138" y="1503411"/>
                              <a:ext cx="987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508" name="组合 4"/>
              <p:cNvGrpSpPr>
                <a:grpSpLocks/>
              </p:cNvGrpSpPr>
              <p:nvPr/>
            </p:nvGrpSpPr>
            <p:grpSpPr bwMode="auto">
              <a:xfrm>
                <a:off x="1027113" y="1561246"/>
                <a:ext cx="3621087" cy="346868"/>
                <a:chOff x="1027113" y="1065946"/>
                <a:chExt cx="3621087" cy="346868"/>
              </a:xfrm>
            </p:grpSpPr>
            <p:sp>
              <p:nvSpPr>
                <p:cNvPr id="20510" name="Rectangle 14"/>
                <p:cNvSpPr>
                  <a:spLocks noChangeArrowheads="1"/>
                </p:cNvSpPr>
                <p:nvPr/>
              </p:nvSpPr>
              <p:spPr bwMode="auto">
                <a:xfrm>
                  <a:off x="1027113" y="1089649"/>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a:t>                                                   </a:t>
                  </a:r>
                  <a:r>
                    <a:rPr lang="en-US" altLang="zh-CN" sz="1000" i="1">
                      <a:latin typeface="宋体" pitchFamily="2" charset="-122"/>
                    </a:rPr>
                    <a:t>x</a:t>
                  </a:r>
                  <a:r>
                    <a:rPr lang="en-US" altLang="zh-CN" sz="1000"/>
                    <a:t> </a:t>
                  </a:r>
                  <a:r>
                    <a:rPr lang="zh-CN" altLang="en-US" sz="1000"/>
                    <a:t>為連續型分佈變量；</a:t>
                  </a:r>
                  <a:endParaRPr lang="zh-CN" altLang="en-US" sz="800"/>
                </a:p>
              </p:txBody>
            </p:sp>
            <p:graphicFrame>
              <p:nvGraphicFramePr>
                <p:cNvPr id="20511" name="Object 20"/>
                <p:cNvGraphicFramePr>
                  <a:graphicFrameLocks noChangeAspect="1"/>
                </p:cNvGraphicFramePr>
                <p:nvPr/>
              </p:nvGraphicFramePr>
              <p:xfrm>
                <a:off x="1108075" y="1065946"/>
                <a:ext cx="1406525" cy="330200"/>
              </p:xfrm>
              <a:graphic>
                <a:graphicData uri="http://schemas.openxmlformats.org/presentationml/2006/ole">
                  <mc:AlternateContent xmlns:mc="http://schemas.openxmlformats.org/markup-compatibility/2006">
                    <mc:Choice xmlns:v="urn:schemas-microsoft-com:vml" Requires="v">
                      <p:oleObj name="Equation" r:id="rId5" imgW="1409088" imgH="330057" progId="Equation.DSMT4">
                        <p:embed/>
                      </p:oleObj>
                    </mc:Choice>
                    <mc:Fallback>
                      <p:oleObj name="Equation" r:id="rId5" imgW="1409088" imgH="330057"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075" y="1065946"/>
                              <a:ext cx="14065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509" name="Rectangle 14"/>
              <p:cNvSpPr>
                <a:spLocks noChangeArrowheads="1"/>
              </p:cNvSpPr>
              <p:nvPr/>
            </p:nvSpPr>
            <p:spPr bwMode="auto">
              <a:xfrm>
                <a:off x="1027113" y="989013"/>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數學期望計算公式</a:t>
                </a:r>
                <a:r>
                  <a:rPr lang="en-US" altLang="zh-CN" sz="1000"/>
                  <a:t>(</a:t>
                </a:r>
                <a:r>
                  <a:rPr lang="zh-CN" altLang="en-US" sz="1000"/>
                  <a:t>均值</a:t>
                </a:r>
                <a:r>
                  <a:rPr lang="en-US" altLang="zh-CN" sz="1000"/>
                  <a:t>)</a:t>
                </a:r>
                <a:r>
                  <a:rPr lang="zh-CN" altLang="en-US" sz="1000"/>
                  <a:t>：</a:t>
                </a:r>
                <a:endParaRPr lang="zh-CN" altLang="en-US" sz="800"/>
              </a:p>
            </p:txBody>
          </p:sp>
        </p:grpSp>
        <p:grpSp>
          <p:nvGrpSpPr>
            <p:cNvPr id="20486" name="组合 23"/>
            <p:cNvGrpSpPr>
              <a:grpSpLocks/>
            </p:cNvGrpSpPr>
            <p:nvPr/>
          </p:nvGrpSpPr>
          <p:grpSpPr bwMode="auto">
            <a:xfrm>
              <a:off x="5626100" y="984250"/>
              <a:ext cx="5127625" cy="1614488"/>
              <a:chOff x="5121310" y="989012"/>
              <a:chExt cx="5127590" cy="1613385"/>
            </a:xfrm>
          </p:grpSpPr>
          <p:grpSp>
            <p:nvGrpSpPr>
              <p:cNvPr id="20500" name="组合 21"/>
              <p:cNvGrpSpPr>
                <a:grpSpLocks/>
              </p:cNvGrpSpPr>
              <p:nvPr/>
            </p:nvGrpSpPr>
            <p:grpSpPr bwMode="auto">
              <a:xfrm>
                <a:off x="5121311" y="2170597"/>
                <a:ext cx="5127589" cy="431800"/>
                <a:chOff x="1027113" y="3250508"/>
                <a:chExt cx="5127589" cy="431800"/>
              </a:xfrm>
            </p:grpSpPr>
            <p:sp>
              <p:nvSpPr>
                <p:cNvPr id="20505" name="Rectangle 14"/>
                <p:cNvSpPr>
                  <a:spLocks noChangeArrowheads="1"/>
                </p:cNvSpPr>
                <p:nvPr/>
              </p:nvSpPr>
              <p:spPr bwMode="auto">
                <a:xfrm>
                  <a:off x="1027113" y="3316232"/>
                  <a:ext cx="51275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i="1">
                      <a:latin typeface="宋体" pitchFamily="2" charset="-122"/>
                    </a:rPr>
                    <a:t>                                                     x</a:t>
                  </a:r>
                  <a:r>
                    <a:rPr lang="en-US" altLang="zh-CN" sz="1000"/>
                    <a:t> </a:t>
                  </a:r>
                  <a:r>
                    <a:rPr lang="zh-CN" altLang="en-US" sz="1000"/>
                    <a:t>為離散型分佈變量；</a:t>
                  </a:r>
                  <a:endParaRPr lang="zh-CN" altLang="en-US" sz="800"/>
                </a:p>
              </p:txBody>
            </p:sp>
            <p:graphicFrame>
              <p:nvGraphicFramePr>
                <p:cNvPr id="20506" name="Object 18"/>
                <p:cNvGraphicFramePr>
                  <a:graphicFrameLocks noChangeAspect="1"/>
                </p:cNvGraphicFramePr>
                <p:nvPr/>
              </p:nvGraphicFramePr>
              <p:xfrm>
                <a:off x="1104106" y="3250508"/>
                <a:ext cx="3041650" cy="431800"/>
              </p:xfrm>
              <a:graphic>
                <a:graphicData uri="http://schemas.openxmlformats.org/presentationml/2006/ole">
                  <mc:AlternateContent xmlns:mc="http://schemas.openxmlformats.org/markup-compatibility/2006">
                    <mc:Choice xmlns:v="urn:schemas-microsoft-com:vml" Requires="v">
                      <p:oleObj name="Equation" r:id="rId7" imgW="3048000" imgH="431800" progId="Equation.DSMT4">
                        <p:embed/>
                      </p:oleObj>
                    </mc:Choice>
                    <mc:Fallback>
                      <p:oleObj name="Equation" r:id="rId7" imgW="3048000" imgH="43180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106" y="3250508"/>
                              <a:ext cx="30416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501" name="组合 15"/>
              <p:cNvGrpSpPr>
                <a:grpSpLocks/>
              </p:cNvGrpSpPr>
              <p:nvPr/>
            </p:nvGrpSpPr>
            <p:grpSpPr bwMode="auto">
              <a:xfrm>
                <a:off x="5121311" y="1575200"/>
                <a:ext cx="5127589" cy="342662"/>
                <a:chOff x="1027113" y="2709464"/>
                <a:chExt cx="5127589" cy="342662"/>
              </a:xfrm>
            </p:grpSpPr>
            <p:sp>
              <p:nvSpPr>
                <p:cNvPr id="20503" name="Rectangle 14"/>
                <p:cNvSpPr>
                  <a:spLocks noChangeArrowheads="1"/>
                </p:cNvSpPr>
                <p:nvPr/>
              </p:nvSpPr>
              <p:spPr bwMode="auto">
                <a:xfrm>
                  <a:off x="1027113" y="2728961"/>
                  <a:ext cx="51275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i="1">
                      <a:latin typeface="宋体" pitchFamily="2" charset="-122"/>
                    </a:rPr>
                    <a:t>                                                     x</a:t>
                  </a:r>
                  <a:r>
                    <a:rPr lang="en-US" altLang="zh-CN" sz="1000"/>
                    <a:t> </a:t>
                  </a:r>
                  <a:r>
                    <a:rPr lang="zh-CN" altLang="en-US" sz="1000"/>
                    <a:t>為連續型分佈變量；</a:t>
                  </a:r>
                  <a:endParaRPr lang="zh-CN" altLang="en-US" sz="800"/>
                </a:p>
              </p:txBody>
            </p:sp>
            <p:graphicFrame>
              <p:nvGraphicFramePr>
                <p:cNvPr id="20504" name="对象 3"/>
                <p:cNvGraphicFramePr>
                  <a:graphicFrameLocks noChangeAspect="1"/>
                </p:cNvGraphicFramePr>
                <p:nvPr/>
              </p:nvGraphicFramePr>
              <p:xfrm>
                <a:off x="1100138" y="2709464"/>
                <a:ext cx="2154237" cy="330200"/>
              </p:xfrm>
              <a:graphic>
                <a:graphicData uri="http://schemas.openxmlformats.org/presentationml/2006/ole">
                  <mc:AlternateContent xmlns:mc="http://schemas.openxmlformats.org/markup-compatibility/2006">
                    <mc:Choice xmlns:v="urn:schemas-microsoft-com:vml" Requires="v">
                      <p:oleObj name="Equation" r:id="rId9" imgW="2159000" imgH="330200" progId="Equation.DSMT4">
                        <p:embed/>
                      </p:oleObj>
                    </mc:Choice>
                    <mc:Fallback>
                      <p:oleObj name="Equation" r:id="rId9" imgW="2159000" imgH="330200" progId="Equation.DSMT4">
                        <p:embed/>
                        <p:pic>
                          <p:nvPicPr>
                            <p:cNvPr id="0"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0138" y="2709464"/>
                              <a:ext cx="215423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502" name="Rectangle 14"/>
              <p:cNvSpPr>
                <a:spLocks noChangeArrowheads="1"/>
              </p:cNvSpPr>
              <p:nvPr/>
            </p:nvSpPr>
            <p:spPr bwMode="auto">
              <a:xfrm>
                <a:off x="5121310" y="989012"/>
                <a:ext cx="51275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方差計算公式：</a:t>
                </a:r>
                <a:endParaRPr lang="zh-CN" altLang="en-US" sz="800"/>
              </a:p>
            </p:txBody>
          </p:sp>
        </p:grpSp>
        <p:cxnSp>
          <p:nvCxnSpPr>
            <p:cNvPr id="20481" name="直接连接符 20480"/>
            <p:cNvCxnSpPr/>
            <p:nvPr/>
          </p:nvCxnSpPr>
          <p:spPr bwMode="auto">
            <a:xfrm>
              <a:off x="1404938" y="3486151"/>
              <a:ext cx="91630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488" name="组合 1"/>
            <p:cNvGrpSpPr>
              <a:grpSpLocks/>
            </p:cNvGrpSpPr>
            <p:nvPr/>
          </p:nvGrpSpPr>
          <p:grpSpPr bwMode="auto">
            <a:xfrm>
              <a:off x="1560513" y="2819709"/>
              <a:ext cx="3606800" cy="469900"/>
              <a:chOff x="1559887" y="2928585"/>
              <a:chExt cx="3607331" cy="469853"/>
            </a:xfrm>
          </p:grpSpPr>
          <p:sp>
            <p:nvSpPr>
              <p:cNvPr id="20498" name="Rectangle 14"/>
              <p:cNvSpPr>
                <a:spLocks noChangeArrowheads="1"/>
              </p:cNvSpPr>
              <p:nvPr/>
            </p:nvSpPr>
            <p:spPr bwMode="auto">
              <a:xfrm>
                <a:off x="1559887" y="2957837"/>
                <a:ext cx="3607331" cy="32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變異係數計算公式：</a:t>
                </a:r>
                <a:endParaRPr lang="zh-CN" altLang="en-US" sz="800"/>
              </a:p>
            </p:txBody>
          </p:sp>
          <p:graphicFrame>
            <p:nvGraphicFramePr>
              <p:cNvPr id="20499" name="Object 20"/>
              <p:cNvGraphicFramePr>
                <a:graphicFrameLocks noChangeAspect="1"/>
              </p:cNvGraphicFramePr>
              <p:nvPr/>
            </p:nvGraphicFramePr>
            <p:xfrm>
              <a:off x="3179341" y="2928585"/>
              <a:ext cx="835025" cy="469853"/>
            </p:xfrm>
            <a:graphic>
              <a:graphicData uri="http://schemas.openxmlformats.org/presentationml/2006/ole">
                <mc:AlternateContent xmlns:mc="http://schemas.openxmlformats.org/markup-compatibility/2006">
                  <mc:Choice xmlns:v="urn:schemas-microsoft-com:vml" Requires="v">
                    <p:oleObj name="Equation" r:id="rId11" imgW="838200" imgH="469900" progId="Equation.DSMT4">
                      <p:embed/>
                    </p:oleObj>
                  </mc:Choice>
                  <mc:Fallback>
                    <p:oleObj name="Equation" r:id="rId11" imgW="838200" imgH="469900" progId="Equation.DSMT4">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9341" y="2928585"/>
                            <a:ext cx="835025" cy="46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489" name="组合 2"/>
            <p:cNvGrpSpPr>
              <a:grpSpLocks/>
            </p:cNvGrpSpPr>
            <p:nvPr/>
          </p:nvGrpSpPr>
          <p:grpSpPr bwMode="auto">
            <a:xfrm>
              <a:off x="1560513" y="3658724"/>
              <a:ext cx="8147550" cy="2067389"/>
              <a:chOff x="1560513" y="3658724"/>
              <a:chExt cx="8147550" cy="2067389"/>
            </a:xfrm>
          </p:grpSpPr>
          <p:grpSp>
            <p:nvGrpSpPr>
              <p:cNvPr id="20490" name="组合 1"/>
              <p:cNvGrpSpPr>
                <a:grpSpLocks/>
              </p:cNvGrpSpPr>
              <p:nvPr/>
            </p:nvGrpSpPr>
            <p:grpSpPr bwMode="auto">
              <a:xfrm>
                <a:off x="5711314" y="3658724"/>
                <a:ext cx="3996749" cy="2067389"/>
                <a:chOff x="5711314" y="3658724"/>
                <a:chExt cx="3996749" cy="2067389"/>
              </a:xfrm>
            </p:grpSpPr>
            <p:graphicFrame>
              <p:nvGraphicFramePr>
                <p:cNvPr id="20493" name="Object 20"/>
                <p:cNvGraphicFramePr>
                  <a:graphicFrameLocks noChangeAspect="1"/>
                </p:cNvGraphicFramePr>
                <p:nvPr/>
              </p:nvGraphicFramePr>
              <p:xfrm>
                <a:off x="5711314" y="3658724"/>
                <a:ext cx="3996749" cy="763149"/>
              </p:xfrm>
              <a:graphic>
                <a:graphicData uri="http://schemas.openxmlformats.org/presentationml/2006/ole">
                  <mc:AlternateContent xmlns:mc="http://schemas.openxmlformats.org/markup-compatibility/2006">
                    <mc:Choice xmlns:v="urn:schemas-microsoft-com:vml" Requires="v">
                      <p:oleObj name="Equation" r:id="rId13" imgW="2603500" imgH="495300" progId="Equation.DSMT4">
                        <p:embed/>
                      </p:oleObj>
                    </mc:Choice>
                    <mc:Fallback>
                      <p:oleObj name="Equation" r:id="rId13" imgW="2603500" imgH="495300" progId="Equation.DSMT4">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1314" y="3658724"/>
                              <a:ext cx="3996749" cy="7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4" name="Text Box 6"/>
                <p:cNvSpPr txBox="1">
                  <a:spLocks noChangeArrowheads="1"/>
                </p:cNvSpPr>
                <p:nvPr/>
              </p:nvSpPr>
              <p:spPr bwMode="auto">
                <a:xfrm>
                  <a:off x="6188481" y="4611258"/>
                  <a:ext cx="3363442"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l-GR" altLang="en-US" sz="900">
                      <a:latin typeface="宋体" pitchFamily="2" charset="-122"/>
                    </a:rPr>
                    <a:t>μ</a:t>
                  </a:r>
                  <a:r>
                    <a:rPr lang="en-US" altLang="zh-CN" sz="900">
                      <a:latin typeface="宋体" pitchFamily="2" charset="-122"/>
                    </a:rPr>
                    <a:t>- </a:t>
                  </a:r>
                  <a:r>
                    <a:rPr lang="zh-CN" altLang="en-US" sz="900"/>
                    <a:t>數學期望</a:t>
                  </a:r>
                  <a:r>
                    <a:rPr lang="zh-CN" altLang="en-US" sz="900">
                      <a:latin typeface="宋体" pitchFamily="2" charset="-122"/>
                    </a:rPr>
                    <a:t>；</a:t>
                  </a:r>
                </a:p>
                <a:p>
                  <a:pPr eaLnBrk="1" hangingPunct="1">
                    <a:spcBef>
                      <a:spcPct val="50000"/>
                    </a:spcBef>
                  </a:pPr>
                  <a:r>
                    <a:rPr lang="el-GR" altLang="en-US" sz="900">
                      <a:latin typeface="宋体" pitchFamily="2" charset="-122"/>
                    </a:rPr>
                    <a:t>σ</a:t>
                  </a:r>
                  <a:r>
                    <a:rPr lang="en-US" altLang="en-US" sz="900" baseline="40000">
                      <a:latin typeface="宋体" pitchFamily="2" charset="-122"/>
                    </a:rPr>
                    <a:t>2</a:t>
                  </a:r>
                  <a:r>
                    <a:rPr lang="en-US" altLang="zh-CN" sz="900">
                      <a:latin typeface="宋体" pitchFamily="2" charset="-122"/>
                    </a:rPr>
                    <a:t> - </a:t>
                  </a:r>
                  <a:r>
                    <a:rPr lang="zh-CN" altLang="en-US" sz="900">
                      <a:latin typeface="宋体" pitchFamily="2" charset="-122"/>
                    </a:rPr>
                    <a:t>方差</a:t>
                  </a:r>
                </a:p>
                <a:p>
                  <a:pPr eaLnBrk="1" hangingPunct="1">
                    <a:spcBef>
                      <a:spcPct val="50000"/>
                    </a:spcBef>
                  </a:pPr>
                  <a:r>
                    <a:rPr lang="en-US" altLang="zh-CN" sz="900">
                      <a:latin typeface="宋体" pitchFamily="2" charset="-122"/>
                    </a:rPr>
                    <a:t>π- </a:t>
                  </a:r>
                  <a:r>
                    <a:rPr lang="zh-CN" altLang="en-US" sz="900">
                      <a:latin typeface="宋体" pitchFamily="2" charset="-122"/>
                    </a:rPr>
                    <a:t>圓周率常數</a:t>
                  </a:r>
                </a:p>
                <a:p>
                  <a:pPr eaLnBrk="1" hangingPunct="1">
                    <a:spcBef>
                      <a:spcPct val="50000"/>
                    </a:spcBef>
                  </a:pPr>
                  <a:r>
                    <a:rPr lang="zh-CN" altLang="en-US" sz="900">
                      <a:latin typeface="宋体" pitchFamily="2" charset="-122"/>
                    </a:rPr>
                    <a:t>  </a:t>
                  </a:r>
                  <a:endParaRPr lang="el-GR" altLang="en-US" sz="900">
                    <a:latin typeface="宋体" pitchFamily="2" charset="-122"/>
                  </a:endParaRPr>
                </a:p>
              </p:txBody>
            </p:sp>
            <p:grpSp>
              <p:nvGrpSpPr>
                <p:cNvPr id="20495" name="组合 1"/>
                <p:cNvGrpSpPr>
                  <a:grpSpLocks/>
                </p:cNvGrpSpPr>
                <p:nvPr/>
              </p:nvGrpSpPr>
              <p:grpSpPr bwMode="auto">
                <a:xfrm>
                  <a:off x="6292850" y="5373688"/>
                  <a:ext cx="2854566" cy="352425"/>
                  <a:chOff x="3775730" y="4931279"/>
                  <a:chExt cx="4750640" cy="763087"/>
                </a:xfrm>
              </p:grpSpPr>
              <p:graphicFrame>
                <p:nvGraphicFramePr>
                  <p:cNvPr id="20496" name="Object 5"/>
                  <p:cNvGraphicFramePr>
                    <a:graphicFrameLocks noChangeAspect="1"/>
                  </p:cNvGraphicFramePr>
                  <p:nvPr>
                    <p:extLst>
                      <p:ext uri="{D42A27DB-BD31-4B8C-83A1-F6EECF244321}">
                        <p14:modId xmlns:p14="http://schemas.microsoft.com/office/powerpoint/2010/main" val="4160189099"/>
                      </p:ext>
                    </p:extLst>
                  </p:nvPr>
                </p:nvGraphicFramePr>
                <p:xfrm>
                  <a:off x="3775730" y="4931279"/>
                  <a:ext cx="1910136" cy="763087"/>
                </p:xfrm>
                <a:graphic>
                  <a:graphicData uri="http://schemas.openxmlformats.org/presentationml/2006/ole">
                    <mc:AlternateContent xmlns:mc="http://schemas.openxmlformats.org/markup-compatibility/2006">
                      <mc:Choice xmlns:v="urn:schemas-microsoft-com:vml" Requires="v">
                        <p:oleObj name="公式" r:id="rId15" imgW="927100" imgH="393700" progId="Equation.3">
                          <p:embed/>
                        </p:oleObj>
                      </mc:Choice>
                      <mc:Fallback>
                        <p:oleObj name="公式" r:id="rId15" imgW="927100" imgH="393700" progId="Equation.3">
                          <p:embed/>
                          <p:pic>
                            <p:nvPicPr>
                              <p:cNvPr id="0"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5730" y="4931279"/>
                                <a:ext cx="1910136" cy="76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7" name="Text Box 13"/>
                  <p:cNvSpPr txBox="1">
                    <a:spLocks noChangeArrowheads="1"/>
                  </p:cNvSpPr>
                  <p:nvPr/>
                </p:nvSpPr>
                <p:spPr bwMode="auto">
                  <a:xfrm>
                    <a:off x="5759358" y="5075406"/>
                    <a:ext cx="2767012" cy="4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a:latin typeface="宋体" pitchFamily="2" charset="-122"/>
                      </a:rPr>
                      <a:t>- </a:t>
                    </a:r>
                    <a:r>
                      <a:rPr lang="zh-CN" altLang="en-US" sz="900">
                        <a:latin typeface="宋体" pitchFamily="2" charset="-122"/>
                      </a:rPr>
                      <a:t>常數、自然對數的底  </a:t>
                    </a:r>
                    <a:endParaRPr lang="el-GR" altLang="en-US" sz="900">
                      <a:latin typeface="宋体" pitchFamily="2" charset="-122"/>
                    </a:endParaRPr>
                  </a:p>
                </p:txBody>
              </p:sp>
            </p:grpSp>
          </p:grpSp>
          <p:sp>
            <p:nvSpPr>
              <p:cNvPr id="20491" name="Rectangle 14"/>
              <p:cNvSpPr>
                <a:spLocks noChangeArrowheads="1"/>
              </p:cNvSpPr>
              <p:nvPr/>
            </p:nvSpPr>
            <p:spPr bwMode="auto">
              <a:xfrm>
                <a:off x="1560513" y="3786188"/>
                <a:ext cx="40655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正態分佈概率密度函數：</a:t>
                </a:r>
                <a:endParaRPr lang="zh-CN" altLang="en-US" sz="800"/>
              </a:p>
            </p:txBody>
          </p:sp>
          <p:graphicFrame>
            <p:nvGraphicFramePr>
              <p:cNvPr id="20492" name="对象 2"/>
              <p:cNvGraphicFramePr>
                <a:graphicFrameLocks noChangeAspect="1"/>
              </p:cNvGraphicFramePr>
              <p:nvPr/>
            </p:nvGraphicFramePr>
            <p:xfrm>
              <a:off x="1654175" y="4376738"/>
              <a:ext cx="3259138" cy="1341437"/>
            </p:xfrm>
            <a:graphic>
              <a:graphicData uri="http://schemas.openxmlformats.org/presentationml/2006/ole">
                <mc:AlternateContent xmlns:mc="http://schemas.openxmlformats.org/markup-compatibility/2006">
                  <mc:Choice xmlns:v="urn:schemas-microsoft-com:vml" Requires="v">
                    <p:oleObj name="公式" r:id="rId17" imgW="2501900" imgH="952500" progId="Equation.3">
                      <p:embed/>
                    </p:oleObj>
                  </mc:Choice>
                  <mc:Fallback>
                    <p:oleObj name="公式" r:id="rId17" imgW="2501900" imgH="952500" progId="Equation.3">
                      <p:embed/>
                      <p:pic>
                        <p:nvPicPr>
                          <p:cNvPr id="0" name="对象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54175" y="4376738"/>
                            <a:ext cx="3259138"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150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Repeatability</a:t>
            </a:r>
            <a:endParaRPr lang="zh-CN" altLang="en-US" sz="1300" dirty="0">
              <a:latin typeface="Times New Roman" pitchFamily="18" charset="0"/>
              <a:cs typeface="Times New Roman" pitchFamily="18" charset="0"/>
            </a:endParaRPr>
          </a:p>
        </p:txBody>
      </p:sp>
      <p:grpSp>
        <p:nvGrpSpPr>
          <p:cNvPr id="21508" name="组合 3"/>
          <p:cNvGrpSpPr>
            <a:grpSpLocks/>
          </p:cNvGrpSpPr>
          <p:nvPr/>
        </p:nvGrpSpPr>
        <p:grpSpPr bwMode="auto">
          <a:xfrm>
            <a:off x="857250" y="800329"/>
            <a:ext cx="9813925" cy="4975225"/>
            <a:chOff x="857250" y="887413"/>
            <a:chExt cx="9813925" cy="4975225"/>
          </a:xfrm>
        </p:grpSpPr>
        <p:sp>
          <p:nvSpPr>
            <p:cNvPr id="21509" name="Rectangle 14"/>
            <p:cNvSpPr>
              <a:spLocks noChangeArrowheads="1"/>
            </p:cNvSpPr>
            <p:nvPr/>
          </p:nvSpPr>
          <p:spPr bwMode="auto">
            <a:xfrm>
              <a:off x="857250" y="887413"/>
              <a:ext cx="9813924" cy="3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dirty="0"/>
                <a:t>下為</a:t>
              </a:r>
              <a:r>
                <a:rPr lang="zh-TW" altLang="en-US" sz="1000" dirty="0"/>
                <a:t>同一樣本在一個分析批內</a:t>
              </a:r>
              <a:r>
                <a:rPr lang="zh-CN" altLang="en-US" sz="1000" dirty="0"/>
                <a:t>二十個獨立重複檢測值的分佈圖示</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Repeatability</a:t>
              </a:r>
              <a:r>
                <a:rPr lang="en-US" altLang="zh-CN" sz="800" dirty="0">
                  <a:latin typeface="Times New Roman" pitchFamily="18" charset="0"/>
                  <a:cs typeface="Times New Roman" pitchFamily="18" charset="0"/>
                </a:rPr>
                <a:t>)</a:t>
              </a:r>
              <a:r>
                <a:rPr lang="zh-CN" altLang="en-US" sz="1000" dirty="0">
                  <a:solidFill>
                    <a:srgbClr val="000000"/>
                  </a:solidFill>
                </a:rPr>
                <a:t> ；</a:t>
              </a:r>
              <a:endParaRPr lang="zh-CN" altLang="en-US" sz="800" dirty="0"/>
            </a:p>
          </p:txBody>
        </p:sp>
        <p:sp>
          <p:nvSpPr>
            <p:cNvPr id="21510" name="Rectangle 14"/>
            <p:cNvSpPr>
              <a:spLocks noChangeArrowheads="1"/>
            </p:cNvSpPr>
            <p:nvPr/>
          </p:nvSpPr>
          <p:spPr bwMode="auto">
            <a:xfrm>
              <a:off x="857250" y="4662138"/>
              <a:ext cx="9813924" cy="3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第一幅圖為二十個獨立重複測量值分佈的五數概括箱線圖，圖中坐標分別為：最小值、一分位數、中位數、三分位數、最大值，以及均值和均值</a:t>
              </a:r>
              <a:r>
                <a:rPr lang="en-US" altLang="zh-CN" sz="1000"/>
                <a:t>±1.96</a:t>
              </a:r>
              <a:r>
                <a:rPr lang="zh-CN" altLang="en-US" sz="1000"/>
                <a:t>倍標準差的位置參數；</a:t>
              </a:r>
              <a:endParaRPr lang="zh-CN" altLang="en-US" sz="800"/>
            </a:p>
          </p:txBody>
        </p:sp>
        <p:pic>
          <p:nvPicPr>
            <p:cNvPr id="21511"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2813" y="1382099"/>
              <a:ext cx="3168361" cy="314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2"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382099"/>
              <a:ext cx="3235613" cy="314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3" name="Rectangle 14"/>
            <p:cNvSpPr>
              <a:spLocks noChangeArrowheads="1"/>
            </p:cNvSpPr>
            <p:nvPr/>
          </p:nvSpPr>
          <p:spPr bwMode="auto">
            <a:xfrm>
              <a:off x="857250" y="4985349"/>
              <a:ext cx="9813924" cy="323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第二幅圖為二十個獨立重複測量值分佈正態性檢驗的</a:t>
              </a:r>
              <a:r>
                <a:rPr lang="en-US" altLang="zh-CN" sz="1000"/>
                <a:t>P-P</a:t>
              </a:r>
              <a:r>
                <a:rPr lang="zh-CN" altLang="en-US" sz="1000"/>
                <a:t>圖，圖中橫坐標為各觀察值的累積概率，縱坐標為正態分佈理論累計概率，以黃色散點落在藍色對角線上為優；</a:t>
              </a:r>
              <a:endParaRPr lang="zh-CN" altLang="en-US" sz="800"/>
            </a:p>
          </p:txBody>
        </p:sp>
        <p:sp>
          <p:nvSpPr>
            <p:cNvPr id="21514" name="Rectangle 14"/>
            <p:cNvSpPr>
              <a:spLocks noChangeArrowheads="1"/>
            </p:cNvSpPr>
            <p:nvPr/>
          </p:nvSpPr>
          <p:spPr bwMode="auto">
            <a:xfrm>
              <a:off x="857251" y="5308561"/>
              <a:ext cx="9813924" cy="554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a:t>第三幅圖為二十個獨立重複測量值正態分佈概率密度函數擬合的圖示，該圖示方法未經過權威認證可能會有錯誤的地方，僅呈送同仁參考指正，黃色為正態分佈理論概率密度函數擬合曲線，藍色為各檢測值經正態分佈概率密度函數計算后的擬合落點；</a:t>
              </a:r>
              <a:endParaRPr lang="zh-CN" altLang="en-US" sz="800"/>
            </a:p>
          </p:txBody>
        </p:sp>
        <p:pic>
          <p:nvPicPr>
            <p:cNvPr id="215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1382099"/>
              <a:ext cx="3409949" cy="3142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253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Repeatability</a:t>
            </a:r>
            <a:endParaRPr lang="zh-CN" altLang="en-US" sz="1300" dirty="0">
              <a:latin typeface="Times New Roman" pitchFamily="18" charset="0"/>
              <a:cs typeface="Times New Roman" pitchFamily="18" charset="0"/>
            </a:endParaRPr>
          </a:p>
        </p:txBody>
      </p:sp>
      <p:grpSp>
        <p:nvGrpSpPr>
          <p:cNvPr id="3" name="组合 2"/>
          <p:cNvGrpSpPr/>
          <p:nvPr/>
        </p:nvGrpSpPr>
        <p:grpSpPr>
          <a:xfrm>
            <a:off x="1047750" y="1149307"/>
            <a:ext cx="9696443" cy="4154487"/>
            <a:chOff x="1047750" y="1149307"/>
            <a:chExt cx="9696443" cy="4154487"/>
          </a:xfrm>
        </p:grpSpPr>
        <p:pic>
          <p:nvPicPr>
            <p:cNvPr id="1157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1621" y="1149308"/>
              <a:ext cx="5362572" cy="4154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3" name="Picture 9" descr="C:\Users\Administrator\Desktop\图片6.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1621" y="1149307"/>
              <a:ext cx="5362572" cy="4154487"/>
            </a:xfrm>
            <a:prstGeom prst="rect">
              <a:avLst/>
            </a:prstGeom>
            <a:noFill/>
            <a:extLst>
              <a:ext uri="{909E8E84-426E-40DD-AFC4-6F175D3DCCD1}">
                <a14:hiddenFill xmlns:a14="http://schemas.microsoft.com/office/drawing/2010/main">
                  <a:solidFill>
                    <a:srgbClr val="FFFFFF"/>
                  </a:solidFill>
                </a14:hiddenFill>
              </a:ext>
            </a:extLst>
          </p:spPr>
        </p:pic>
        <p:sp>
          <p:nvSpPr>
            <p:cNvPr id="22533" name="Rectangle 14"/>
            <p:cNvSpPr>
              <a:spLocks noChangeArrowheads="1"/>
            </p:cNvSpPr>
            <p:nvPr/>
          </p:nvSpPr>
          <p:spPr bwMode="auto">
            <a:xfrm>
              <a:off x="1047750" y="1491428"/>
              <a:ext cx="3800475" cy="170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dirty="0"/>
                <a:t>       右圖表示用樣本標準差</a:t>
              </a:r>
              <a:r>
                <a:rPr lang="en-US" altLang="zh-CN" sz="1000" dirty="0"/>
                <a:t>(</a:t>
              </a:r>
              <a:r>
                <a:rPr lang="en-US" altLang="zh-CN" sz="1000" i="1" dirty="0"/>
                <a:t>s</a:t>
              </a:r>
              <a:r>
                <a:rPr lang="en-US" altLang="zh-CN" sz="1000" dirty="0"/>
                <a:t>)</a:t>
              </a:r>
              <a:r>
                <a:rPr lang="zh-CN" altLang="en-US" sz="1000" dirty="0"/>
                <a:t>估計值來代替總體標準差</a:t>
              </a:r>
              <a:r>
                <a:rPr lang="en-US" altLang="zh-CN" sz="1000" dirty="0"/>
                <a:t>(</a:t>
              </a:r>
              <a:r>
                <a:rPr lang="el-GR" altLang="zh-CN" sz="1000" dirty="0"/>
                <a:t>σ</a:t>
              </a:r>
              <a:r>
                <a:rPr lang="en-US" altLang="zh-CN" sz="1000" dirty="0"/>
                <a:t>)</a:t>
              </a:r>
              <a:r>
                <a:rPr lang="zh-CN" altLang="en-US" sz="1000" dirty="0"/>
                <a:t>的置信區間隨自由度的變換趨勢，重複測量次數越多，比值 </a:t>
              </a:r>
              <a:r>
                <a:rPr lang="el-GR" altLang="zh-CN" sz="1000" dirty="0"/>
                <a:t>σ</a:t>
              </a:r>
              <a:r>
                <a:rPr lang="en-US" altLang="zh-CN" sz="1000" dirty="0"/>
                <a:t>/</a:t>
              </a:r>
              <a:r>
                <a:rPr lang="en-US" altLang="zh-CN" sz="1000" i="1" dirty="0"/>
                <a:t>s</a:t>
              </a:r>
              <a:r>
                <a:rPr lang="en-US" altLang="zh-CN" sz="1000" dirty="0"/>
                <a:t> </a:t>
              </a:r>
              <a:r>
                <a:rPr lang="zh-CN" altLang="en-US" sz="1000" dirty="0"/>
                <a:t>的置信區間越收窄接近於 </a:t>
              </a:r>
              <a:r>
                <a:rPr lang="en-US" altLang="zh-CN" sz="1000" dirty="0"/>
                <a:t>1</a:t>
              </a:r>
              <a:r>
                <a:rPr lang="zh-CN" altLang="en-US" sz="1000" dirty="0"/>
                <a:t>，也就是說重複次數越多，用樣本標準差來估計總體標準差的精度越高；從右圖可以看出，如果重複次數太少，估計結果的不確定度會急速很大，通常至少進行</a:t>
              </a:r>
              <a:r>
                <a:rPr lang="en-US" altLang="zh-CN" sz="1000" dirty="0"/>
                <a:t>7</a:t>
              </a:r>
              <a:r>
                <a:rPr lang="zh-CN" altLang="en-US" sz="1000" dirty="0"/>
                <a:t>次以上的獨立的重複測量，同樣地可以看出，當重複次數超過</a:t>
              </a:r>
              <a:r>
                <a:rPr lang="en-US" altLang="zh-CN" sz="1000" dirty="0"/>
                <a:t>20</a:t>
              </a:r>
              <a:r>
                <a:rPr lang="zh-CN" altLang="en-US" sz="1000" dirty="0"/>
                <a:t>次以上時，重複測量對改善估計精度的幫助將會趨於緩慢；</a:t>
              </a:r>
              <a:endParaRPr lang="zh-CN" altLang="en-US" sz="800" dirty="0"/>
            </a:p>
          </p:txBody>
        </p:sp>
        <p:sp>
          <p:nvSpPr>
            <p:cNvPr id="22535" name="Rectangle 14"/>
            <p:cNvSpPr>
              <a:spLocks noChangeArrowheads="1"/>
            </p:cNvSpPr>
            <p:nvPr/>
          </p:nvSpPr>
          <p:spPr bwMode="auto">
            <a:xfrm>
              <a:off x="1047750" y="3511922"/>
              <a:ext cx="3800475" cy="1246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000" dirty="0"/>
                <a:t>       需要注意的是，以樣本的均值和樣本標準差來估計總體均值和標準差，估計效果的好壞不僅依賴於實驗的自由度</a:t>
              </a:r>
              <a:r>
                <a:rPr lang="en-US" altLang="zh-CN" sz="1000" dirty="0"/>
                <a:t>(</a:t>
              </a:r>
              <a:r>
                <a:rPr lang="zh-CN" altLang="en-US" sz="1000" dirty="0"/>
                <a:t>重複測量次數 </a:t>
              </a:r>
              <a:r>
                <a:rPr lang="en-US" altLang="zh-CN" sz="1000" i="1" dirty="0">
                  <a:latin typeface="Times New Roman" pitchFamily="18" charset="0"/>
                  <a:cs typeface="Times New Roman" pitchFamily="18" charset="0"/>
                </a:rPr>
                <a:t>n</a:t>
              </a:r>
              <a:r>
                <a:rPr lang="en-US" altLang="zh-CN" sz="1000" dirty="0"/>
                <a:t>)</a:t>
              </a:r>
              <a:r>
                <a:rPr lang="zh-CN" altLang="en-US" sz="1000" dirty="0"/>
                <a:t>，還與測量的精密度等實際狀況有關，本例討論的僅是理想狀態下模型本身的不確定度，現實中還須依據實際情況具體問題具體分析。</a:t>
              </a:r>
              <a:endParaRPr lang="zh-CN" altLang="en-US" sz="8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3555"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sp>
        <p:nvSpPr>
          <p:cNvPr id="23556" name="Rectangle 67"/>
          <p:cNvSpPr>
            <a:spLocks noChangeArrowheads="1"/>
          </p:cNvSpPr>
          <p:nvPr/>
        </p:nvSpPr>
        <p:spPr bwMode="auto">
          <a:xfrm>
            <a:off x="0" y="0"/>
            <a:ext cx="11522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7" name="组合 6"/>
          <p:cNvGrpSpPr/>
          <p:nvPr/>
        </p:nvGrpSpPr>
        <p:grpSpPr>
          <a:xfrm>
            <a:off x="579438" y="619125"/>
            <a:ext cx="10701185" cy="5291138"/>
            <a:chOff x="579438" y="619125"/>
            <a:chExt cx="10701185" cy="5291138"/>
          </a:xfrm>
        </p:grpSpPr>
        <p:grpSp>
          <p:nvGrpSpPr>
            <p:cNvPr id="6" name="组合 5"/>
            <p:cNvGrpSpPr/>
            <p:nvPr/>
          </p:nvGrpSpPr>
          <p:grpSpPr>
            <a:xfrm>
              <a:off x="579438" y="619125"/>
              <a:ext cx="9163050" cy="5291138"/>
              <a:chOff x="1350963" y="619125"/>
              <a:chExt cx="9163050" cy="5291138"/>
            </a:xfrm>
          </p:grpSpPr>
          <p:cxnSp>
            <p:nvCxnSpPr>
              <p:cNvPr id="20481" name="直接连接符 20480"/>
              <p:cNvCxnSpPr/>
              <p:nvPr/>
            </p:nvCxnSpPr>
            <p:spPr bwMode="auto">
              <a:xfrm>
                <a:off x="1350963" y="3109913"/>
                <a:ext cx="91630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559" name="组合 13"/>
              <p:cNvGrpSpPr>
                <a:grpSpLocks/>
              </p:cNvGrpSpPr>
              <p:nvPr/>
            </p:nvGrpSpPr>
            <p:grpSpPr bwMode="auto">
              <a:xfrm>
                <a:off x="6613902" y="3232404"/>
                <a:ext cx="3621088" cy="2596452"/>
                <a:chOff x="1238470" y="808088"/>
                <a:chExt cx="3621088" cy="2596875"/>
              </a:xfrm>
            </p:grpSpPr>
            <p:sp>
              <p:nvSpPr>
                <p:cNvPr id="23594" name="Rectangle 14"/>
                <p:cNvSpPr>
                  <a:spLocks noChangeArrowheads="1"/>
                </p:cNvSpPr>
                <p:nvPr/>
              </p:nvSpPr>
              <p:spPr bwMode="auto">
                <a:xfrm>
                  <a:off x="1238470" y="808088"/>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4</a:t>
                  </a:r>
                  <a:r>
                    <a:rPr lang="zh-CN" altLang="en-US" sz="1000" dirty="0"/>
                    <a:t>、分析批內變異係數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Within-Run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95" name="组合 9"/>
                <p:cNvGrpSpPr>
                  <a:grpSpLocks/>
                </p:cNvGrpSpPr>
                <p:nvPr/>
              </p:nvGrpSpPr>
              <p:grpSpPr bwMode="auto">
                <a:xfrm>
                  <a:off x="1371600" y="1316038"/>
                  <a:ext cx="2782313" cy="673100"/>
                  <a:chOff x="1371600" y="1316038"/>
                  <a:chExt cx="2782313" cy="673100"/>
                </a:xfrm>
              </p:grpSpPr>
              <p:graphicFrame>
                <p:nvGraphicFramePr>
                  <p:cNvPr id="23603" name="对象 7"/>
                  <p:cNvGraphicFramePr>
                    <a:graphicFrameLocks noChangeAspect="1"/>
                  </p:cNvGraphicFramePr>
                  <p:nvPr/>
                </p:nvGraphicFramePr>
                <p:xfrm>
                  <a:off x="2528313" y="1316038"/>
                  <a:ext cx="1625600" cy="673100"/>
                </p:xfrm>
                <a:graphic>
                  <a:graphicData uri="http://schemas.openxmlformats.org/presentationml/2006/ole">
                    <mc:AlternateContent xmlns:mc="http://schemas.openxmlformats.org/markup-compatibility/2006">
                      <mc:Choice xmlns:v="urn:schemas-microsoft-com:vml" Requires="v">
                        <p:oleObj name="Equation" r:id="rId3" imgW="1625400" imgH="672840" progId="Equation.DSMT4">
                          <p:embed/>
                        </p:oleObj>
                      </mc:Choice>
                      <mc:Fallback>
                        <p:oleObj name="Equation" r:id="rId3" imgW="1625400" imgH="672840" progId="Equation.DSMT4">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313" y="1316038"/>
                                <a:ext cx="1625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604" name="对象 8"/>
                  <p:cNvGraphicFramePr>
                    <a:graphicFrameLocks noChangeAspect="1"/>
                  </p:cNvGraphicFramePr>
                  <p:nvPr/>
                </p:nvGraphicFramePr>
                <p:xfrm>
                  <a:off x="1371600" y="1560513"/>
                  <a:ext cx="609600" cy="393700"/>
                </p:xfrm>
                <a:graphic>
                  <a:graphicData uri="http://schemas.openxmlformats.org/presentationml/2006/ole">
                    <mc:AlternateContent xmlns:mc="http://schemas.openxmlformats.org/markup-compatibility/2006">
                      <mc:Choice xmlns:v="urn:schemas-microsoft-com:vml" Requires="v">
                        <p:oleObj name="Equation" r:id="rId5" imgW="609480" imgH="393480" progId="Equation.DSMT4">
                          <p:embed/>
                        </p:oleObj>
                      </mc:Choice>
                      <mc:Fallback>
                        <p:oleObj name="Equation" r:id="rId5" imgW="609480" imgH="39348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560513"/>
                                <a:ext cx="6096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605" name="Text Box 6"/>
                  <p:cNvSpPr txBox="1">
                    <a:spLocks noChangeArrowheads="1"/>
                  </p:cNvSpPr>
                  <p:nvPr/>
                </p:nvSpPr>
                <p:spPr bwMode="auto">
                  <a:xfrm>
                    <a:off x="2114551" y="1657350"/>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23596" name="组合 12"/>
                <p:cNvGrpSpPr>
                  <a:grpSpLocks/>
                </p:cNvGrpSpPr>
                <p:nvPr/>
              </p:nvGrpSpPr>
              <p:grpSpPr bwMode="auto">
                <a:xfrm>
                  <a:off x="1409700" y="2112302"/>
                  <a:ext cx="3449858" cy="1292661"/>
                  <a:chOff x="1409700" y="2112302"/>
                  <a:chExt cx="3449858" cy="1292661"/>
                </a:xfrm>
              </p:grpSpPr>
              <p:sp>
                <p:nvSpPr>
                  <p:cNvPr id="23597" name="Text Box 6"/>
                  <p:cNvSpPr txBox="1">
                    <a:spLocks noChangeArrowheads="1"/>
                  </p:cNvSpPr>
                  <p:nvPr/>
                </p:nvSpPr>
                <p:spPr bwMode="auto">
                  <a:xfrm>
                    <a:off x="1409700" y="2112302"/>
                    <a:ext cx="344985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TW" altLang="en-US" sz="900" dirty="0">
                        <a:latin typeface="宋体" pitchFamily="2" charset="-122"/>
                      </a:rPr>
                      <a:t>其中：</a:t>
                    </a:r>
                  </a:p>
                  <a:p>
                    <a:pPr eaLnBrk="1" hangingPunct="1">
                      <a:spcBef>
                        <a:spcPct val="50000"/>
                      </a:spcBef>
                    </a:pPr>
                    <a:r>
                      <a:rPr lang="en-US" altLang="zh-TW" sz="900" i="1" dirty="0">
                        <a:latin typeface="宋体" pitchFamily="2" charset="-122"/>
                      </a:rPr>
                      <a:t>I</a:t>
                    </a:r>
                    <a:r>
                      <a:rPr lang="en-US" altLang="zh-TW" sz="900" dirty="0">
                        <a:latin typeface="宋体" pitchFamily="2" charset="-122"/>
                      </a:rPr>
                      <a:t> – </a:t>
                    </a:r>
                    <a:r>
                      <a:rPr lang="zh-CN" altLang="en-US" sz="900" dirty="0">
                        <a:latin typeface="宋体" pitchFamily="2" charset="-122"/>
                      </a:rPr>
                      <a:t>為實驗總工作日</a:t>
                    </a:r>
                    <a:r>
                      <a:rPr lang="zh-TW"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a:t>
                    </a:r>
                    <a:r>
                      <a:rPr lang="zh-TW" altLang="en-US" sz="900" dirty="0">
                        <a:latin typeface="宋体" pitchFamily="2" charset="-122"/>
                      </a:rPr>
                      <a:t>為</a:t>
                    </a:r>
                    <a:r>
                      <a:rPr lang="en-US" altLang="zh-TW" sz="900" dirty="0">
                        <a:latin typeface="宋体" pitchFamily="2" charset="-122"/>
                      </a:rPr>
                      <a:t>20</a:t>
                    </a:r>
                    <a:r>
                      <a:rPr lang="zh-CN" altLang="en-US" sz="900" dirty="0">
                        <a:latin typeface="宋体" pitchFamily="2" charset="-122"/>
                      </a:rPr>
                      <a:t>日</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J</a:t>
                    </a:r>
                    <a:r>
                      <a:rPr lang="en-US" altLang="zh-TW" sz="900" dirty="0">
                        <a:latin typeface="宋体" pitchFamily="2" charset="-122"/>
                      </a:rPr>
                      <a:t> – </a:t>
                    </a:r>
                    <a:r>
                      <a:rPr lang="zh-CN" altLang="en-US" sz="900" dirty="0">
                        <a:latin typeface="宋体" pitchFamily="2" charset="-122"/>
                      </a:rPr>
                      <a:t>為</a:t>
                    </a:r>
                    <a:r>
                      <a:rPr lang="zh-TW" altLang="en-US" sz="900" dirty="0">
                        <a:latin typeface="宋体" pitchFamily="2" charset="-122"/>
                      </a:rPr>
                      <a:t>每</a:t>
                    </a:r>
                    <a:r>
                      <a:rPr lang="zh-CN" altLang="en-US" sz="900" dirty="0">
                        <a:latin typeface="宋体" pitchFamily="2" charset="-122"/>
                      </a:rPr>
                      <a:t>個工作</a:t>
                    </a:r>
                    <a:r>
                      <a:rPr lang="zh-TW" altLang="en-US" sz="900" dirty="0">
                        <a:latin typeface="宋体" pitchFamily="2" charset="-122"/>
                      </a:rPr>
                      <a:t>日的</a:t>
                    </a:r>
                    <a:r>
                      <a:rPr lang="zh-CN" altLang="en-US" sz="900" dirty="0">
                        <a:latin typeface="宋体" pitchFamily="2" charset="-122"/>
                      </a:rPr>
                      <a:t>分析</a:t>
                    </a:r>
                    <a:r>
                      <a:rPr lang="zh-TW" altLang="en-US" sz="900" dirty="0">
                        <a:latin typeface="宋体" pitchFamily="2" charset="-122"/>
                      </a:rPr>
                      <a:t>批</a:t>
                    </a:r>
                    <a:r>
                      <a:rPr lang="zh-CN"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本例為每日</a:t>
                    </a:r>
                    <a:r>
                      <a:rPr lang="en-US" altLang="zh-CN" sz="900" dirty="0">
                        <a:latin typeface="宋体" pitchFamily="2" charset="-122"/>
                      </a:rPr>
                      <a:t>2</a:t>
                    </a:r>
                    <a:r>
                      <a:rPr lang="zh-CN" altLang="en-US" sz="900" dirty="0">
                        <a:latin typeface="宋体" pitchFamily="2" charset="-122"/>
                      </a:rPr>
                      <a:t>個分析批</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ij1</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日第</a:t>
                    </a:r>
                    <a:r>
                      <a:rPr lang="en-US" altLang="zh-TW" sz="900" i="1" dirty="0">
                        <a:latin typeface="宋体" pitchFamily="2" charset="-122"/>
                      </a:rPr>
                      <a:t>j</a:t>
                    </a:r>
                    <a:r>
                      <a:rPr lang="zh-CN" altLang="en-US" sz="900" dirty="0">
                        <a:latin typeface="宋体" pitchFamily="2" charset="-122"/>
                      </a:rPr>
                      <a:t>個分析</a:t>
                    </a:r>
                    <a:r>
                      <a:rPr lang="zh-TW" altLang="en-US" sz="900" dirty="0">
                        <a:latin typeface="宋体" pitchFamily="2" charset="-122"/>
                      </a:rPr>
                      <a:t>批第</a:t>
                    </a:r>
                    <a:r>
                      <a:rPr lang="en-US" altLang="zh-TW" sz="900" dirty="0">
                        <a:latin typeface="宋体" pitchFamily="2" charset="-122"/>
                      </a:rPr>
                      <a:t>1</a:t>
                    </a:r>
                    <a:r>
                      <a:rPr lang="zh-TW" altLang="en-US" sz="900" dirty="0">
                        <a:latin typeface="宋体" pitchFamily="2" charset="-122"/>
                      </a:rPr>
                      <a:t>次</a:t>
                    </a:r>
                    <a:r>
                      <a:rPr lang="zh-CN" altLang="en-US" sz="900" dirty="0">
                        <a:latin typeface="宋体" pitchFamily="2" charset="-122"/>
                      </a:rPr>
                      <a:t>檢測</a:t>
                    </a:r>
                    <a:r>
                      <a:rPr lang="zh-TW" altLang="en-US" sz="900" dirty="0">
                        <a:latin typeface="宋体" pitchFamily="2" charset="-122"/>
                      </a:rPr>
                      <a:t>的結果</a:t>
                    </a: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ij2</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日第</a:t>
                    </a:r>
                    <a:r>
                      <a:rPr lang="en-US" altLang="zh-TW" sz="900" i="1" dirty="0">
                        <a:latin typeface="宋体" pitchFamily="2" charset="-122"/>
                      </a:rPr>
                      <a:t>j</a:t>
                    </a:r>
                    <a:r>
                      <a:rPr lang="zh-CN" altLang="en-US" sz="900" dirty="0">
                        <a:latin typeface="宋体" pitchFamily="2" charset="-122"/>
                      </a:rPr>
                      <a:t>個分析</a:t>
                    </a:r>
                    <a:r>
                      <a:rPr lang="zh-TW" altLang="en-US" sz="900" dirty="0">
                        <a:latin typeface="宋体" pitchFamily="2" charset="-122"/>
                      </a:rPr>
                      <a:t>批第</a:t>
                    </a:r>
                    <a:r>
                      <a:rPr lang="en-US" altLang="zh-TW" sz="900" dirty="0">
                        <a:latin typeface="宋体" pitchFamily="2" charset="-122"/>
                      </a:rPr>
                      <a:t>2</a:t>
                    </a:r>
                    <a:r>
                      <a:rPr lang="zh-TW" altLang="en-US" sz="900" dirty="0">
                        <a:latin typeface="宋体" pitchFamily="2" charset="-122"/>
                      </a:rPr>
                      <a:t>次</a:t>
                    </a:r>
                    <a:r>
                      <a:rPr lang="zh-CN" altLang="en-US" sz="900" dirty="0">
                        <a:latin typeface="宋体" pitchFamily="2" charset="-122"/>
                      </a:rPr>
                      <a:t>檢測</a:t>
                    </a:r>
                    <a:r>
                      <a:rPr lang="zh-TW" altLang="en-US" sz="900" dirty="0">
                        <a:latin typeface="宋体" pitchFamily="2" charset="-122"/>
                      </a:rPr>
                      <a:t>的結果</a:t>
                    </a:r>
                  </a:p>
                </p:txBody>
              </p:sp>
              <p:grpSp>
                <p:nvGrpSpPr>
                  <p:cNvPr id="23598" name="组合 11"/>
                  <p:cNvGrpSpPr>
                    <a:grpSpLocks/>
                  </p:cNvGrpSpPr>
                  <p:nvPr/>
                </p:nvGrpSpPr>
                <p:grpSpPr bwMode="auto">
                  <a:xfrm>
                    <a:off x="1409700" y="3171825"/>
                    <a:ext cx="3449858" cy="233138"/>
                    <a:chOff x="1409700" y="3171825"/>
                    <a:chExt cx="3449858" cy="233138"/>
                  </a:xfrm>
                </p:grpSpPr>
                <p:sp>
                  <p:nvSpPr>
                    <p:cNvPr id="23599" name="Text Box 6"/>
                    <p:cNvSpPr txBox="1">
                      <a:spLocks noChangeArrowheads="1"/>
                    </p:cNvSpPr>
                    <p:nvPr/>
                  </p:nvSpPr>
                  <p:spPr bwMode="auto">
                    <a:xfrm>
                      <a:off x="1409700" y="3174131"/>
                      <a:ext cx="34498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dirty="0">
                          <a:latin typeface="宋体" pitchFamily="2" charset="-122"/>
                        </a:rPr>
                        <a:t>X</a:t>
                      </a:r>
                      <a:r>
                        <a:rPr lang="en-US" altLang="zh-CN" sz="900" dirty="0">
                          <a:latin typeface="宋体" pitchFamily="2" charset="-122"/>
                        </a:rPr>
                        <a:t>  </a:t>
                      </a:r>
                      <a:r>
                        <a:rPr lang="en-US" altLang="zh-TW" sz="900" dirty="0">
                          <a:latin typeface="宋体" pitchFamily="2" charset="-122"/>
                        </a:rPr>
                        <a:t>- </a:t>
                      </a:r>
                      <a:r>
                        <a:rPr lang="zh-TW" altLang="en-US" sz="900" dirty="0">
                          <a:latin typeface="宋体" pitchFamily="2" charset="-122"/>
                        </a:rPr>
                        <a:t>為</a:t>
                      </a:r>
                      <a:r>
                        <a:rPr lang="en-US" altLang="zh-CN" sz="900" dirty="0">
                          <a:latin typeface="宋体" pitchFamily="2" charset="-122"/>
                        </a:rPr>
                        <a:t>20</a:t>
                      </a:r>
                      <a:r>
                        <a:rPr lang="zh-CN" altLang="en-US" sz="900" dirty="0">
                          <a:latin typeface="宋体" pitchFamily="2" charset="-122"/>
                        </a:rPr>
                        <a:t>個實驗工作日檢測結果的均值</a:t>
                      </a:r>
                      <a:endParaRPr lang="zh-TW" altLang="en-US" sz="900" dirty="0">
                        <a:latin typeface="宋体" pitchFamily="2" charset="-122"/>
                      </a:endParaRPr>
                    </a:p>
                  </p:txBody>
                </p:sp>
                <p:grpSp>
                  <p:nvGrpSpPr>
                    <p:cNvPr id="23600" name="组合 10"/>
                    <p:cNvGrpSpPr>
                      <a:grpSpLocks/>
                    </p:cNvGrpSpPr>
                    <p:nvPr/>
                  </p:nvGrpSpPr>
                  <p:grpSpPr bwMode="auto">
                    <a:xfrm>
                      <a:off x="1409700" y="3171825"/>
                      <a:ext cx="333375" cy="230832"/>
                      <a:chOff x="1409700" y="3362325"/>
                      <a:chExt cx="333375" cy="230832"/>
                    </a:xfrm>
                  </p:grpSpPr>
                  <p:sp>
                    <p:nvSpPr>
                      <p:cNvPr id="23601" name="Text Box 6"/>
                      <p:cNvSpPr txBox="1">
                        <a:spLocks noChangeArrowheads="1"/>
                      </p:cNvSpPr>
                      <p:nvPr/>
                    </p:nvSpPr>
                    <p:spPr bwMode="auto">
                      <a:xfrm>
                        <a:off x="1409700" y="3362325"/>
                        <a:ext cx="3333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a:latin typeface="宋体" pitchFamily="2" charset="-122"/>
                          </a:rPr>
                          <a:t>X</a:t>
                        </a:r>
                        <a:endParaRPr lang="zh-TW" altLang="en-US" sz="900" i="1">
                          <a:latin typeface="宋体" pitchFamily="2" charset="-122"/>
                        </a:endParaRPr>
                      </a:p>
                    </p:txBody>
                  </p:sp>
                  <p:cxnSp>
                    <p:nvCxnSpPr>
                      <p:cNvPr id="45" name="直接连接符 44"/>
                      <p:cNvCxnSpPr/>
                      <p:nvPr/>
                    </p:nvCxnSpPr>
                    <p:spPr bwMode="auto">
                      <a:xfrm>
                        <a:off x="1504793" y="3424429"/>
                        <a:ext cx="82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grpSp>
            <p:nvGrpSpPr>
              <p:cNvPr id="23560" name="组合 49"/>
              <p:cNvGrpSpPr>
                <a:grpSpLocks/>
              </p:cNvGrpSpPr>
              <p:nvPr/>
            </p:nvGrpSpPr>
            <p:grpSpPr bwMode="auto">
              <a:xfrm>
                <a:off x="2059144" y="3311221"/>
                <a:ext cx="3621088" cy="2405983"/>
                <a:chOff x="1238470" y="808088"/>
                <a:chExt cx="3621088" cy="2406375"/>
              </a:xfrm>
            </p:grpSpPr>
            <p:sp>
              <p:nvSpPr>
                <p:cNvPr id="23582" name="Rectangle 14"/>
                <p:cNvSpPr>
                  <a:spLocks noChangeArrowheads="1"/>
                </p:cNvSpPr>
                <p:nvPr/>
              </p:nvSpPr>
              <p:spPr bwMode="auto">
                <a:xfrm>
                  <a:off x="1238470" y="808088"/>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3</a:t>
                  </a:r>
                  <a:r>
                    <a:rPr lang="zh-CN" altLang="en-US" sz="1000" dirty="0"/>
                    <a:t>、分析批間變異係數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Between-Run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83" name="组合 51"/>
                <p:cNvGrpSpPr>
                  <a:grpSpLocks/>
                </p:cNvGrpSpPr>
                <p:nvPr/>
              </p:nvGrpSpPr>
              <p:grpSpPr bwMode="auto">
                <a:xfrm>
                  <a:off x="1340070" y="1322388"/>
                  <a:ext cx="2898775" cy="660400"/>
                  <a:chOff x="1340070" y="1322388"/>
                  <a:chExt cx="2898775" cy="660400"/>
                </a:xfrm>
              </p:grpSpPr>
              <p:graphicFrame>
                <p:nvGraphicFramePr>
                  <p:cNvPr id="23591" name="对象 59"/>
                  <p:cNvGraphicFramePr>
                    <a:graphicFrameLocks noChangeAspect="1"/>
                  </p:cNvGraphicFramePr>
                  <p:nvPr/>
                </p:nvGraphicFramePr>
                <p:xfrm>
                  <a:off x="2498945" y="1322388"/>
                  <a:ext cx="1739900" cy="660400"/>
                </p:xfrm>
                <a:graphic>
                  <a:graphicData uri="http://schemas.openxmlformats.org/presentationml/2006/ole">
                    <mc:AlternateContent xmlns:mc="http://schemas.openxmlformats.org/markup-compatibility/2006">
                      <mc:Choice xmlns:v="urn:schemas-microsoft-com:vml" Requires="v">
                        <p:oleObj name="Equation" r:id="rId7" imgW="1739880" imgH="660240" progId="Equation.DSMT4">
                          <p:embed/>
                        </p:oleObj>
                      </mc:Choice>
                      <mc:Fallback>
                        <p:oleObj name="Equation" r:id="rId7" imgW="1739880" imgH="660240" progId="Equation.DSMT4">
                          <p:embed/>
                          <p:pic>
                            <p:nvPicPr>
                              <p:cNvPr id="0" name="对象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8945" y="1322388"/>
                                <a:ext cx="1739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92" name="对象 60"/>
                  <p:cNvGraphicFramePr>
                    <a:graphicFrameLocks noChangeAspect="1"/>
                  </p:cNvGraphicFramePr>
                  <p:nvPr/>
                </p:nvGraphicFramePr>
                <p:xfrm>
                  <a:off x="1340070" y="1560513"/>
                  <a:ext cx="673100" cy="393700"/>
                </p:xfrm>
                <a:graphic>
                  <a:graphicData uri="http://schemas.openxmlformats.org/presentationml/2006/ole">
                    <mc:AlternateContent xmlns:mc="http://schemas.openxmlformats.org/markup-compatibility/2006">
                      <mc:Choice xmlns:v="urn:schemas-microsoft-com:vml" Requires="v">
                        <p:oleObj name="Equation" r:id="rId9" imgW="672840" imgH="393480" progId="Equation.DSMT4">
                          <p:embed/>
                        </p:oleObj>
                      </mc:Choice>
                      <mc:Fallback>
                        <p:oleObj name="Equation" r:id="rId9" imgW="672840" imgH="393480" progId="Equation.DSMT4">
                          <p:embed/>
                          <p:pic>
                            <p:nvPicPr>
                              <p:cNvPr id="0" name="对象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0070" y="1560513"/>
                                <a:ext cx="673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93" name="Text Box 6"/>
                  <p:cNvSpPr txBox="1">
                    <a:spLocks noChangeArrowheads="1"/>
                  </p:cNvSpPr>
                  <p:nvPr/>
                </p:nvSpPr>
                <p:spPr bwMode="auto">
                  <a:xfrm>
                    <a:off x="2114551" y="1657350"/>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23584" name="组合 52"/>
                <p:cNvGrpSpPr>
                  <a:grpSpLocks/>
                </p:cNvGrpSpPr>
                <p:nvPr/>
              </p:nvGrpSpPr>
              <p:grpSpPr bwMode="auto">
                <a:xfrm>
                  <a:off x="1409700" y="2112302"/>
                  <a:ext cx="3449858" cy="1102161"/>
                  <a:chOff x="1409700" y="2112302"/>
                  <a:chExt cx="3449858" cy="1102161"/>
                </a:xfrm>
              </p:grpSpPr>
              <p:sp>
                <p:nvSpPr>
                  <p:cNvPr id="23585" name="Text Box 6"/>
                  <p:cNvSpPr txBox="1">
                    <a:spLocks noChangeArrowheads="1"/>
                  </p:cNvSpPr>
                  <p:nvPr/>
                </p:nvSpPr>
                <p:spPr bwMode="auto">
                  <a:xfrm>
                    <a:off x="1409700" y="2112302"/>
                    <a:ext cx="3449858"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TW" altLang="en-US" sz="900" dirty="0">
                        <a:latin typeface="宋体" pitchFamily="2" charset="-122"/>
                      </a:rPr>
                      <a:t>其中：</a:t>
                    </a:r>
                  </a:p>
                  <a:p>
                    <a:pPr eaLnBrk="1" hangingPunct="1">
                      <a:spcBef>
                        <a:spcPct val="50000"/>
                      </a:spcBef>
                    </a:pPr>
                    <a:r>
                      <a:rPr lang="en-US" altLang="zh-TW" sz="900" i="1" dirty="0">
                        <a:latin typeface="宋体" pitchFamily="2" charset="-122"/>
                      </a:rPr>
                      <a:t>I</a:t>
                    </a:r>
                    <a:r>
                      <a:rPr lang="en-US" altLang="zh-TW" sz="900" dirty="0">
                        <a:latin typeface="宋体" pitchFamily="2" charset="-122"/>
                      </a:rPr>
                      <a:t> – </a:t>
                    </a:r>
                    <a:r>
                      <a:rPr lang="zh-CN" altLang="en-US" sz="900" dirty="0">
                        <a:latin typeface="宋体" pitchFamily="2" charset="-122"/>
                      </a:rPr>
                      <a:t>為實驗總工作日</a:t>
                    </a:r>
                    <a:r>
                      <a:rPr lang="zh-TW"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a:t>
                    </a:r>
                    <a:r>
                      <a:rPr lang="zh-TW" altLang="en-US" sz="900" dirty="0">
                        <a:latin typeface="宋体" pitchFamily="2" charset="-122"/>
                      </a:rPr>
                      <a:t>為</a:t>
                    </a:r>
                    <a:r>
                      <a:rPr lang="en-US" altLang="zh-TW" sz="900" dirty="0">
                        <a:latin typeface="宋体" pitchFamily="2" charset="-122"/>
                      </a:rPr>
                      <a:t>20</a:t>
                    </a:r>
                    <a:r>
                      <a:rPr lang="zh-CN" altLang="en-US" sz="900" dirty="0">
                        <a:latin typeface="宋体" pitchFamily="2" charset="-122"/>
                      </a:rPr>
                      <a:t>日</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i1</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日第</a:t>
                    </a:r>
                    <a:r>
                      <a:rPr lang="en-US" altLang="zh-TW" sz="900" dirty="0">
                        <a:latin typeface="宋体" pitchFamily="2" charset="-122"/>
                      </a:rPr>
                      <a:t>1</a:t>
                    </a:r>
                    <a:r>
                      <a:rPr lang="zh-CN" altLang="en-US" sz="900" dirty="0">
                        <a:latin typeface="宋体" pitchFamily="2" charset="-122"/>
                      </a:rPr>
                      <a:t>個分析批檢測结果的均值</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i2</a:t>
                    </a:r>
                    <a:r>
                      <a:rPr lang="en-US" altLang="zh-TW" sz="900" dirty="0">
                        <a:latin typeface="宋体" pitchFamily="2" charset="-122"/>
                      </a:rPr>
                      <a:t> - </a:t>
                    </a:r>
                    <a:r>
                      <a:rPr lang="zh-CN" altLang="en-US" sz="900" dirty="0">
                        <a:latin typeface="宋体" pitchFamily="2" charset="-122"/>
                      </a:rPr>
                      <a:t>為第</a:t>
                    </a:r>
                    <a:r>
                      <a:rPr lang="en-US" altLang="zh-CN" sz="900" dirty="0">
                        <a:latin typeface="宋体" pitchFamily="2" charset="-122"/>
                      </a:rPr>
                      <a:t>i</a:t>
                    </a:r>
                    <a:r>
                      <a:rPr lang="zh-CN" altLang="en-US" sz="900" dirty="0">
                        <a:latin typeface="宋体" pitchFamily="2" charset="-122"/>
                      </a:rPr>
                      <a:t>日第</a:t>
                    </a:r>
                    <a:r>
                      <a:rPr lang="en-US" altLang="zh-CN" sz="900" dirty="0">
                        <a:latin typeface="宋体" pitchFamily="2" charset="-122"/>
                      </a:rPr>
                      <a:t>2</a:t>
                    </a:r>
                    <a:r>
                      <a:rPr lang="zh-CN" altLang="en-US" sz="900" dirty="0">
                        <a:latin typeface="宋体" pitchFamily="2" charset="-122"/>
                      </a:rPr>
                      <a:t>個分析批檢測结果的均值</a:t>
                    </a:r>
                    <a:endParaRPr lang="zh-TW" altLang="en-US" sz="900" dirty="0">
                      <a:latin typeface="宋体" pitchFamily="2" charset="-122"/>
                    </a:endParaRPr>
                  </a:p>
                </p:txBody>
              </p:sp>
              <p:grpSp>
                <p:nvGrpSpPr>
                  <p:cNvPr id="23586" name="组合 54"/>
                  <p:cNvGrpSpPr>
                    <a:grpSpLocks/>
                  </p:cNvGrpSpPr>
                  <p:nvPr/>
                </p:nvGrpSpPr>
                <p:grpSpPr bwMode="auto">
                  <a:xfrm>
                    <a:off x="1409700" y="2981325"/>
                    <a:ext cx="3449858" cy="233138"/>
                    <a:chOff x="1409700" y="2981325"/>
                    <a:chExt cx="3449858" cy="233138"/>
                  </a:xfrm>
                </p:grpSpPr>
                <p:sp>
                  <p:nvSpPr>
                    <p:cNvPr id="23587" name="Text Box 6"/>
                    <p:cNvSpPr txBox="1">
                      <a:spLocks noChangeArrowheads="1"/>
                    </p:cNvSpPr>
                    <p:nvPr/>
                  </p:nvSpPr>
                  <p:spPr bwMode="auto">
                    <a:xfrm>
                      <a:off x="1409700" y="2983631"/>
                      <a:ext cx="34498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dirty="0">
                          <a:latin typeface="宋体" pitchFamily="2" charset="-122"/>
                        </a:rPr>
                        <a:t>X</a:t>
                      </a:r>
                      <a:r>
                        <a:rPr lang="en-US" altLang="zh-CN" sz="900" dirty="0">
                          <a:latin typeface="宋体" pitchFamily="2" charset="-122"/>
                        </a:rPr>
                        <a:t>  </a:t>
                      </a:r>
                      <a:r>
                        <a:rPr lang="en-US" altLang="zh-TW" sz="900" dirty="0">
                          <a:latin typeface="宋体" pitchFamily="2" charset="-122"/>
                        </a:rPr>
                        <a:t>- </a:t>
                      </a:r>
                      <a:r>
                        <a:rPr lang="zh-TW" altLang="en-US" sz="900" dirty="0">
                          <a:latin typeface="宋体" pitchFamily="2" charset="-122"/>
                        </a:rPr>
                        <a:t>為</a:t>
                      </a:r>
                      <a:r>
                        <a:rPr lang="en-US" altLang="zh-CN" sz="900" dirty="0">
                          <a:latin typeface="宋体" pitchFamily="2" charset="-122"/>
                        </a:rPr>
                        <a:t>20</a:t>
                      </a:r>
                      <a:r>
                        <a:rPr lang="zh-CN" altLang="en-US" sz="900" dirty="0">
                          <a:latin typeface="宋体" pitchFamily="2" charset="-122"/>
                        </a:rPr>
                        <a:t>個實驗工作日檢測結果的均值</a:t>
                      </a:r>
                      <a:endParaRPr lang="zh-TW" altLang="en-US" sz="900" dirty="0">
                        <a:latin typeface="宋体" pitchFamily="2" charset="-122"/>
                      </a:endParaRPr>
                    </a:p>
                  </p:txBody>
                </p:sp>
                <p:grpSp>
                  <p:nvGrpSpPr>
                    <p:cNvPr id="23588" name="组合 56"/>
                    <p:cNvGrpSpPr>
                      <a:grpSpLocks/>
                    </p:cNvGrpSpPr>
                    <p:nvPr/>
                  </p:nvGrpSpPr>
                  <p:grpSpPr bwMode="auto">
                    <a:xfrm>
                      <a:off x="1409700" y="2981325"/>
                      <a:ext cx="333375" cy="230832"/>
                      <a:chOff x="1409700" y="3171825"/>
                      <a:chExt cx="333375" cy="230832"/>
                    </a:xfrm>
                  </p:grpSpPr>
                  <p:sp>
                    <p:nvSpPr>
                      <p:cNvPr id="23589" name="Text Box 6"/>
                      <p:cNvSpPr txBox="1">
                        <a:spLocks noChangeArrowheads="1"/>
                      </p:cNvSpPr>
                      <p:nvPr/>
                    </p:nvSpPr>
                    <p:spPr bwMode="auto">
                      <a:xfrm>
                        <a:off x="1409700" y="3171825"/>
                        <a:ext cx="3333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a:latin typeface="宋体" pitchFamily="2" charset="-122"/>
                          </a:rPr>
                          <a:t>X</a:t>
                        </a:r>
                        <a:endParaRPr lang="zh-TW" altLang="en-US" sz="900" i="1">
                          <a:latin typeface="宋体" pitchFamily="2" charset="-122"/>
                        </a:endParaRPr>
                      </a:p>
                    </p:txBody>
                  </p:sp>
                  <p:cxnSp>
                    <p:nvCxnSpPr>
                      <p:cNvPr id="59" name="直接连接符 58"/>
                      <p:cNvCxnSpPr/>
                      <p:nvPr/>
                    </p:nvCxnSpPr>
                    <p:spPr bwMode="auto">
                      <a:xfrm>
                        <a:off x="1505014" y="3232869"/>
                        <a:ext cx="82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grpSp>
            <p:nvGrpSpPr>
              <p:cNvPr id="23561" name="组合 75"/>
              <p:cNvGrpSpPr>
                <a:grpSpLocks/>
              </p:cNvGrpSpPr>
              <p:nvPr/>
            </p:nvGrpSpPr>
            <p:grpSpPr bwMode="auto">
              <a:xfrm>
                <a:off x="6613682" y="787340"/>
                <a:ext cx="3621088" cy="2186944"/>
                <a:chOff x="1238470" y="808088"/>
                <a:chExt cx="3621088" cy="2187300"/>
              </a:xfrm>
            </p:grpSpPr>
            <p:sp>
              <p:nvSpPr>
                <p:cNvPr id="23570" name="Rectangle 14"/>
                <p:cNvSpPr>
                  <a:spLocks noChangeArrowheads="1"/>
                </p:cNvSpPr>
                <p:nvPr/>
              </p:nvSpPr>
              <p:spPr bwMode="auto">
                <a:xfrm>
                  <a:off x="1238470" y="808088"/>
                  <a:ext cx="36210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2</a:t>
                  </a:r>
                  <a:r>
                    <a:rPr lang="zh-CN" altLang="en-US" sz="1000" dirty="0"/>
                    <a:t>、工作日間變異係數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Between-Day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71" name="组合 77"/>
                <p:cNvGrpSpPr>
                  <a:grpSpLocks/>
                </p:cNvGrpSpPr>
                <p:nvPr/>
              </p:nvGrpSpPr>
              <p:grpSpPr bwMode="auto">
                <a:xfrm>
                  <a:off x="1314670" y="1322388"/>
                  <a:ext cx="3044825" cy="660400"/>
                  <a:chOff x="1314670" y="1322388"/>
                  <a:chExt cx="3044825" cy="660400"/>
                </a:xfrm>
              </p:grpSpPr>
              <p:graphicFrame>
                <p:nvGraphicFramePr>
                  <p:cNvPr id="23579" name="对象 85"/>
                  <p:cNvGraphicFramePr>
                    <a:graphicFrameLocks noChangeAspect="1"/>
                  </p:cNvGraphicFramePr>
                  <p:nvPr/>
                </p:nvGraphicFramePr>
                <p:xfrm>
                  <a:off x="2378295" y="1322388"/>
                  <a:ext cx="1981200" cy="660400"/>
                </p:xfrm>
                <a:graphic>
                  <a:graphicData uri="http://schemas.openxmlformats.org/presentationml/2006/ole">
                    <mc:AlternateContent xmlns:mc="http://schemas.openxmlformats.org/markup-compatibility/2006">
                      <mc:Choice xmlns:v="urn:schemas-microsoft-com:vml" Requires="v">
                        <p:oleObj name="Equation" r:id="rId11" imgW="1981080" imgH="660240" progId="Equation.DSMT4">
                          <p:embed/>
                        </p:oleObj>
                      </mc:Choice>
                      <mc:Fallback>
                        <p:oleObj name="Equation" r:id="rId11" imgW="1981080" imgH="660240" progId="Equation.DSMT4">
                          <p:embed/>
                          <p:pic>
                            <p:nvPicPr>
                              <p:cNvPr id="0" name="对象 8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78295" y="1322388"/>
                                <a:ext cx="19812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80" name="对象 86"/>
                  <p:cNvGraphicFramePr>
                    <a:graphicFrameLocks noChangeAspect="1"/>
                  </p:cNvGraphicFramePr>
                  <p:nvPr/>
                </p:nvGraphicFramePr>
                <p:xfrm>
                  <a:off x="1314670" y="1560513"/>
                  <a:ext cx="723900" cy="393700"/>
                </p:xfrm>
                <a:graphic>
                  <a:graphicData uri="http://schemas.openxmlformats.org/presentationml/2006/ole">
                    <mc:AlternateContent xmlns:mc="http://schemas.openxmlformats.org/markup-compatibility/2006">
                      <mc:Choice xmlns:v="urn:schemas-microsoft-com:vml" Requires="v">
                        <p:oleObj name="Equation" r:id="rId13" imgW="723600" imgH="393480" progId="Equation.DSMT4">
                          <p:embed/>
                        </p:oleObj>
                      </mc:Choice>
                      <mc:Fallback>
                        <p:oleObj name="Equation" r:id="rId13" imgW="723600" imgH="393480" progId="Equation.DSMT4">
                          <p:embed/>
                          <p:pic>
                            <p:nvPicPr>
                              <p:cNvPr id="0" name="对象 8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670" y="1560513"/>
                                <a:ext cx="723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81" name="Text Box 6"/>
                  <p:cNvSpPr txBox="1">
                    <a:spLocks noChangeArrowheads="1"/>
                  </p:cNvSpPr>
                  <p:nvPr/>
                </p:nvSpPr>
                <p:spPr bwMode="auto">
                  <a:xfrm>
                    <a:off x="2114551" y="1657350"/>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23572" name="组合 78"/>
                <p:cNvGrpSpPr>
                  <a:grpSpLocks/>
                </p:cNvGrpSpPr>
                <p:nvPr/>
              </p:nvGrpSpPr>
              <p:grpSpPr bwMode="auto">
                <a:xfrm>
                  <a:off x="1409700" y="2112302"/>
                  <a:ext cx="3449858" cy="883086"/>
                  <a:chOff x="1409700" y="2112302"/>
                  <a:chExt cx="3449858" cy="883086"/>
                </a:xfrm>
              </p:grpSpPr>
              <p:sp>
                <p:nvSpPr>
                  <p:cNvPr id="23573" name="Text Box 6"/>
                  <p:cNvSpPr txBox="1">
                    <a:spLocks noChangeArrowheads="1"/>
                  </p:cNvSpPr>
                  <p:nvPr/>
                </p:nvSpPr>
                <p:spPr bwMode="auto">
                  <a:xfrm>
                    <a:off x="1409700" y="2112302"/>
                    <a:ext cx="34498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TW" altLang="en-US" sz="900" dirty="0">
                        <a:latin typeface="宋体" pitchFamily="2" charset="-122"/>
                      </a:rPr>
                      <a:t>其中：</a:t>
                    </a:r>
                  </a:p>
                  <a:p>
                    <a:pPr eaLnBrk="1" hangingPunct="1">
                      <a:spcBef>
                        <a:spcPct val="50000"/>
                      </a:spcBef>
                    </a:pPr>
                    <a:r>
                      <a:rPr lang="en-US" altLang="zh-TW" sz="900" i="1" dirty="0">
                        <a:latin typeface="宋体" pitchFamily="2" charset="-122"/>
                      </a:rPr>
                      <a:t>I</a:t>
                    </a:r>
                    <a:r>
                      <a:rPr lang="en-US" altLang="zh-TW" sz="900" dirty="0">
                        <a:latin typeface="宋体" pitchFamily="2" charset="-122"/>
                      </a:rPr>
                      <a:t> – </a:t>
                    </a:r>
                    <a:r>
                      <a:rPr lang="zh-CN" altLang="en-US" sz="900" dirty="0">
                        <a:latin typeface="宋体" pitchFamily="2" charset="-122"/>
                      </a:rPr>
                      <a:t>為實驗總工作日</a:t>
                    </a:r>
                    <a:r>
                      <a:rPr lang="zh-TW" altLang="en-US" sz="900" dirty="0">
                        <a:latin typeface="宋体" pitchFamily="2" charset="-122"/>
                      </a:rPr>
                      <a:t>數</a:t>
                    </a:r>
                    <a:r>
                      <a:rPr lang="en-US" altLang="zh-TW" sz="900" dirty="0">
                        <a:latin typeface="宋体" pitchFamily="2" charset="-122"/>
                      </a:rPr>
                      <a:t>(</a:t>
                    </a:r>
                    <a:r>
                      <a:rPr lang="zh-CN" altLang="en-US" sz="900" dirty="0">
                        <a:latin typeface="宋体" pitchFamily="2" charset="-122"/>
                      </a:rPr>
                      <a:t>本例</a:t>
                    </a:r>
                    <a:r>
                      <a:rPr lang="zh-TW" altLang="en-US" sz="900" dirty="0">
                        <a:latin typeface="宋体" pitchFamily="2" charset="-122"/>
                      </a:rPr>
                      <a:t>為</a:t>
                    </a:r>
                    <a:r>
                      <a:rPr lang="en-US" altLang="zh-TW" sz="900" dirty="0">
                        <a:latin typeface="宋体" pitchFamily="2" charset="-122"/>
                      </a:rPr>
                      <a:t>20</a:t>
                    </a:r>
                    <a:r>
                      <a:rPr lang="zh-CN" altLang="en-US" sz="900" dirty="0">
                        <a:latin typeface="宋体" pitchFamily="2" charset="-122"/>
                      </a:rPr>
                      <a:t>日</a:t>
                    </a:r>
                    <a:r>
                      <a:rPr lang="en-US" altLang="zh-TW" sz="900" dirty="0">
                        <a:latin typeface="宋体" pitchFamily="2" charset="-122"/>
                      </a:rPr>
                      <a:t>)</a:t>
                    </a:r>
                    <a:endParaRPr lang="zh-TW" altLang="en-US" sz="900" dirty="0">
                      <a:latin typeface="宋体" pitchFamily="2" charset="-122"/>
                    </a:endParaRPr>
                  </a:p>
                  <a:p>
                    <a:pPr eaLnBrk="1" hangingPunct="1">
                      <a:spcBef>
                        <a:spcPct val="50000"/>
                      </a:spcBef>
                    </a:pPr>
                    <a:r>
                      <a:rPr lang="en-US" altLang="zh-TW" sz="900" i="1" dirty="0">
                        <a:latin typeface="宋体" pitchFamily="2" charset="-122"/>
                      </a:rPr>
                      <a:t>X</a:t>
                    </a:r>
                    <a:r>
                      <a:rPr lang="en-US" altLang="zh-TW" sz="900" baseline="-25000" dirty="0">
                        <a:latin typeface="宋体" pitchFamily="2" charset="-122"/>
                      </a:rPr>
                      <a:t>i</a:t>
                    </a:r>
                    <a:r>
                      <a:rPr lang="en-US" altLang="zh-TW" sz="900" dirty="0">
                        <a:latin typeface="宋体" pitchFamily="2" charset="-122"/>
                      </a:rPr>
                      <a:t> - </a:t>
                    </a:r>
                    <a:r>
                      <a:rPr lang="zh-TW" altLang="en-US" sz="900" dirty="0">
                        <a:latin typeface="宋体" pitchFamily="2" charset="-122"/>
                      </a:rPr>
                      <a:t>為第</a:t>
                    </a:r>
                    <a:r>
                      <a:rPr lang="en-US" altLang="zh-TW" sz="900" i="1" dirty="0">
                        <a:latin typeface="宋体" pitchFamily="2" charset="-122"/>
                      </a:rPr>
                      <a:t>i</a:t>
                    </a:r>
                    <a:r>
                      <a:rPr lang="zh-TW" altLang="en-US" sz="900" dirty="0">
                        <a:latin typeface="宋体" pitchFamily="2" charset="-122"/>
                      </a:rPr>
                      <a:t>日</a:t>
                    </a:r>
                    <a:r>
                      <a:rPr lang="zh-CN" altLang="en-US" sz="900" dirty="0">
                        <a:latin typeface="宋体" pitchFamily="2" charset="-122"/>
                      </a:rPr>
                      <a:t>所有檢測结果的均值</a:t>
                    </a:r>
                    <a:endParaRPr lang="zh-TW" altLang="en-US" sz="900" dirty="0">
                      <a:latin typeface="宋体" pitchFamily="2" charset="-122"/>
                    </a:endParaRPr>
                  </a:p>
                </p:txBody>
              </p:sp>
              <p:grpSp>
                <p:nvGrpSpPr>
                  <p:cNvPr id="23574" name="组合 80"/>
                  <p:cNvGrpSpPr>
                    <a:grpSpLocks/>
                  </p:cNvGrpSpPr>
                  <p:nvPr/>
                </p:nvGrpSpPr>
                <p:grpSpPr bwMode="auto">
                  <a:xfrm>
                    <a:off x="1409700" y="2762250"/>
                    <a:ext cx="3449858" cy="233138"/>
                    <a:chOff x="1409700" y="2762250"/>
                    <a:chExt cx="3449858" cy="233138"/>
                  </a:xfrm>
                </p:grpSpPr>
                <p:sp>
                  <p:nvSpPr>
                    <p:cNvPr id="23575" name="Text Box 6"/>
                    <p:cNvSpPr txBox="1">
                      <a:spLocks noChangeArrowheads="1"/>
                    </p:cNvSpPr>
                    <p:nvPr/>
                  </p:nvSpPr>
                  <p:spPr bwMode="auto">
                    <a:xfrm>
                      <a:off x="1409700" y="2764556"/>
                      <a:ext cx="34498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dirty="0">
                          <a:latin typeface="宋体" pitchFamily="2" charset="-122"/>
                        </a:rPr>
                        <a:t>X</a:t>
                      </a:r>
                      <a:r>
                        <a:rPr lang="en-US" altLang="zh-CN" sz="900" dirty="0">
                          <a:latin typeface="宋体" pitchFamily="2" charset="-122"/>
                        </a:rPr>
                        <a:t>  </a:t>
                      </a:r>
                      <a:r>
                        <a:rPr lang="en-US" altLang="zh-TW" sz="900" dirty="0">
                          <a:latin typeface="宋体" pitchFamily="2" charset="-122"/>
                        </a:rPr>
                        <a:t>- </a:t>
                      </a:r>
                      <a:r>
                        <a:rPr lang="zh-TW" altLang="en-US" sz="900" dirty="0">
                          <a:latin typeface="宋体" pitchFamily="2" charset="-122"/>
                        </a:rPr>
                        <a:t>為</a:t>
                      </a:r>
                      <a:r>
                        <a:rPr lang="en-US" altLang="zh-CN" sz="900" dirty="0">
                          <a:latin typeface="宋体" pitchFamily="2" charset="-122"/>
                        </a:rPr>
                        <a:t>20</a:t>
                      </a:r>
                      <a:r>
                        <a:rPr lang="zh-CN" altLang="en-US" sz="900" dirty="0">
                          <a:latin typeface="宋体" pitchFamily="2" charset="-122"/>
                        </a:rPr>
                        <a:t>個實驗工作日檢測結果的均值</a:t>
                      </a:r>
                      <a:endParaRPr lang="zh-TW" altLang="en-US" sz="900" dirty="0">
                        <a:latin typeface="宋体" pitchFamily="2" charset="-122"/>
                      </a:endParaRPr>
                    </a:p>
                  </p:txBody>
                </p:sp>
                <p:grpSp>
                  <p:nvGrpSpPr>
                    <p:cNvPr id="23576" name="组合 82"/>
                    <p:cNvGrpSpPr>
                      <a:grpSpLocks/>
                    </p:cNvGrpSpPr>
                    <p:nvPr/>
                  </p:nvGrpSpPr>
                  <p:grpSpPr bwMode="auto">
                    <a:xfrm>
                      <a:off x="1409700" y="2762250"/>
                      <a:ext cx="333375" cy="230832"/>
                      <a:chOff x="1409700" y="2952750"/>
                      <a:chExt cx="333375" cy="230832"/>
                    </a:xfrm>
                  </p:grpSpPr>
                  <p:sp>
                    <p:nvSpPr>
                      <p:cNvPr id="23577" name="Text Box 6"/>
                      <p:cNvSpPr txBox="1">
                        <a:spLocks noChangeArrowheads="1"/>
                      </p:cNvSpPr>
                      <p:nvPr/>
                    </p:nvSpPr>
                    <p:spPr bwMode="auto">
                      <a:xfrm>
                        <a:off x="1409700" y="2952750"/>
                        <a:ext cx="3333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900" i="1">
                            <a:latin typeface="宋体" pitchFamily="2" charset="-122"/>
                          </a:rPr>
                          <a:t>X</a:t>
                        </a:r>
                        <a:endParaRPr lang="zh-TW" altLang="en-US" sz="900" i="1">
                          <a:latin typeface="宋体" pitchFamily="2" charset="-122"/>
                        </a:endParaRPr>
                      </a:p>
                    </p:txBody>
                  </p:sp>
                  <p:cxnSp>
                    <p:nvCxnSpPr>
                      <p:cNvPr id="85" name="直接连接符 84"/>
                      <p:cNvCxnSpPr/>
                      <p:nvPr/>
                    </p:nvCxnSpPr>
                    <p:spPr bwMode="auto">
                      <a:xfrm>
                        <a:off x="1505013" y="3015101"/>
                        <a:ext cx="82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cxnSp>
            <p:nvCxnSpPr>
              <p:cNvPr id="102" name="直接连接符 101"/>
              <p:cNvCxnSpPr/>
              <p:nvPr/>
            </p:nvCxnSpPr>
            <p:spPr bwMode="auto">
              <a:xfrm>
                <a:off x="5794375" y="619125"/>
                <a:ext cx="0" cy="5291138"/>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059144" y="960680"/>
                <a:ext cx="3639013" cy="1917119"/>
                <a:chOff x="2059144" y="960680"/>
                <a:chExt cx="3639013" cy="1917119"/>
              </a:xfrm>
            </p:grpSpPr>
            <p:sp>
              <p:nvSpPr>
                <p:cNvPr id="23564" name="Rectangle 14"/>
                <p:cNvSpPr>
                  <a:spLocks noChangeArrowheads="1"/>
                </p:cNvSpPr>
                <p:nvPr/>
              </p:nvSpPr>
              <p:spPr bwMode="auto">
                <a:xfrm>
                  <a:off x="2059144" y="960680"/>
                  <a:ext cx="3621087" cy="32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1</a:t>
                  </a:r>
                  <a:r>
                    <a:rPr lang="zh-CN" altLang="en-US" sz="1000" dirty="0"/>
                    <a:t>、儀器內的總合成的變異係數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Within-Device Precision</a:t>
                  </a:r>
                  <a:r>
                    <a:rPr lang="en-US" altLang="zh-CN" sz="800" dirty="0">
                      <a:latin typeface="Times New Roman" pitchFamily="18" charset="0"/>
                      <a:cs typeface="Times New Roman" pitchFamily="18" charset="0"/>
                    </a:rPr>
                    <a:t>)</a:t>
                  </a:r>
                  <a:r>
                    <a:rPr lang="zh-CN" altLang="en-US" sz="1000" dirty="0"/>
                    <a:t>：</a:t>
                  </a:r>
                  <a:endParaRPr lang="en-US" altLang="zh-CN" sz="1000" dirty="0"/>
                </a:p>
              </p:txBody>
            </p:sp>
            <p:grpSp>
              <p:nvGrpSpPr>
                <p:cNvPr id="23565" name="组合 90"/>
                <p:cNvGrpSpPr>
                  <a:grpSpLocks/>
                </p:cNvGrpSpPr>
                <p:nvPr/>
              </p:nvGrpSpPr>
              <p:grpSpPr bwMode="auto">
                <a:xfrm>
                  <a:off x="2205038" y="1435249"/>
                  <a:ext cx="2343123" cy="393700"/>
                  <a:chOff x="1384364" y="1513430"/>
                  <a:chExt cx="2343123" cy="393764"/>
                </a:xfrm>
              </p:grpSpPr>
              <p:graphicFrame>
                <p:nvGraphicFramePr>
                  <p:cNvPr id="23567" name="对象 98"/>
                  <p:cNvGraphicFramePr>
                    <a:graphicFrameLocks noChangeAspect="1"/>
                  </p:cNvGraphicFramePr>
                  <p:nvPr>
                    <p:extLst>
                      <p:ext uri="{D42A27DB-BD31-4B8C-83A1-F6EECF244321}">
                        <p14:modId xmlns:p14="http://schemas.microsoft.com/office/powerpoint/2010/main" val="1145485377"/>
                      </p:ext>
                    </p:extLst>
                  </p:nvPr>
                </p:nvGraphicFramePr>
                <p:xfrm>
                  <a:off x="2482887" y="1569042"/>
                  <a:ext cx="1244600" cy="292147"/>
                </p:xfrm>
                <a:graphic>
                  <a:graphicData uri="http://schemas.openxmlformats.org/presentationml/2006/ole">
                    <mc:AlternateContent xmlns:mc="http://schemas.openxmlformats.org/markup-compatibility/2006">
                      <mc:Choice xmlns:v="urn:schemas-microsoft-com:vml" Requires="v">
                        <p:oleObj name="Equation" r:id="rId15" imgW="1244520" imgH="291960" progId="Equation.DSMT4">
                          <p:embed/>
                        </p:oleObj>
                      </mc:Choice>
                      <mc:Fallback>
                        <p:oleObj name="Equation" r:id="rId15" imgW="1244520" imgH="291960" progId="Equation.DSMT4">
                          <p:embed/>
                          <p:pic>
                            <p:nvPicPr>
                              <p:cNvPr id="0" name="对象 98"/>
                              <p:cNvPicPr>
                                <a:picLocks noChangeAspect="1" noChangeArrowheads="1"/>
                              </p:cNvPicPr>
                              <p:nvPr/>
                            </p:nvPicPr>
                            <p:blipFill>
                              <a:blip r:embed="rId16"/>
                              <a:srcRect/>
                              <a:stretch>
                                <a:fillRect/>
                              </a:stretch>
                            </p:blipFill>
                            <p:spPr bwMode="auto">
                              <a:xfrm>
                                <a:off x="2482887" y="1569042"/>
                                <a:ext cx="1244600" cy="29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8" name="对象 99"/>
                  <p:cNvGraphicFramePr>
                    <a:graphicFrameLocks noChangeAspect="1"/>
                  </p:cNvGraphicFramePr>
                  <p:nvPr>
                    <p:extLst>
                      <p:ext uri="{D42A27DB-BD31-4B8C-83A1-F6EECF244321}">
                        <p14:modId xmlns:p14="http://schemas.microsoft.com/office/powerpoint/2010/main" val="1436386596"/>
                      </p:ext>
                    </p:extLst>
                  </p:nvPr>
                </p:nvGraphicFramePr>
                <p:xfrm>
                  <a:off x="1384364" y="1513430"/>
                  <a:ext cx="584200" cy="393764"/>
                </p:xfrm>
                <a:graphic>
                  <a:graphicData uri="http://schemas.openxmlformats.org/presentationml/2006/ole">
                    <mc:AlternateContent xmlns:mc="http://schemas.openxmlformats.org/markup-compatibility/2006">
                      <mc:Choice xmlns:v="urn:schemas-microsoft-com:vml" Requires="v">
                        <p:oleObj name="Equation" r:id="rId17" imgW="583920" imgH="393480" progId="Equation.DSMT4">
                          <p:embed/>
                        </p:oleObj>
                      </mc:Choice>
                      <mc:Fallback>
                        <p:oleObj name="Equation" r:id="rId17" imgW="583920" imgH="393480" progId="Equation.DSMT4">
                          <p:embed/>
                          <p:pic>
                            <p:nvPicPr>
                              <p:cNvPr id="0" name="对象 99"/>
                              <p:cNvPicPr>
                                <a:picLocks noChangeAspect="1" noChangeArrowheads="1"/>
                              </p:cNvPicPr>
                              <p:nvPr/>
                            </p:nvPicPr>
                            <p:blipFill>
                              <a:blip r:embed="rId18"/>
                              <a:srcRect/>
                              <a:stretch>
                                <a:fillRect/>
                              </a:stretch>
                            </p:blipFill>
                            <p:spPr bwMode="auto">
                              <a:xfrm>
                                <a:off x="1384364" y="1513430"/>
                                <a:ext cx="584200" cy="39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9" name="Text Box 6"/>
                  <p:cNvSpPr txBox="1">
                    <a:spLocks noChangeArrowheads="1"/>
                  </p:cNvSpPr>
                  <p:nvPr/>
                </p:nvSpPr>
                <p:spPr bwMode="auto">
                  <a:xfrm>
                    <a:off x="2114551" y="1609715"/>
                    <a:ext cx="438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900">
                        <a:latin typeface="宋体" pitchFamily="2" charset="-122"/>
                      </a:rPr>
                      <a:t>，</a:t>
                    </a:r>
                    <a:endParaRPr lang="zh-TW" altLang="en-US" sz="900">
                      <a:latin typeface="宋体" pitchFamily="2" charset="-122"/>
                    </a:endParaRPr>
                  </a:p>
                </p:txBody>
              </p:sp>
            </p:grpSp>
            <p:grpSp>
              <p:nvGrpSpPr>
                <p:cNvPr id="4" name="组合 3"/>
                <p:cNvGrpSpPr/>
                <p:nvPr/>
              </p:nvGrpSpPr>
              <p:grpSpPr>
                <a:xfrm>
                  <a:off x="2192605" y="2005364"/>
                  <a:ext cx="3505552" cy="872435"/>
                  <a:chOff x="2192605" y="2076923"/>
                  <a:chExt cx="3505552" cy="872435"/>
                </a:xfrm>
              </p:grpSpPr>
              <p:sp>
                <p:nvSpPr>
                  <p:cNvPr id="3" name="矩形 2"/>
                  <p:cNvSpPr/>
                  <p:nvPr/>
                </p:nvSpPr>
                <p:spPr>
                  <a:xfrm>
                    <a:off x="3391301" y="2095278"/>
                    <a:ext cx="2306856" cy="854080"/>
                  </a:xfrm>
                  <a:prstGeom prst="rect">
                    <a:avLst/>
                  </a:prstGeom>
                </p:spPr>
                <p:txBody>
                  <a:bodyPr wrap="square">
                    <a:spAutoFit/>
                  </a:bodyPr>
                  <a:lstStyle/>
                  <a:p>
                    <a:pPr lvl="0">
                      <a:spcBef>
                        <a:spcPct val="50000"/>
                      </a:spcBef>
                    </a:pPr>
                    <a:r>
                      <a:rPr lang="zh-TW" altLang="en-US" sz="900" dirty="0">
                        <a:solidFill>
                          <a:srgbClr val="000000"/>
                        </a:solidFill>
                        <a:latin typeface="宋体" pitchFamily="2" charset="-122"/>
                      </a:rPr>
                      <a:t>其中：</a:t>
                    </a:r>
                  </a:p>
                  <a:p>
                    <a:pPr lvl="0">
                      <a:spcBef>
                        <a:spcPct val="50000"/>
                      </a:spcBef>
                    </a:pPr>
                    <a:r>
                      <a:rPr lang="en-US" altLang="zh-TW" sz="900" i="1" dirty="0">
                        <a:solidFill>
                          <a:srgbClr val="000000"/>
                        </a:solidFill>
                        <a:latin typeface="Times New Roman" pitchFamily="18" charset="0"/>
                        <a:cs typeface="Times New Roman" pitchFamily="18" charset="0"/>
                      </a:rPr>
                      <a:t>S</a:t>
                    </a:r>
                    <a:r>
                      <a:rPr lang="en-US" altLang="zh-TW" sz="900" baseline="30000" dirty="0">
                        <a:solidFill>
                          <a:srgbClr val="000000"/>
                        </a:solidFill>
                        <a:latin typeface="宋体" pitchFamily="2" charset="-122"/>
                      </a:rPr>
                      <a:t>2</a:t>
                    </a:r>
                    <a:r>
                      <a:rPr lang="en-US" altLang="zh-TW" sz="900" dirty="0">
                        <a:solidFill>
                          <a:srgbClr val="000000"/>
                        </a:solidFill>
                        <a:latin typeface="宋体" pitchFamily="2" charset="-122"/>
                      </a:rPr>
                      <a:t> – </a:t>
                    </a:r>
                    <a:r>
                      <a:rPr lang="zh-CN" altLang="en-US" sz="900" dirty="0">
                        <a:solidFill>
                          <a:srgbClr val="000000"/>
                        </a:solidFill>
                        <a:latin typeface="宋体" pitchFamily="2" charset="-122"/>
                      </a:rPr>
                      <a:t>為樣本方差</a:t>
                    </a:r>
                    <a:endParaRPr lang="zh-TW" altLang="en-US" sz="900" dirty="0">
                      <a:solidFill>
                        <a:srgbClr val="000000"/>
                      </a:solidFill>
                      <a:latin typeface="宋体" pitchFamily="2" charset="-122"/>
                    </a:endParaRPr>
                  </a:p>
                  <a:p>
                    <a:pPr lvl="0">
                      <a:spcBef>
                        <a:spcPct val="50000"/>
                      </a:spcBef>
                    </a:pPr>
                    <a:r>
                      <a:rPr lang="el-GR" altLang="zh-TW" sz="900" i="1" dirty="0">
                        <a:solidFill>
                          <a:srgbClr val="000000"/>
                        </a:solidFill>
                        <a:latin typeface="Times New Roman" pitchFamily="18" charset="0"/>
                        <a:cs typeface="Times New Roman" pitchFamily="18" charset="0"/>
                      </a:rPr>
                      <a:t>σ</a:t>
                    </a:r>
                    <a:r>
                      <a:rPr lang="en-US" altLang="zh-TW" sz="900" baseline="30000" dirty="0">
                        <a:solidFill>
                          <a:srgbClr val="000000"/>
                        </a:solidFill>
                        <a:latin typeface="宋体" pitchFamily="2" charset="-122"/>
                      </a:rPr>
                      <a:t>2</a:t>
                    </a:r>
                    <a:r>
                      <a:rPr lang="en-US" altLang="zh-TW" sz="900" dirty="0">
                        <a:solidFill>
                          <a:srgbClr val="000000"/>
                        </a:solidFill>
                        <a:latin typeface="宋体" pitchFamily="2" charset="-122"/>
                      </a:rPr>
                      <a:t>  - </a:t>
                    </a:r>
                    <a:r>
                      <a:rPr lang="zh-CN" altLang="en-US" sz="900" dirty="0">
                        <a:solidFill>
                          <a:srgbClr val="000000"/>
                        </a:solidFill>
                        <a:latin typeface="宋体" pitchFamily="2" charset="-122"/>
                      </a:rPr>
                      <a:t>為總體方差</a:t>
                    </a:r>
                    <a:endParaRPr lang="en-US" altLang="zh-CN" sz="900" dirty="0">
                      <a:solidFill>
                        <a:srgbClr val="000000"/>
                      </a:solidFill>
                      <a:latin typeface="宋体" pitchFamily="2" charset="-122"/>
                    </a:endParaRPr>
                  </a:p>
                  <a:p>
                    <a:pPr>
                      <a:spcBef>
                        <a:spcPct val="50000"/>
                      </a:spcBef>
                    </a:pPr>
                    <a:r>
                      <a:rPr lang="en-US" altLang="zh-CN" sz="900" i="1" dirty="0">
                        <a:solidFill>
                          <a:srgbClr val="000000"/>
                        </a:solidFill>
                        <a:latin typeface="Times New Roman" pitchFamily="18" charset="0"/>
                        <a:cs typeface="Times New Roman" pitchFamily="18" charset="0"/>
                      </a:rPr>
                      <a:t>v</a:t>
                    </a:r>
                    <a:r>
                      <a:rPr lang="en-US" altLang="zh-CN" sz="900" dirty="0">
                        <a:solidFill>
                          <a:srgbClr val="000000"/>
                        </a:solidFill>
                        <a:latin typeface="宋体" pitchFamily="2" charset="-122"/>
                      </a:rPr>
                      <a:t> – </a:t>
                    </a:r>
                    <a:r>
                      <a:rPr lang="zh-CN" altLang="en-US" sz="900" dirty="0">
                        <a:solidFill>
                          <a:srgbClr val="000000"/>
                        </a:solidFill>
                        <a:latin typeface="宋体" pitchFamily="2" charset="-122"/>
                      </a:rPr>
                      <a:t>為樣本方差的自由度</a:t>
                    </a:r>
                    <a:endParaRPr lang="zh-TW" altLang="en-US" sz="900" dirty="0">
                      <a:solidFill>
                        <a:srgbClr val="000000"/>
                      </a:solidFill>
                      <a:latin typeface="宋体" pitchFamily="2" charset="-122"/>
                    </a:endParaRPr>
                  </a:p>
                </p:txBody>
              </p:sp>
              <p:graphicFrame>
                <p:nvGraphicFramePr>
                  <p:cNvPr id="56" name="对象 99"/>
                  <p:cNvGraphicFramePr>
                    <a:graphicFrameLocks noChangeAspect="1"/>
                  </p:cNvGraphicFramePr>
                  <p:nvPr>
                    <p:extLst>
                      <p:ext uri="{D42A27DB-BD31-4B8C-83A1-F6EECF244321}">
                        <p14:modId xmlns:p14="http://schemas.microsoft.com/office/powerpoint/2010/main" val="3114899015"/>
                      </p:ext>
                    </p:extLst>
                  </p:nvPr>
                </p:nvGraphicFramePr>
                <p:xfrm>
                  <a:off x="2192605" y="2076923"/>
                  <a:ext cx="698500" cy="419100"/>
                </p:xfrm>
                <a:graphic>
                  <a:graphicData uri="http://schemas.openxmlformats.org/presentationml/2006/ole">
                    <mc:AlternateContent xmlns:mc="http://schemas.openxmlformats.org/markup-compatibility/2006">
                      <mc:Choice xmlns:v="urn:schemas-microsoft-com:vml" Requires="v">
                        <p:oleObj name="Equation" r:id="rId19" imgW="698400" imgH="419040" progId="Equation.DSMT4">
                          <p:embed/>
                        </p:oleObj>
                      </mc:Choice>
                      <mc:Fallback>
                        <p:oleObj name="Equation" r:id="rId19" imgW="698400" imgH="419040" progId="Equation.DSMT4">
                          <p:embed/>
                          <p:pic>
                            <p:nvPicPr>
                              <p:cNvPr id="0" name=""/>
                              <p:cNvPicPr>
                                <a:picLocks noChangeAspect="1" noChangeArrowheads="1"/>
                              </p:cNvPicPr>
                              <p:nvPr/>
                            </p:nvPicPr>
                            <p:blipFill>
                              <a:blip r:embed="rId20"/>
                              <a:srcRect/>
                              <a:stretch>
                                <a:fillRect/>
                              </a:stretch>
                            </p:blipFill>
                            <p:spPr bwMode="auto">
                              <a:xfrm>
                                <a:off x="2192605" y="2076923"/>
                                <a:ext cx="698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pic>
          <p:nvPicPr>
            <p:cNvPr id="24116" name="Picture 56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52153" y="1081043"/>
              <a:ext cx="1628470" cy="4552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560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sp>
        <p:nvSpPr>
          <p:cNvPr id="25604" name="Rectangle 14"/>
          <p:cNvSpPr>
            <a:spLocks noChangeArrowheads="1"/>
          </p:cNvSpPr>
          <p:nvPr/>
        </p:nvSpPr>
        <p:spPr bwMode="auto">
          <a:xfrm>
            <a:off x="857250" y="787343"/>
            <a:ext cx="9813925" cy="33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TW" altLang="en-US" sz="1200" dirty="0"/>
              <a:t>變異貢獻解析</a:t>
            </a:r>
            <a:r>
              <a:rPr lang="zh-CN" altLang="en-US" sz="1200" dirty="0"/>
              <a:t>：</a:t>
            </a:r>
          </a:p>
        </p:txBody>
      </p:sp>
      <p:grpSp>
        <p:nvGrpSpPr>
          <p:cNvPr id="3" name="组合 2"/>
          <p:cNvGrpSpPr/>
          <p:nvPr/>
        </p:nvGrpSpPr>
        <p:grpSpPr>
          <a:xfrm>
            <a:off x="2153722" y="763100"/>
            <a:ext cx="7191376" cy="4799012"/>
            <a:chOff x="2153722" y="341656"/>
            <a:chExt cx="7191376" cy="4799012"/>
          </a:xfrm>
        </p:grpSpPr>
        <p:pic>
          <p:nvPicPr>
            <p:cNvPr id="43013" name="Picture 5" descr="C:\Users\dell\Desktop\图片1.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3916" y="341656"/>
              <a:ext cx="4052888" cy="2709862"/>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C:\Users\dell\Desktop\图片2.e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3722" y="2426043"/>
              <a:ext cx="4129088" cy="2679700"/>
            </a:xfrm>
            <a:prstGeom prst="rect">
              <a:avLst/>
            </a:prstGeom>
            <a:noFill/>
            <a:extLst>
              <a:ext uri="{909E8E84-426E-40DD-AFC4-6F175D3DCCD1}">
                <a14:hiddenFill xmlns:a14="http://schemas.microsoft.com/office/drawing/2010/main">
                  <a:solidFill>
                    <a:srgbClr val="FFFFFF"/>
                  </a:solidFill>
                </a14:hiddenFill>
              </a:ext>
            </a:extLst>
          </p:spPr>
        </p:pic>
        <p:pic>
          <p:nvPicPr>
            <p:cNvPr id="43015" name="Picture 7" descr="C:\Users\dell\Desktop\图片3.e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210" y="2454618"/>
              <a:ext cx="4052888" cy="26860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grpSp>
        <p:nvGrpSpPr>
          <p:cNvPr id="4" name="组合 3"/>
          <p:cNvGrpSpPr/>
          <p:nvPr/>
        </p:nvGrpSpPr>
        <p:grpSpPr>
          <a:xfrm>
            <a:off x="211566" y="1218437"/>
            <a:ext cx="11121214" cy="3905566"/>
            <a:chOff x="211566" y="1218437"/>
            <a:chExt cx="11121214" cy="3905566"/>
          </a:xfrm>
        </p:grpSpPr>
        <p:grpSp>
          <p:nvGrpSpPr>
            <p:cNvPr id="3" name="组合 2"/>
            <p:cNvGrpSpPr/>
            <p:nvPr/>
          </p:nvGrpSpPr>
          <p:grpSpPr>
            <a:xfrm>
              <a:off x="211566" y="1218437"/>
              <a:ext cx="8240739" cy="3905566"/>
              <a:chOff x="211566" y="1218437"/>
              <a:chExt cx="8240739" cy="3905566"/>
            </a:xfrm>
          </p:grpSpPr>
          <p:pic>
            <p:nvPicPr>
              <p:cNvPr id="849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567" y="1218437"/>
                <a:ext cx="8240738" cy="219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566" y="3209674"/>
                <a:ext cx="8240739" cy="1914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49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5785" y="1218437"/>
              <a:ext cx="3126995" cy="3905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pic>
        <p:nvPicPr>
          <p:cNvPr id="4301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4453" y="3440293"/>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4452" y="950588"/>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5296" y="950587"/>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7"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296" y="3440292"/>
            <a:ext cx="3589634" cy="221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6787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50800" y="19050"/>
            <a:ext cx="4405313"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4579" name="矩形 3"/>
          <p:cNvSpPr>
            <a:spLocks noChangeArrowheads="1"/>
          </p:cNvSpPr>
          <p:nvPr/>
        </p:nvSpPr>
        <p:spPr bwMode="auto">
          <a:xfrm>
            <a:off x="73025" y="354013"/>
            <a:ext cx="43830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CLSI-EP5-A2</a:t>
            </a:r>
            <a:endParaRPr lang="zh-CN" altLang="en-US" sz="1300" dirty="0">
              <a:latin typeface="Times New Roman" pitchFamily="18" charset="0"/>
              <a:cs typeface="Times New Roman" pitchFamily="18" charset="0"/>
            </a:endParaRPr>
          </a:p>
        </p:txBody>
      </p:sp>
      <p:grpSp>
        <p:nvGrpSpPr>
          <p:cNvPr id="4" name="组合 3"/>
          <p:cNvGrpSpPr/>
          <p:nvPr/>
        </p:nvGrpSpPr>
        <p:grpSpPr>
          <a:xfrm>
            <a:off x="95549" y="121154"/>
            <a:ext cx="11310149" cy="6179300"/>
            <a:chOff x="95549" y="121154"/>
            <a:chExt cx="11310149" cy="6179300"/>
          </a:xfrm>
        </p:grpSpPr>
        <p:grpSp>
          <p:nvGrpSpPr>
            <p:cNvPr id="12" name="组合 11"/>
            <p:cNvGrpSpPr/>
            <p:nvPr/>
          </p:nvGrpSpPr>
          <p:grpSpPr>
            <a:xfrm>
              <a:off x="4626147" y="212985"/>
              <a:ext cx="2264200" cy="369332"/>
              <a:chOff x="4626147" y="212985"/>
              <a:chExt cx="2264200" cy="369332"/>
            </a:xfrm>
          </p:grpSpPr>
          <p:sp>
            <p:nvSpPr>
              <p:cNvPr id="24581" name="Rectangle 14"/>
              <p:cNvSpPr>
                <a:spLocks noChangeArrowheads="1"/>
              </p:cNvSpPr>
              <p:nvPr/>
            </p:nvSpPr>
            <p:spPr bwMode="auto">
              <a:xfrm>
                <a:off x="4626147" y="212985"/>
                <a:ext cx="226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lnSpc>
                    <a:spcPct val="150000"/>
                  </a:lnSpc>
                </a:pPr>
                <a:r>
                  <a:rPr lang="zh-CN" altLang="en-US" sz="1200" dirty="0"/>
                  <a:t>變異貢獻解析</a:t>
                </a:r>
                <a:r>
                  <a:rPr lang="en-US" altLang="zh-CN" sz="1200" dirty="0"/>
                  <a:t>(</a:t>
                </a:r>
                <a:r>
                  <a:rPr lang="en-US" altLang="zh-CN" sz="1000" i="1" dirty="0">
                    <a:latin typeface="Times New Roman" pitchFamily="18" charset="0"/>
                    <a:cs typeface="Times New Roman" pitchFamily="18" charset="0"/>
                  </a:rPr>
                  <a:t>X</a:t>
                </a:r>
                <a:r>
                  <a:rPr lang="en-US" altLang="zh-CN" sz="1000" i="1" dirty="0">
                    <a:latin typeface="+mn-lt"/>
                    <a:cs typeface="Times New Roman" pitchFamily="18" charset="0"/>
                  </a:rPr>
                  <a:t>≈</a:t>
                </a:r>
                <a:r>
                  <a:rPr lang="en-US" altLang="zh-CN" sz="900" i="1" dirty="0">
                    <a:latin typeface="+mn-lt"/>
                    <a:cs typeface="Times New Roman" pitchFamily="18" charset="0"/>
                  </a:rPr>
                  <a:t>5.17</a:t>
                </a:r>
                <a:r>
                  <a:rPr lang="en-US" altLang="zh-CN" sz="900" i="1" dirty="0">
                    <a:latin typeface="Times New Roman" pitchFamily="18" charset="0"/>
                    <a:cs typeface="Times New Roman" pitchFamily="18" charset="0"/>
                  </a:rPr>
                  <a:t>IU</a:t>
                </a:r>
                <a:r>
                  <a:rPr lang="en-US" altLang="zh-CN" sz="1000" i="1" dirty="0">
                    <a:latin typeface="Times New Roman" pitchFamily="18" charset="0"/>
                    <a:cs typeface="Times New Roman" pitchFamily="18" charset="0"/>
                  </a:rPr>
                  <a:t>/mL</a:t>
                </a:r>
                <a:r>
                  <a:rPr lang="en-US" altLang="zh-CN" sz="1200" dirty="0"/>
                  <a:t>)</a:t>
                </a:r>
                <a:endParaRPr lang="zh-CN" altLang="en-US" sz="1200" dirty="0"/>
              </a:p>
            </p:txBody>
          </p:sp>
          <p:cxnSp>
            <p:nvCxnSpPr>
              <p:cNvPr id="10" name="直接连接符 9"/>
              <p:cNvCxnSpPr/>
              <p:nvPr/>
            </p:nvCxnSpPr>
            <p:spPr>
              <a:xfrm>
                <a:off x="5867404" y="361947"/>
                <a:ext cx="9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95549" y="121154"/>
              <a:ext cx="11310149" cy="6179300"/>
              <a:chOff x="95549" y="121154"/>
              <a:chExt cx="11310149" cy="6179300"/>
            </a:xfrm>
          </p:grpSpPr>
          <p:pic>
            <p:nvPicPr>
              <p:cNvPr id="716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49" y="544126"/>
                <a:ext cx="11310149" cy="5756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8387243" y="121154"/>
                <a:ext cx="3018455" cy="547978"/>
                <a:chOff x="8387243" y="121154"/>
                <a:chExt cx="3018455" cy="547978"/>
              </a:xfrm>
            </p:grpSpPr>
            <p:pic>
              <p:nvPicPr>
                <p:cNvPr id="5120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7243" y="121154"/>
                  <a:ext cx="3018455" cy="547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10443706" y="544126"/>
                  <a:ext cx="219531" cy="108000"/>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19050"/>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54013"/>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CLSI-EP15-A2</a:t>
            </a:r>
            <a:endParaRPr lang="zh-CN" altLang="en-US" sz="1300" dirty="0">
              <a:latin typeface="Times New Roman" pitchFamily="18" charset="0"/>
              <a:cs typeface="Times New Roman" pitchFamily="18" charset="0"/>
            </a:endParaRPr>
          </a:p>
        </p:txBody>
      </p:sp>
      <p:grpSp>
        <p:nvGrpSpPr>
          <p:cNvPr id="13" name="组合 12"/>
          <p:cNvGrpSpPr/>
          <p:nvPr/>
        </p:nvGrpSpPr>
        <p:grpSpPr>
          <a:xfrm>
            <a:off x="660903" y="41143"/>
            <a:ext cx="10824079" cy="5845152"/>
            <a:chOff x="660903" y="41143"/>
            <a:chExt cx="10824079" cy="5845152"/>
          </a:xfrm>
        </p:grpSpPr>
        <p:grpSp>
          <p:nvGrpSpPr>
            <p:cNvPr id="8" name="组合 7"/>
            <p:cNvGrpSpPr/>
            <p:nvPr/>
          </p:nvGrpSpPr>
          <p:grpSpPr>
            <a:xfrm>
              <a:off x="660903" y="649279"/>
              <a:ext cx="10243073" cy="5237016"/>
              <a:chOff x="660903" y="649279"/>
              <a:chExt cx="10243073" cy="5237016"/>
            </a:xfrm>
          </p:grpSpPr>
          <p:pic>
            <p:nvPicPr>
              <p:cNvPr id="42485" name="Picture 5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1585" y="1065914"/>
                <a:ext cx="4992391" cy="241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484" name="Picture 5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1585" y="3481491"/>
                <a:ext cx="4992391" cy="2404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4"/>
              <p:cNvSpPr>
                <a:spLocks noChangeArrowheads="1"/>
              </p:cNvSpPr>
              <p:nvPr/>
            </p:nvSpPr>
            <p:spPr bwMode="auto">
              <a:xfrm>
                <a:off x="660903" y="649279"/>
                <a:ext cx="951185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solidFill>
                      <a:srgbClr val="000000"/>
                    </a:solidFill>
                  </a:rPr>
                  <a:t>甲種胎兒球蛋白</a:t>
                </a:r>
                <a:r>
                  <a:rPr lang="en-US" altLang="zh-CN" sz="700" dirty="0">
                    <a:solidFill>
                      <a:srgbClr val="000000"/>
                    </a:solidFill>
                  </a:rPr>
                  <a:t>(</a:t>
                </a:r>
                <a:r>
                  <a:rPr lang="el-GR" altLang="zh-CN" sz="700" i="1" dirty="0">
                    <a:solidFill>
                      <a:srgbClr val="000000"/>
                    </a:solidFill>
                    <a:latin typeface="Times New Roman" pitchFamily="18" charset="0"/>
                    <a:cs typeface="Times New Roman" pitchFamily="18" charset="0"/>
                  </a:rPr>
                  <a:t>α-</a:t>
                </a:r>
                <a:r>
                  <a:rPr lang="en-US" altLang="zh-CN" sz="700" i="1" dirty="0">
                    <a:solidFill>
                      <a:srgbClr val="000000"/>
                    </a:solidFill>
                    <a:latin typeface="Times New Roman" pitchFamily="18" charset="0"/>
                    <a:cs typeface="Times New Roman" pitchFamily="18" charset="0"/>
                  </a:rPr>
                  <a:t>Fetoprotein</a:t>
                </a:r>
                <a:r>
                  <a:rPr lang="en-US" altLang="zh-CN" sz="700" dirty="0">
                    <a:solidFill>
                      <a:srgbClr val="000000"/>
                    </a:solidFill>
                  </a:rPr>
                  <a:t>)</a:t>
                </a:r>
                <a:r>
                  <a:rPr lang="en-US" altLang="zh-CN" sz="900" dirty="0">
                    <a:solidFill>
                      <a:srgbClr val="000000"/>
                    </a:solidFill>
                  </a:rPr>
                  <a:t>[IU/mL]</a:t>
                </a:r>
                <a:r>
                  <a:rPr lang="en-US" altLang="zh-CN" sz="1000" dirty="0">
                    <a:solidFill>
                      <a:srgbClr val="000000"/>
                    </a:solidFill>
                  </a:rPr>
                  <a:t>–</a:t>
                </a:r>
                <a:r>
                  <a:rPr lang="zh-CN" altLang="en-US" sz="1000" dirty="0">
                    <a:solidFill>
                      <a:srgbClr val="000000"/>
                    </a:solidFill>
                  </a:rPr>
                  <a:t>羅氏</a:t>
                </a:r>
                <a:r>
                  <a:rPr lang="en-US" altLang="zh-CN" sz="900" dirty="0" err="1">
                    <a:solidFill>
                      <a:srgbClr val="000000"/>
                    </a:solidFill>
                    <a:latin typeface="Times New Roman" pitchFamily="18" charset="0"/>
                    <a:cs typeface="Times New Roman" pitchFamily="18" charset="0"/>
                  </a:rPr>
                  <a:t>cobas</a:t>
                </a:r>
                <a:r>
                  <a:rPr lang="en-US" altLang="zh-CN" sz="9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TW" altLang="en-US" sz="1000" dirty="0">
                    <a:solidFill>
                      <a:srgbClr val="000000"/>
                    </a:solidFill>
                  </a:rPr>
                  <a:t>血清工作站 </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8000 modular analyzer series)</a:t>
                </a:r>
                <a:r>
                  <a:rPr lang="zh-CN" altLang="en-US" sz="1000" dirty="0">
                    <a:solidFill>
                      <a:srgbClr val="000000"/>
                    </a:solidFill>
                  </a:rPr>
                  <a:t>；</a:t>
                </a:r>
              </a:p>
            </p:txBody>
          </p:sp>
          <p:grpSp>
            <p:nvGrpSpPr>
              <p:cNvPr id="20" name="组合 19"/>
              <p:cNvGrpSpPr/>
              <p:nvPr/>
            </p:nvGrpSpPr>
            <p:grpSpPr>
              <a:xfrm>
                <a:off x="745110" y="1036407"/>
                <a:ext cx="4986949" cy="4816783"/>
                <a:chOff x="745110" y="1036407"/>
                <a:chExt cx="4986949" cy="4816783"/>
              </a:xfrm>
            </p:grpSpPr>
            <p:grpSp>
              <p:nvGrpSpPr>
                <p:cNvPr id="7" name="组合 6"/>
                <p:cNvGrpSpPr/>
                <p:nvPr/>
              </p:nvGrpSpPr>
              <p:grpSpPr>
                <a:xfrm>
                  <a:off x="813347" y="5212972"/>
                  <a:ext cx="4809358" cy="640218"/>
                  <a:chOff x="813347" y="5181553"/>
                  <a:chExt cx="4809358" cy="640218"/>
                </a:xfrm>
              </p:grpSpPr>
              <p:sp>
                <p:nvSpPr>
                  <p:cNvPr id="26628" name="Rectangle 14"/>
                  <p:cNvSpPr>
                    <a:spLocks noChangeArrowheads="1"/>
                  </p:cNvSpPr>
                  <p:nvPr/>
                </p:nvSpPr>
                <p:spPr bwMode="auto">
                  <a:xfrm>
                    <a:off x="813347" y="5218133"/>
                    <a:ext cx="31445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儀器內合成變異</a:t>
                    </a:r>
                    <a:r>
                      <a:rPr lang="en-US" altLang="zh-CN" sz="1000" dirty="0"/>
                      <a:t>(</a:t>
                    </a:r>
                    <a:r>
                      <a:rPr lang="en-US" altLang="zh-CN" sz="1000" i="1" dirty="0">
                        <a:latin typeface="Times New Roman" pitchFamily="18" charset="0"/>
                        <a:cs typeface="Times New Roman" pitchFamily="18" charset="0"/>
                      </a:rPr>
                      <a:t>Within-Device Precision</a:t>
                    </a:r>
                    <a:r>
                      <a:rPr lang="en-US" altLang="zh-CN" sz="1000" dirty="0"/>
                      <a:t>)</a:t>
                    </a:r>
                    <a:r>
                      <a:rPr lang="zh-CN" altLang="en-US" sz="1000" dirty="0"/>
                      <a:t>自由度的計算公式，</a:t>
                    </a:r>
                    <a:r>
                      <a:rPr lang="en-US" altLang="zh-CN" sz="1000" i="1" dirty="0">
                        <a:latin typeface="Times New Roman" pitchFamily="18" charset="0"/>
                        <a:cs typeface="Times New Roman" pitchFamily="18" charset="0"/>
                      </a:rPr>
                      <a:t>n</a:t>
                    </a:r>
                    <a:r>
                      <a:rPr lang="en-US" altLang="zh-CN" sz="1000" dirty="0"/>
                      <a:t> </a:t>
                    </a:r>
                    <a:r>
                      <a:rPr lang="zh-CN" altLang="en-US" sz="1000" dirty="0"/>
                      <a:t>為重複次數，</a:t>
                    </a:r>
                    <a:r>
                      <a:rPr lang="en-US" altLang="zh-CN" sz="1000" i="1" dirty="0">
                        <a:latin typeface="Times New Roman" pitchFamily="18" charset="0"/>
                        <a:cs typeface="Times New Roman" pitchFamily="18" charset="0"/>
                      </a:rPr>
                      <a:t>D</a:t>
                    </a:r>
                    <a:r>
                      <a:rPr lang="zh-CN" altLang="en-US" sz="1000" dirty="0"/>
                      <a:t> 為工作日數；</a:t>
                    </a:r>
                    <a:endParaRPr lang="zh-CN" altLang="en-US" sz="800" dirty="0"/>
                  </a:p>
                </p:txBody>
              </p:sp>
              <p:graphicFrame>
                <p:nvGraphicFramePr>
                  <p:cNvPr id="5" name="对象 4"/>
                  <p:cNvGraphicFramePr>
                    <a:graphicFrameLocks noChangeAspect="1"/>
                  </p:cNvGraphicFramePr>
                  <p:nvPr>
                    <p:extLst>
                      <p:ext uri="{D42A27DB-BD31-4B8C-83A1-F6EECF244321}">
                        <p14:modId xmlns:p14="http://schemas.microsoft.com/office/powerpoint/2010/main" val="1447752108"/>
                      </p:ext>
                    </p:extLst>
                  </p:nvPr>
                </p:nvGraphicFramePr>
                <p:xfrm>
                  <a:off x="3973254" y="5181553"/>
                  <a:ext cx="1649451" cy="640218"/>
                </p:xfrm>
                <a:graphic>
                  <a:graphicData uri="http://schemas.openxmlformats.org/presentationml/2006/ole">
                    <mc:AlternateContent xmlns:mc="http://schemas.openxmlformats.org/markup-compatibility/2006">
                      <mc:Choice xmlns:v="urn:schemas-microsoft-com:vml" Requires="v">
                        <p:oleObj name="Equation" r:id="rId5" imgW="1600200" imgH="622080" progId="Equation.DSMT4">
                          <p:embed/>
                        </p:oleObj>
                      </mc:Choice>
                      <mc:Fallback>
                        <p:oleObj name="Equation" r:id="rId5" imgW="1600200" imgH="622080" progId="Equation.DSMT4">
                          <p:embed/>
                          <p:pic>
                            <p:nvPicPr>
                              <p:cNvPr id="0" name="Object 10"/>
                              <p:cNvPicPr>
                                <a:picLocks noChangeAspect="1" noChangeArrowheads="1"/>
                              </p:cNvPicPr>
                              <p:nvPr/>
                            </p:nvPicPr>
                            <p:blipFill>
                              <a:blip r:embed="rId6"/>
                              <a:srcRect/>
                              <a:stretch>
                                <a:fillRect/>
                              </a:stretch>
                            </p:blipFill>
                            <p:spPr bwMode="auto">
                              <a:xfrm>
                                <a:off x="3973254" y="5181553"/>
                                <a:ext cx="1649451" cy="640218"/>
                              </a:xfrm>
                              <a:prstGeom prst="rect">
                                <a:avLst/>
                              </a:prstGeom>
                              <a:noFill/>
                            </p:spPr>
                          </p:pic>
                        </p:oleObj>
                      </mc:Fallback>
                    </mc:AlternateContent>
                  </a:graphicData>
                </a:graphic>
              </p:graphicFrame>
            </p:grpSp>
            <p:grpSp>
              <p:nvGrpSpPr>
                <p:cNvPr id="19" name="组合 18"/>
                <p:cNvGrpSpPr/>
                <p:nvPr/>
              </p:nvGrpSpPr>
              <p:grpSpPr>
                <a:xfrm>
                  <a:off x="745110" y="1036407"/>
                  <a:ext cx="4986949" cy="4089949"/>
                  <a:chOff x="745110" y="1036407"/>
                  <a:chExt cx="4986949" cy="4089949"/>
                </a:xfrm>
              </p:grpSpPr>
              <p:pic>
                <p:nvPicPr>
                  <p:cNvPr id="42329" name="Picture 3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110" y="1152123"/>
                    <a:ext cx="4986949" cy="397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组合 16"/>
                  <p:cNvGrpSpPr/>
                  <p:nvPr/>
                </p:nvGrpSpPr>
                <p:grpSpPr>
                  <a:xfrm>
                    <a:off x="2076451" y="1036407"/>
                    <a:ext cx="2075054" cy="610115"/>
                    <a:chOff x="2076451" y="1045932"/>
                    <a:chExt cx="2075054" cy="610115"/>
                  </a:xfrm>
                </p:grpSpPr>
                <p:sp>
                  <p:nvSpPr>
                    <p:cNvPr id="2" name="TextBox 1"/>
                    <p:cNvSpPr txBox="1"/>
                    <p:nvPr/>
                  </p:nvSpPr>
                  <p:spPr>
                    <a:xfrm>
                      <a:off x="3004706" y="1045932"/>
                      <a:ext cx="1146799" cy="432792"/>
                    </a:xfrm>
                    <a:prstGeom prst="ellipse">
                      <a:avLst/>
                    </a:prstGeom>
                    <a:noFill/>
                    <a:ln w="6350">
                      <a:solidFill>
                        <a:schemeClr val="accent2">
                          <a:lumMod val="60000"/>
                          <a:lumOff val="40000"/>
                        </a:schemeClr>
                      </a:solidFill>
                    </a:ln>
                  </p:spPr>
                  <p:txBody>
                    <a:bodyPr wrap="square" rtlCol="0">
                      <a:spAutoFit/>
                    </a:bodyPr>
                    <a:lstStyle/>
                    <a:p>
                      <a:pPr algn="ctr"/>
                      <a:r>
                        <a:rPr lang="zh-CN" altLang="en-US" sz="700" dirty="0">
                          <a:solidFill>
                            <a:schemeClr val="accent6">
                              <a:lumMod val="60000"/>
                              <a:lumOff val="40000"/>
                            </a:schemeClr>
                          </a:solidFill>
                        </a:rPr>
                        <a:t>假設預期檢測精密度水平如此</a:t>
                      </a:r>
                      <a:r>
                        <a:rPr lang="en-US" altLang="zh-CN" sz="700" dirty="0">
                          <a:solidFill>
                            <a:schemeClr val="accent6">
                              <a:lumMod val="60000"/>
                              <a:lumOff val="40000"/>
                            </a:schemeClr>
                          </a:solidFill>
                        </a:rPr>
                        <a:t>(</a:t>
                      </a:r>
                      <a:r>
                        <a:rPr lang="el-GR" altLang="zh-CN" sz="700" dirty="0">
                          <a:solidFill>
                            <a:schemeClr val="accent6">
                              <a:lumMod val="60000"/>
                              <a:lumOff val="40000"/>
                            </a:schemeClr>
                          </a:solidFill>
                        </a:rPr>
                        <a:t>σ</a:t>
                      </a:r>
                      <a:r>
                        <a:rPr lang="en-US" altLang="zh-CN" sz="700" dirty="0">
                          <a:solidFill>
                            <a:schemeClr val="accent6">
                              <a:lumMod val="60000"/>
                              <a:lumOff val="40000"/>
                            </a:schemeClr>
                          </a:solidFill>
                        </a:rPr>
                        <a:t>)</a:t>
                      </a:r>
                    </a:p>
                  </p:txBody>
                </p:sp>
                <p:sp>
                  <p:nvSpPr>
                    <p:cNvPr id="3" name="矩形 2"/>
                    <p:cNvSpPr/>
                    <p:nvPr/>
                  </p:nvSpPr>
                  <p:spPr>
                    <a:xfrm>
                      <a:off x="2076451" y="1209347"/>
                      <a:ext cx="337724" cy="180000"/>
                    </a:xfrm>
                    <a:prstGeom prst="rect">
                      <a:avLst/>
                    </a:prstGeom>
                    <a:noFill/>
                    <a:ln w="63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76451" y="1476047"/>
                      <a:ext cx="337724" cy="180000"/>
                    </a:xfrm>
                    <a:prstGeom prst="rect">
                      <a:avLst/>
                    </a:prstGeom>
                    <a:noFill/>
                    <a:ln w="63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3" idx="3"/>
                      <a:endCxn id="2" idx="2"/>
                    </p:cNvCxnSpPr>
                    <p:nvPr/>
                  </p:nvCxnSpPr>
                  <p:spPr>
                    <a:xfrm flipV="1">
                      <a:off x="2414175" y="1262328"/>
                      <a:ext cx="590531" cy="37019"/>
                    </a:xfrm>
                    <a:prstGeom prst="straightConnector1">
                      <a:avLst/>
                    </a:prstGeom>
                    <a:ln w="5715">
                      <a:solidFill>
                        <a:schemeClr val="accent2">
                          <a:lumMod val="60000"/>
                          <a:lumOff val="4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6" idx="3"/>
                      <a:endCxn id="2" idx="2"/>
                    </p:cNvCxnSpPr>
                    <p:nvPr/>
                  </p:nvCxnSpPr>
                  <p:spPr>
                    <a:xfrm flipV="1">
                      <a:off x="2414175" y="1262328"/>
                      <a:ext cx="590531" cy="303719"/>
                    </a:xfrm>
                    <a:prstGeom prst="straightConnector1">
                      <a:avLst/>
                    </a:prstGeom>
                    <a:ln w="5715">
                      <a:solidFill>
                        <a:schemeClr val="accent2">
                          <a:lumMod val="60000"/>
                          <a:lumOff val="4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grpSp>
            </p:grpSp>
          </p:grpSp>
        </p:grpSp>
        <p:grpSp>
          <p:nvGrpSpPr>
            <p:cNvPr id="4" name="组合 3"/>
            <p:cNvGrpSpPr/>
            <p:nvPr/>
          </p:nvGrpSpPr>
          <p:grpSpPr>
            <a:xfrm>
              <a:off x="7685831" y="41143"/>
              <a:ext cx="3799151" cy="689708"/>
              <a:chOff x="7685831" y="41143"/>
              <a:chExt cx="3799151" cy="689708"/>
            </a:xfrm>
          </p:grpSpPr>
          <p:pic>
            <p:nvPicPr>
              <p:cNvPr id="2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5831" y="41143"/>
                <a:ext cx="3799151" cy="689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圆角矩形 22"/>
              <p:cNvSpPr/>
              <p:nvPr/>
            </p:nvSpPr>
            <p:spPr>
              <a:xfrm>
                <a:off x="10266271" y="576403"/>
                <a:ext cx="290512" cy="1490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202224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CLSI-EP15-A2</a:t>
            </a:r>
            <a:endParaRPr lang="zh-CN" altLang="en-US" sz="1300" dirty="0">
              <a:latin typeface="Times New Roman" pitchFamily="18" charset="0"/>
              <a:cs typeface="Times New Roman" pitchFamily="18" charset="0"/>
            </a:endParaRPr>
          </a:p>
        </p:txBody>
      </p:sp>
      <p:grpSp>
        <p:nvGrpSpPr>
          <p:cNvPr id="5" name="组合 4"/>
          <p:cNvGrpSpPr/>
          <p:nvPr/>
        </p:nvGrpSpPr>
        <p:grpSpPr>
          <a:xfrm>
            <a:off x="1613749" y="865498"/>
            <a:ext cx="9167982" cy="4927187"/>
            <a:chOff x="1613749" y="838202"/>
            <a:chExt cx="9167982" cy="4927187"/>
          </a:xfrm>
        </p:grpSpPr>
        <p:grpSp>
          <p:nvGrpSpPr>
            <p:cNvPr id="4" name="组合 3"/>
            <p:cNvGrpSpPr/>
            <p:nvPr/>
          </p:nvGrpSpPr>
          <p:grpSpPr>
            <a:xfrm>
              <a:off x="1613749" y="838202"/>
              <a:ext cx="9167982" cy="2327968"/>
              <a:chOff x="1613749" y="838202"/>
              <a:chExt cx="9167982" cy="2327968"/>
            </a:xfrm>
          </p:grpSpPr>
          <p:pic>
            <p:nvPicPr>
              <p:cNvPr id="48130" name="Picture 2" descr="C:\Users\dell\Desktop\QQ截图20140920160540.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3749" y="838202"/>
                <a:ext cx="6292002" cy="232796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p:cNvGrpSpPr/>
              <p:nvPr/>
            </p:nvGrpSpPr>
            <p:grpSpPr>
              <a:xfrm>
                <a:off x="7905751" y="1479533"/>
                <a:ext cx="2875980" cy="923330"/>
                <a:chOff x="7686676" y="1546208"/>
                <a:chExt cx="2875980" cy="923330"/>
              </a:xfrm>
            </p:grpSpPr>
            <p:sp>
              <p:nvSpPr>
                <p:cNvPr id="16" name="Rectangle 14"/>
                <p:cNvSpPr>
                  <a:spLocks noChangeArrowheads="1"/>
                </p:cNvSpPr>
                <p:nvPr/>
              </p:nvSpPr>
              <p:spPr bwMode="auto">
                <a:xfrm>
                  <a:off x="8085137" y="1546208"/>
                  <a:ext cx="2477519" cy="923330"/>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nSpc>
                      <a:spcPct val="150000"/>
                    </a:lnSpc>
                  </a:pPr>
                  <a:r>
                    <a:rPr lang="zh-CN" altLang="en-US" sz="900" dirty="0">
                      <a:solidFill>
                        <a:srgbClr val="990000"/>
                      </a:solidFill>
                    </a:rPr>
                    <a:t>五個分析批每批三個重複與七個分析批每批三個重複的實驗模式對批內變異</a:t>
                  </a:r>
                  <a:r>
                    <a:rPr lang="en-US" altLang="zh-CN" sz="900" dirty="0">
                      <a:solidFill>
                        <a:srgbClr val="990000"/>
                      </a:solidFill>
                    </a:rPr>
                    <a:t>(</a:t>
                  </a:r>
                  <a:r>
                    <a:rPr lang="en-US" altLang="zh-CN" sz="900" i="1" dirty="0">
                      <a:solidFill>
                        <a:srgbClr val="990000"/>
                      </a:solidFill>
                      <a:latin typeface="Times New Roman" pitchFamily="18" charset="0"/>
                      <a:cs typeface="Times New Roman" pitchFamily="18" charset="0"/>
                    </a:rPr>
                    <a:t>Within-Run Precision</a:t>
                  </a:r>
                  <a:r>
                    <a:rPr lang="en-US" altLang="zh-CN" sz="900" dirty="0">
                      <a:solidFill>
                        <a:srgbClr val="990000"/>
                      </a:solidFill>
                    </a:rPr>
                    <a:t>)</a:t>
                  </a:r>
                  <a:r>
                    <a:rPr lang="zh-CN" altLang="en-US" sz="900" dirty="0">
                      <a:solidFill>
                        <a:srgbClr val="990000"/>
                      </a:solidFill>
                    </a:rPr>
                    <a:t>檢出功效的對比，下側橫向虛線為具有</a:t>
                  </a:r>
                  <a:r>
                    <a:rPr lang="en-US" altLang="zh-CN" sz="800" i="1" dirty="0">
                      <a:solidFill>
                        <a:srgbClr val="990000"/>
                      </a:solidFill>
                      <a:latin typeface="Times New Roman" pitchFamily="18" charset="0"/>
                      <a:cs typeface="Times New Roman" pitchFamily="18" charset="0"/>
                    </a:rPr>
                    <a:t>95%</a:t>
                  </a:r>
                  <a:r>
                    <a:rPr lang="zh-CN" altLang="en-US" sz="900" dirty="0">
                      <a:solidFill>
                        <a:srgbClr val="990000"/>
                      </a:solidFill>
                    </a:rPr>
                    <a:t>檢出效率</a:t>
                  </a:r>
                  <a:r>
                    <a:rPr lang="en-US" altLang="zh-CN" sz="800" dirty="0">
                      <a:solidFill>
                        <a:srgbClr val="990000"/>
                      </a:solidFill>
                      <a:latin typeface="Times New Roman" pitchFamily="18" charset="0"/>
                      <a:cs typeface="Times New Roman" pitchFamily="18" charset="0"/>
                    </a:rPr>
                    <a:t>(</a:t>
                  </a:r>
                  <a:r>
                    <a:rPr lang="el-GR" altLang="zh-CN" sz="900" i="1" dirty="0">
                      <a:solidFill>
                        <a:srgbClr val="990000"/>
                      </a:solidFill>
                      <a:latin typeface="Times New Roman" pitchFamily="18" charset="0"/>
                      <a:cs typeface="Times New Roman" pitchFamily="18" charset="0"/>
                    </a:rPr>
                    <a:t>β</a:t>
                  </a:r>
                  <a:r>
                    <a:rPr lang="en-US" altLang="zh-CN" sz="800" dirty="0">
                      <a:solidFill>
                        <a:srgbClr val="990000"/>
                      </a:solidFill>
                      <a:latin typeface="Times New Roman" pitchFamily="18" charset="0"/>
                      <a:cs typeface="Times New Roman" pitchFamily="18" charset="0"/>
                    </a:rPr>
                    <a:t>=0.05)</a:t>
                  </a:r>
                  <a:r>
                    <a:rPr lang="zh-CN" altLang="en-US" sz="900" dirty="0">
                      <a:solidFill>
                        <a:srgbClr val="990000"/>
                      </a:solidFill>
                      <a:latin typeface="Times New Roman" pitchFamily="18" charset="0"/>
                      <a:cs typeface="Times New Roman" pitchFamily="18" charset="0"/>
                    </a:rPr>
                    <a:t>的位置</a:t>
                  </a:r>
                  <a:r>
                    <a:rPr lang="zh-CN" altLang="en-US" sz="900" dirty="0">
                      <a:solidFill>
                        <a:srgbClr val="990000"/>
                      </a:solidFill>
                    </a:rPr>
                    <a:t>；</a:t>
                  </a:r>
                </a:p>
              </p:txBody>
            </p:sp>
            <p:cxnSp>
              <p:nvCxnSpPr>
                <p:cNvPr id="8" name="直接箭头连接符 7"/>
                <p:cNvCxnSpPr>
                  <a:stCxn id="16" idx="1"/>
                  <a:endCxn id="48130" idx="3"/>
                </p:cNvCxnSpPr>
                <p:nvPr/>
              </p:nvCxnSpPr>
              <p:spPr>
                <a:xfrm flipH="1">
                  <a:off x="7686676" y="2007873"/>
                  <a:ext cx="398461" cy="60988"/>
                </a:xfrm>
                <a:prstGeom prst="straightConnector1">
                  <a:avLst/>
                </a:prstGeom>
                <a:ln w="63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1613749" y="3440114"/>
              <a:ext cx="9167982" cy="2325275"/>
              <a:chOff x="1613749" y="3440114"/>
              <a:chExt cx="9167982" cy="2325275"/>
            </a:xfrm>
          </p:grpSpPr>
          <p:pic>
            <p:nvPicPr>
              <p:cNvPr id="48131" name="Picture 3" descr="C:\Users\dell\Desktop\QQ截图20140920160715.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3749" y="3440114"/>
                <a:ext cx="6292002" cy="232527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7905751" y="4080099"/>
                <a:ext cx="2875980" cy="923330"/>
                <a:chOff x="7686676" y="4146774"/>
                <a:chExt cx="2875980" cy="923330"/>
              </a:xfrm>
            </p:grpSpPr>
            <p:sp>
              <p:nvSpPr>
                <p:cNvPr id="15" name="Rectangle 14"/>
                <p:cNvSpPr>
                  <a:spLocks noChangeArrowheads="1"/>
                </p:cNvSpPr>
                <p:nvPr/>
              </p:nvSpPr>
              <p:spPr bwMode="auto">
                <a:xfrm>
                  <a:off x="8085137" y="4146774"/>
                  <a:ext cx="2477519" cy="923330"/>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lvl="0">
                    <a:lnSpc>
                      <a:spcPct val="150000"/>
                    </a:lnSpc>
                  </a:pPr>
                  <a:r>
                    <a:rPr lang="zh-CN" altLang="en-US" sz="900" dirty="0">
                      <a:solidFill>
                        <a:srgbClr val="990000"/>
                      </a:solidFill>
                    </a:rPr>
                    <a:t>五個分析批每批三個重複與七個分析批每批三個重複的實驗模式對儀器內合成變異</a:t>
                  </a:r>
                  <a:r>
                    <a:rPr lang="en-US" altLang="zh-CN" sz="900" dirty="0">
                      <a:solidFill>
                        <a:srgbClr val="990000"/>
                      </a:solidFill>
                    </a:rPr>
                    <a:t>(</a:t>
                  </a:r>
                  <a:r>
                    <a:rPr lang="en-US" altLang="zh-CN" sz="900" i="1" dirty="0">
                      <a:solidFill>
                        <a:srgbClr val="990000"/>
                      </a:solidFill>
                      <a:latin typeface="Times New Roman" pitchFamily="18" charset="0"/>
                      <a:cs typeface="Times New Roman" pitchFamily="18" charset="0"/>
                    </a:rPr>
                    <a:t>Within-Device Precision</a:t>
                  </a:r>
                  <a:r>
                    <a:rPr lang="en-US" altLang="zh-CN" sz="900" dirty="0">
                      <a:solidFill>
                        <a:srgbClr val="990000"/>
                      </a:solidFill>
                    </a:rPr>
                    <a:t>)</a:t>
                  </a:r>
                  <a:r>
                    <a:rPr lang="zh-CN" altLang="en-US" sz="900" dirty="0">
                      <a:solidFill>
                        <a:srgbClr val="990000"/>
                      </a:solidFill>
                    </a:rPr>
                    <a:t>檢出功效的對比，下側橫向虛線為具有</a:t>
                  </a:r>
                  <a:r>
                    <a:rPr lang="en-US" altLang="zh-CN" sz="800" i="1" dirty="0">
                      <a:solidFill>
                        <a:srgbClr val="990000"/>
                      </a:solidFill>
                      <a:latin typeface="Times New Roman" pitchFamily="18" charset="0"/>
                      <a:cs typeface="Times New Roman" pitchFamily="18" charset="0"/>
                    </a:rPr>
                    <a:t>95%</a:t>
                  </a:r>
                  <a:r>
                    <a:rPr lang="zh-CN" altLang="en-US" sz="900" dirty="0">
                      <a:solidFill>
                        <a:srgbClr val="990000"/>
                      </a:solidFill>
                    </a:rPr>
                    <a:t>檢出效率</a:t>
                  </a:r>
                  <a:r>
                    <a:rPr lang="en-US" altLang="zh-CN" sz="800" dirty="0">
                      <a:solidFill>
                        <a:srgbClr val="990000"/>
                      </a:solidFill>
                      <a:latin typeface="Times New Roman" pitchFamily="18" charset="0"/>
                      <a:cs typeface="Times New Roman" pitchFamily="18" charset="0"/>
                    </a:rPr>
                    <a:t>(</a:t>
                  </a:r>
                  <a:r>
                    <a:rPr lang="el-GR" altLang="zh-CN" sz="900" i="1" dirty="0">
                      <a:solidFill>
                        <a:srgbClr val="990000"/>
                      </a:solidFill>
                      <a:latin typeface="Times New Roman" pitchFamily="18" charset="0"/>
                      <a:cs typeface="Times New Roman" pitchFamily="18" charset="0"/>
                    </a:rPr>
                    <a:t>β</a:t>
                  </a:r>
                  <a:r>
                    <a:rPr lang="en-US" altLang="zh-CN" sz="800" dirty="0">
                      <a:solidFill>
                        <a:srgbClr val="990000"/>
                      </a:solidFill>
                      <a:latin typeface="Times New Roman" pitchFamily="18" charset="0"/>
                      <a:cs typeface="Times New Roman" pitchFamily="18" charset="0"/>
                    </a:rPr>
                    <a:t>=0.05)</a:t>
                  </a:r>
                  <a:r>
                    <a:rPr lang="zh-CN" altLang="en-US" sz="900" dirty="0">
                      <a:solidFill>
                        <a:srgbClr val="990000"/>
                      </a:solidFill>
                      <a:latin typeface="Times New Roman" pitchFamily="18" charset="0"/>
                      <a:cs typeface="Times New Roman" pitchFamily="18" charset="0"/>
                    </a:rPr>
                    <a:t>的位置點</a:t>
                  </a:r>
                  <a:r>
                    <a:rPr lang="zh-CN" altLang="en-US" sz="900" dirty="0">
                      <a:solidFill>
                        <a:srgbClr val="990000"/>
                      </a:solidFill>
                    </a:rPr>
                    <a:t>；</a:t>
                  </a:r>
                </a:p>
              </p:txBody>
            </p:sp>
            <p:cxnSp>
              <p:nvCxnSpPr>
                <p:cNvPr id="19" name="直接箭头连接符 18"/>
                <p:cNvCxnSpPr>
                  <a:stCxn id="15" idx="1"/>
                  <a:endCxn id="48131" idx="3"/>
                </p:cNvCxnSpPr>
                <p:nvPr/>
              </p:nvCxnSpPr>
              <p:spPr>
                <a:xfrm flipH="1">
                  <a:off x="7686676" y="4608439"/>
                  <a:ext cx="398461" cy="60988"/>
                </a:xfrm>
                <a:prstGeom prst="straightConnector1">
                  <a:avLst/>
                </a:prstGeom>
                <a:ln w="635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grpSp>
      <p:pic>
        <p:nvPicPr>
          <p:cNvPr id="50178" name="Picture 2" descr="C:\Users\dell\Desktop\QQ截图2014092017132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3663" y="102028"/>
            <a:ext cx="2433637" cy="85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75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104775" y="115888"/>
            <a:ext cx="8524875" cy="430212"/>
          </a:xfrm>
        </p:spPr>
        <p:txBody>
          <a:bodyPr/>
          <a:lstStyle/>
          <a:p>
            <a:r>
              <a:rPr lang="zh-CN" altLang="en-US" sz="2000" dirty="0">
                <a:ea typeface="楷体_GB2312" pitchFamily="49" charset="-122"/>
              </a:rPr>
              <a:t>從計量學角度進行醫學檢驗系統性能分析</a:t>
            </a:r>
            <a:endParaRPr lang="zh-CN" altLang="en-US" sz="1000" dirty="0"/>
          </a:p>
        </p:txBody>
      </p:sp>
      <p:grpSp>
        <p:nvGrpSpPr>
          <p:cNvPr id="17411" name="组合 1"/>
          <p:cNvGrpSpPr>
            <a:grpSpLocks/>
          </p:cNvGrpSpPr>
          <p:nvPr/>
        </p:nvGrpSpPr>
        <p:grpSpPr bwMode="auto">
          <a:xfrm>
            <a:off x="763588" y="608013"/>
            <a:ext cx="10145712" cy="5283200"/>
            <a:chOff x="748086" y="622996"/>
            <a:chExt cx="10145879" cy="5284752"/>
          </a:xfrm>
        </p:grpSpPr>
        <p:sp>
          <p:nvSpPr>
            <p:cNvPr id="17412" name="Rectangle 14"/>
            <p:cNvSpPr>
              <a:spLocks noChangeArrowheads="1"/>
            </p:cNvSpPr>
            <p:nvPr/>
          </p:nvSpPr>
          <p:spPr bwMode="auto">
            <a:xfrm>
              <a:off x="748086" y="3438323"/>
              <a:ext cx="10145878" cy="85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醫學測量中，四維超聲、心電圖等屬於動態測試，臨床實驗室檢測的項目大多屬於靜態測試，依據結果給出形式，可以有定量系統與定性系統之分，但二者並非對立，定性可以看作是分組，如果定性系統組距可以足夠小組別可以足夠多，即近似於定量效果，同樣如果定量系統的分辨能力不夠靈敏，在微量變化的尺度上則退化為分組形式，也可看做是分組定性的效果；而二者更本質的差別則是檢測指標本身的連續與離散分佈。</a:t>
              </a:r>
            </a:p>
          </p:txBody>
        </p:sp>
        <p:sp>
          <p:nvSpPr>
            <p:cNvPr id="17413" name="Rectangle 14"/>
            <p:cNvSpPr>
              <a:spLocks noChangeArrowheads="1"/>
            </p:cNvSpPr>
            <p:nvPr/>
          </p:nvSpPr>
          <p:spPr bwMode="auto">
            <a:xfrm>
              <a:off x="748086" y="4292237"/>
              <a:ext cx="10145878" cy="16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從這個角度講，對定量系統和對定性系統的分析，並無本質上的區別；</a:t>
              </a:r>
              <a:r>
                <a:rPr lang="zh-TW" altLang="en-US" sz="1100" dirty="0"/>
                <a:t>單</a:t>
              </a:r>
              <a:r>
                <a:rPr lang="zh-CN" altLang="en-US" sz="1100" dirty="0"/>
                <a:t>以其</a:t>
              </a:r>
              <a:r>
                <a:rPr lang="zh-TW" altLang="en-US" sz="1100" dirty="0"/>
                <a:t>性能考量</a:t>
              </a:r>
              <a:r>
                <a:rPr lang="zh-CN" altLang="en-US" sz="1100" dirty="0"/>
                <a:t>從計量學的角度可以概括為：對位置變差的評估，包括穩定性、偏倚、線性等，和對刻度變差的評估，如精密度等幾個方面；而對於不同數據分類數</a:t>
              </a:r>
              <a:r>
                <a:rPr lang="en-US" altLang="zh-CN" sz="1000" dirty="0"/>
                <a:t>(</a:t>
              </a:r>
              <a:r>
                <a:rPr lang="en-US" altLang="zh-CN" sz="1000" i="1" dirty="0">
                  <a:latin typeface="Times New Roman" pitchFamily="18" charset="0"/>
                  <a:cs typeface="Times New Roman" pitchFamily="18" charset="0"/>
                </a:rPr>
                <a:t>number of distinct categories</a:t>
              </a:r>
              <a:r>
                <a:rPr lang="en-US" altLang="zh-CN" sz="1000" dirty="0"/>
                <a:t>,</a:t>
              </a:r>
              <a:r>
                <a:rPr lang="zh-CN" altLang="en-US" sz="1000" dirty="0"/>
                <a:t>簡稱</a:t>
              </a:r>
              <a:r>
                <a:rPr lang="en-US" altLang="zh-CN" sz="1000" i="1" dirty="0">
                  <a:latin typeface="Times New Roman" pitchFamily="18" charset="0"/>
                  <a:cs typeface="Times New Roman" pitchFamily="18" charset="0"/>
                </a:rPr>
                <a:t>NDC</a:t>
              </a:r>
              <a:r>
                <a:rPr lang="en-US" altLang="zh-CN" sz="1000" dirty="0"/>
                <a:t>)</a:t>
              </a:r>
              <a:r>
                <a:rPr lang="zh-CN" altLang="en-US" sz="1100" dirty="0"/>
                <a:t>，也就是系統的分辨能力，通常要求滿足十分之一的原則，即如果測量的特性變差為「</a:t>
              </a:r>
              <a:r>
                <a:rPr lang="en-US" altLang="zh-CN" sz="1000" dirty="0"/>
                <a:t>A</a:t>
              </a:r>
              <a:r>
                <a:rPr lang="zh-CN" altLang="en-US" sz="1000" dirty="0"/>
                <a:t>」</a:t>
              </a:r>
              <a:r>
                <a:rPr lang="zh-CN" altLang="en-US" sz="1100" dirty="0"/>
                <a:t>，則所選系統應能識別並讀出「</a:t>
              </a:r>
              <a:r>
                <a:rPr lang="en-US" altLang="zh-CN" sz="1000" dirty="0"/>
                <a:t>0.1 × A</a:t>
              </a:r>
              <a:r>
                <a:rPr lang="zh-CN" altLang="en-US" sz="1000" dirty="0"/>
                <a:t>」</a:t>
              </a:r>
              <a:r>
                <a:rPr lang="zh-CN" altLang="en-US" sz="1100" dirty="0"/>
                <a:t>大小的變化，</a:t>
              </a:r>
              <a:r>
                <a:rPr lang="en-US" altLang="zh-CN" sz="1000" dirty="0"/>
                <a:t>1</a:t>
              </a:r>
              <a:r>
                <a:rPr lang="en-US" altLang="zh-TW" sz="1000" dirty="0"/>
                <a:t>995</a:t>
              </a:r>
              <a:r>
                <a:rPr lang="zh-CN" altLang="en-US" sz="1100" dirty="0"/>
                <a:t>年</a:t>
              </a:r>
              <a:r>
                <a:rPr lang="zh-TW" altLang="en-US" sz="1100" dirty="0"/>
                <a:t>美國汽車工業行動集團</a:t>
              </a:r>
              <a:r>
                <a:rPr lang="en-US" altLang="zh-TW" sz="1000" dirty="0"/>
                <a:t>(</a:t>
              </a:r>
              <a:r>
                <a:rPr lang="en-US" altLang="zh-TW" sz="1000" i="1" dirty="0">
                  <a:latin typeface="Times New Roman" pitchFamily="18" charset="0"/>
                  <a:cs typeface="Times New Roman" pitchFamily="18" charset="0"/>
                </a:rPr>
                <a:t>AIAG</a:t>
              </a:r>
              <a:r>
                <a:rPr lang="en-US" altLang="zh-TW" sz="1000" dirty="0"/>
                <a:t>)</a:t>
              </a:r>
              <a:r>
                <a:rPr lang="zh-CN" altLang="en-US" sz="1100" dirty="0"/>
                <a:t>主持</a:t>
              </a:r>
              <a:r>
                <a:rPr lang="zh-TW" altLang="en-US" sz="1100" dirty="0"/>
                <a:t>克萊斯勒、福特和通用汽車公司</a:t>
              </a:r>
              <a:r>
                <a:rPr lang="zh-CN" altLang="en-US" sz="1100" dirty="0"/>
                <a:t>起草的測量系統分析</a:t>
              </a:r>
              <a:r>
                <a:rPr lang="en-US" altLang="zh-CN" sz="1000" dirty="0"/>
                <a:t>(</a:t>
              </a:r>
              <a:r>
                <a:rPr lang="en-US" altLang="zh-CN" sz="1000" i="1" dirty="0">
                  <a:latin typeface="Times New Roman" pitchFamily="18" charset="0"/>
                  <a:cs typeface="Times New Roman" pitchFamily="18" charset="0"/>
                </a:rPr>
                <a:t>measurement systems analysis</a:t>
              </a:r>
              <a:r>
                <a:rPr lang="en-US" altLang="zh-CN" sz="1000" dirty="0"/>
                <a:t>,</a:t>
              </a:r>
              <a:r>
                <a:rPr lang="zh-CN" altLang="en-US" sz="1000" dirty="0"/>
                <a:t>簡稱</a:t>
              </a:r>
              <a:r>
                <a:rPr lang="en-US" altLang="zh-CN" sz="1000" i="1" dirty="0">
                  <a:latin typeface="Times New Roman" pitchFamily="18" charset="0"/>
                  <a:cs typeface="Times New Roman" pitchFamily="18" charset="0"/>
                </a:rPr>
                <a:t>MSA</a:t>
              </a:r>
              <a:r>
                <a:rPr lang="en-US" altLang="zh-CN" sz="1000" dirty="0"/>
                <a:t>)</a:t>
              </a:r>
              <a:r>
                <a:rPr lang="zh-CN" altLang="en-US" sz="1100" dirty="0"/>
                <a:t>參考手冊，定義了信噪比</a:t>
              </a:r>
              <a:r>
                <a:rPr lang="en-US" altLang="zh-CN" sz="1000" dirty="0"/>
                <a:t>(</a:t>
              </a:r>
              <a:r>
                <a:rPr lang="en-US" altLang="zh-CN" sz="1000" i="1" dirty="0">
                  <a:latin typeface="Times New Roman" pitchFamily="18" charset="0"/>
                  <a:cs typeface="Times New Roman" pitchFamily="18" charset="0"/>
                </a:rPr>
                <a:t>signal-to-noise ratio</a:t>
              </a:r>
              <a:r>
                <a:rPr lang="en-US" altLang="zh-CN" sz="1000" dirty="0"/>
                <a:t>,</a:t>
              </a:r>
              <a:r>
                <a:rPr lang="zh-CN" altLang="en-US" sz="1000" dirty="0"/>
                <a:t>簡稱</a:t>
              </a:r>
              <a:r>
                <a:rPr lang="en-US" altLang="zh-CN" sz="1000" i="1" dirty="0">
                  <a:latin typeface="Times New Roman" pitchFamily="18" charset="0"/>
                  <a:cs typeface="Times New Roman" pitchFamily="18" charset="0"/>
                </a:rPr>
                <a:t>SNR</a:t>
              </a:r>
              <a:r>
                <a:rPr lang="en-US" altLang="zh-CN" sz="1000" dirty="0"/>
                <a:t>)</a:t>
              </a:r>
              <a:r>
                <a:rPr lang="zh-CN" altLang="en-US" sz="1100" dirty="0"/>
                <a:t>這一參數，用來表示區別不同數據分類水平的能力；對於醫學檢驗而言，被測量往往混合於複雜的生物組織背景之中，所以從背景中識別分析物的能力也是其核心性能之一；歸納起來對檢驗系統</a:t>
              </a:r>
              <a:r>
                <a:rPr lang="en-US" altLang="zh-CN" sz="1100" dirty="0"/>
                <a:t>(</a:t>
              </a:r>
              <a:r>
                <a:rPr lang="zh-CN" altLang="en-US" sz="1100" dirty="0"/>
                <a:t>方法</a:t>
              </a:r>
              <a:r>
                <a:rPr lang="en-US" altLang="zh-CN" sz="1100" dirty="0"/>
                <a:t>)</a:t>
              </a:r>
              <a:r>
                <a:rPr lang="zh-CN" altLang="en-US" sz="1100" dirty="0"/>
                <a:t>性能分析的實質，其實就是從各個角度通過各種方法和手段分析其識別和度量能力的過程。</a:t>
              </a:r>
            </a:p>
          </p:txBody>
        </p:sp>
        <p:sp>
          <p:nvSpPr>
            <p:cNvPr id="17414" name="Rectangle 14"/>
            <p:cNvSpPr>
              <a:spLocks noChangeArrowheads="1"/>
            </p:cNvSpPr>
            <p:nvPr/>
          </p:nvSpPr>
          <p:spPr bwMode="auto">
            <a:xfrm>
              <a:off x="748086" y="1730992"/>
              <a:ext cx="101458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TW" sz="1100" dirty="0"/>
                <a:t>       </a:t>
              </a:r>
              <a:r>
                <a:rPr lang="zh-CN" altLang="en-US" sz="1000" dirty="0"/>
                <a:t>西元</a:t>
              </a:r>
              <a:r>
                <a:rPr lang="en-US" altLang="zh-CN" sz="1000" dirty="0"/>
                <a:t>1</a:t>
              </a:r>
              <a:r>
                <a:rPr lang="en-US" altLang="zh-TW" sz="1000" dirty="0"/>
                <a:t>993</a:t>
              </a:r>
              <a:r>
                <a:rPr lang="zh-TW" altLang="en-US" sz="1100" dirty="0"/>
                <a:t>年由國際準准化組織</a:t>
              </a:r>
              <a:r>
                <a:rPr lang="en-US" altLang="zh-TW" sz="1000" dirty="0"/>
                <a:t>(</a:t>
              </a:r>
              <a:r>
                <a:rPr lang="en-US" altLang="zh-TW" sz="1000" i="1" dirty="0">
                  <a:latin typeface="Times New Roman" pitchFamily="18" charset="0"/>
                  <a:cs typeface="Times New Roman" pitchFamily="18" charset="0"/>
                </a:rPr>
                <a:t>ISO</a:t>
              </a:r>
              <a:r>
                <a:rPr lang="en-US" altLang="zh-TW" sz="1000" dirty="0"/>
                <a:t>)</a:t>
              </a:r>
              <a:r>
                <a:rPr lang="zh-TW" altLang="en-US" sz="1100" dirty="0"/>
                <a:t>的第四技術顧問組</a:t>
              </a:r>
              <a:r>
                <a:rPr lang="en-US" altLang="zh-TW" sz="1000" dirty="0"/>
                <a:t>(</a:t>
              </a:r>
              <a:r>
                <a:rPr lang="en-US" altLang="zh-TW" sz="1000" i="1" dirty="0">
                  <a:latin typeface="Times New Roman" pitchFamily="18" charset="0"/>
                  <a:cs typeface="Times New Roman" pitchFamily="18" charset="0"/>
                </a:rPr>
                <a:t>TAG4</a:t>
              </a:r>
              <a:r>
                <a:rPr lang="en-US" altLang="zh-TW" sz="1000" dirty="0"/>
                <a:t>)</a:t>
              </a:r>
              <a:r>
                <a:rPr lang="zh-TW" altLang="en-US" sz="1100" dirty="0"/>
                <a:t>的第三工作組</a:t>
              </a:r>
              <a:r>
                <a:rPr lang="en-US" altLang="zh-TW" sz="1000" dirty="0"/>
                <a:t>(</a:t>
              </a:r>
              <a:r>
                <a:rPr lang="en-US" altLang="zh-TW" sz="1000" i="1" dirty="0">
                  <a:latin typeface="Times New Roman" pitchFamily="18" charset="0"/>
                  <a:cs typeface="Times New Roman" pitchFamily="18" charset="0"/>
                </a:rPr>
                <a:t>WG3</a:t>
              </a:r>
              <a:r>
                <a:rPr lang="en-US" altLang="zh-TW" sz="1000" dirty="0"/>
                <a:t>)</a:t>
              </a:r>
              <a:r>
                <a:rPr lang="zh-TW" altLang="en-US" sz="1100" dirty="0"/>
                <a:t>起草，以國際準准化組織</a:t>
              </a:r>
              <a:r>
                <a:rPr lang="en-US" altLang="zh-TW" sz="1000" dirty="0"/>
                <a:t>(</a:t>
              </a:r>
              <a:r>
                <a:rPr lang="en-US" altLang="zh-TW" sz="1000" i="1" dirty="0">
                  <a:latin typeface="Times New Roman" pitchFamily="18" charset="0"/>
                  <a:cs typeface="Times New Roman" pitchFamily="18" charset="0"/>
                </a:rPr>
                <a:t>ISO</a:t>
              </a:r>
              <a:r>
                <a:rPr lang="en-US" altLang="zh-TW" sz="1000" dirty="0"/>
                <a:t>)</a:t>
              </a:r>
              <a:r>
                <a:rPr lang="zh-TW" altLang="en-US" sz="1100" dirty="0"/>
                <a:t>、國際計量局</a:t>
              </a:r>
              <a:r>
                <a:rPr lang="en-US" altLang="zh-TW" sz="1000" dirty="0"/>
                <a:t>(</a:t>
              </a:r>
              <a:r>
                <a:rPr lang="en-US" altLang="zh-TW" sz="1000" i="1" dirty="0">
                  <a:latin typeface="Times New Roman" pitchFamily="18" charset="0"/>
                  <a:cs typeface="Times New Roman" pitchFamily="18" charset="0"/>
                </a:rPr>
                <a:t>BIPM</a:t>
              </a:r>
              <a:r>
                <a:rPr lang="en-US" altLang="zh-TW" sz="1000" dirty="0"/>
                <a:t>)</a:t>
              </a:r>
              <a:r>
                <a:rPr lang="zh-TW" altLang="en-US" sz="1100" dirty="0"/>
                <a:t>、國際電工委員會</a:t>
              </a:r>
              <a:r>
                <a:rPr lang="en-US" altLang="zh-TW" sz="1000" dirty="0"/>
                <a:t>(</a:t>
              </a:r>
              <a:r>
                <a:rPr lang="en-US" altLang="zh-TW" sz="1000" i="1" dirty="0">
                  <a:latin typeface="Times New Roman" pitchFamily="18" charset="0"/>
                  <a:cs typeface="Times New Roman" pitchFamily="18" charset="0"/>
                </a:rPr>
                <a:t>IEC</a:t>
              </a:r>
              <a:r>
                <a:rPr lang="en-US" altLang="zh-TW" sz="1000" dirty="0"/>
                <a:t>)</a:t>
              </a:r>
              <a:r>
                <a:rPr lang="zh-TW" altLang="en-US" sz="1100" dirty="0"/>
                <a:t>、國際臨床化學和檢驗醫學聯合會</a:t>
              </a:r>
              <a:r>
                <a:rPr lang="en-US" altLang="zh-TW" sz="1000" dirty="0"/>
                <a:t>(</a:t>
              </a:r>
              <a:r>
                <a:rPr lang="en-US" altLang="zh-TW" sz="1000" i="1" dirty="0">
                  <a:latin typeface="Times New Roman" pitchFamily="18" charset="0"/>
                  <a:cs typeface="Times New Roman" pitchFamily="18" charset="0"/>
                </a:rPr>
                <a:t>IFCC</a:t>
              </a:r>
              <a:r>
                <a:rPr lang="en-US" altLang="zh-TW" sz="1000" dirty="0"/>
                <a:t>)</a:t>
              </a:r>
              <a:r>
                <a:rPr lang="zh-TW" altLang="en-US" sz="1100" dirty="0"/>
                <a:t>、國際理論化學與應用化學聯合會</a:t>
              </a:r>
              <a:r>
                <a:rPr lang="en-US" altLang="zh-TW" sz="1000" dirty="0"/>
                <a:t>(</a:t>
              </a:r>
              <a:r>
                <a:rPr lang="en-US" altLang="zh-TW" sz="1000" i="1" dirty="0">
                  <a:latin typeface="Times New Roman" pitchFamily="18" charset="0"/>
                  <a:cs typeface="Times New Roman" pitchFamily="18" charset="0"/>
                </a:rPr>
                <a:t>IUPAC</a:t>
              </a:r>
              <a:r>
                <a:rPr lang="en-US" altLang="zh-TW" sz="1000" dirty="0"/>
                <a:t>)</a:t>
              </a:r>
              <a:r>
                <a:rPr lang="zh-TW" altLang="en-US" sz="1100" dirty="0"/>
                <a:t>、國際理論物理與應用物理聯合會</a:t>
              </a:r>
              <a:r>
                <a:rPr lang="en-US" altLang="zh-TW" sz="1000" dirty="0"/>
                <a:t>(</a:t>
              </a:r>
              <a:r>
                <a:rPr lang="en-US" altLang="zh-TW" sz="1000" i="1" dirty="0">
                  <a:latin typeface="Times New Roman" pitchFamily="18" charset="0"/>
                  <a:cs typeface="Times New Roman" pitchFamily="18" charset="0"/>
                </a:rPr>
                <a:t>IUPAP</a:t>
              </a:r>
              <a:r>
                <a:rPr lang="en-US" altLang="zh-TW" sz="1000" dirty="0"/>
                <a:t>)</a:t>
              </a:r>
              <a:r>
                <a:rPr lang="zh-TW" altLang="en-US" sz="1100" dirty="0"/>
                <a:t>、國際法治劑量組織</a:t>
              </a:r>
              <a:r>
                <a:rPr lang="en-US" altLang="zh-TW" sz="1000" dirty="0"/>
                <a:t>(</a:t>
              </a:r>
              <a:r>
                <a:rPr lang="en-US" altLang="zh-TW" sz="1000" i="1" dirty="0">
                  <a:latin typeface="Times New Roman" pitchFamily="18" charset="0"/>
                  <a:cs typeface="Times New Roman" pitchFamily="18" charset="0"/>
                </a:rPr>
                <a:t>OIML</a:t>
              </a:r>
              <a:r>
                <a:rPr lang="en-US" altLang="zh-TW" sz="1000" dirty="0"/>
                <a:t>)</a:t>
              </a:r>
              <a:r>
                <a:rPr lang="zh-TW" altLang="en-US" sz="1100" dirty="0"/>
                <a:t>七個國際組織名義出版了</a:t>
              </a:r>
              <a:r>
                <a:rPr lang="en-US" altLang="zh-TW" sz="1100" dirty="0"/>
                <a:t>《</a:t>
              </a:r>
              <a:r>
                <a:rPr lang="zh-TW" altLang="en-US" sz="1100" dirty="0"/>
                <a:t>測量不確定度表示指南</a:t>
              </a:r>
              <a:r>
                <a:rPr lang="en-US" altLang="zh-TW" sz="1100" dirty="0"/>
                <a:t>》</a:t>
              </a:r>
              <a:r>
                <a:rPr lang="en-US" altLang="zh-TW" sz="1000" dirty="0"/>
                <a:t>(</a:t>
              </a:r>
              <a:r>
                <a:rPr lang="en-US" altLang="zh-TW" sz="1000" dirty="0">
                  <a:latin typeface="Times New Roman" pitchFamily="18" charset="0"/>
                  <a:cs typeface="Times New Roman" pitchFamily="18" charset="0"/>
                </a:rPr>
                <a:t>GUM</a:t>
              </a:r>
              <a:r>
                <a:rPr lang="en-US" altLang="zh-TW" sz="1000" dirty="0"/>
                <a:t>)</a:t>
              </a:r>
              <a:r>
                <a:rPr lang="zh-TW" altLang="en-US" sz="1100" dirty="0"/>
                <a:t>，對測量不確定度作了統一規定，成為國際上表示測量結果及其不確定度的約定</a:t>
              </a:r>
              <a:r>
                <a:rPr lang="zh-CN" altLang="en-US" sz="1100" dirty="0"/>
                <a:t>作</a:t>
              </a:r>
              <a:r>
                <a:rPr lang="zh-TW" altLang="en-US" sz="1100" dirty="0"/>
                <a:t>法；我國於</a:t>
              </a:r>
              <a:r>
                <a:rPr lang="en-US" altLang="zh-TW" sz="1000" dirty="0"/>
                <a:t>1999</a:t>
              </a:r>
              <a:r>
                <a:rPr lang="zh-TW" altLang="en-US" sz="1100" dirty="0"/>
                <a:t>年</a:t>
              </a:r>
              <a:r>
                <a:rPr lang="en-US" altLang="zh-TW" sz="1000" dirty="0"/>
                <a:t>1</a:t>
              </a:r>
              <a:r>
                <a:rPr lang="zh-TW" altLang="en-US" sz="1100" dirty="0"/>
                <a:t>月發佈了</a:t>
              </a:r>
              <a:r>
                <a:rPr lang="en-US" altLang="zh-TW" sz="1000" i="1" dirty="0">
                  <a:latin typeface="Times New Roman" pitchFamily="18" charset="0"/>
                  <a:cs typeface="Times New Roman" pitchFamily="18" charset="0"/>
                </a:rPr>
                <a:t>JJF</a:t>
              </a:r>
              <a:r>
                <a:rPr lang="en-US" altLang="zh-TW" sz="1000" dirty="0"/>
                <a:t>1059-1999</a:t>
              </a:r>
              <a:r>
                <a:rPr lang="en-US" altLang="zh-TW" sz="1100" dirty="0"/>
                <a:t>《</a:t>
              </a:r>
              <a:r>
                <a:rPr lang="zh-TW" altLang="en-US" sz="1100" dirty="0"/>
                <a:t>測量不確定度評定與表示</a:t>
              </a:r>
              <a:r>
                <a:rPr lang="en-US" altLang="zh-TW" sz="1100" dirty="0"/>
                <a:t>》</a:t>
              </a:r>
              <a:r>
                <a:rPr lang="zh-TW" altLang="en-US" sz="1100" dirty="0"/>
                <a:t>並於當年</a:t>
              </a:r>
              <a:r>
                <a:rPr lang="en-US" altLang="zh-TW" sz="1000" dirty="0"/>
                <a:t>5</a:t>
              </a:r>
              <a:r>
                <a:rPr lang="zh-TW" altLang="en-US" sz="1100" dirty="0"/>
                <a:t>月實施；國際單位制是現代最先進的計量單位制，是國際上共同的計量語言，已為世紀各國普遍承認和廣泛採用。</a:t>
              </a:r>
            </a:p>
          </p:txBody>
        </p:sp>
        <p:sp>
          <p:nvSpPr>
            <p:cNvPr id="17415" name="Rectangle 14"/>
            <p:cNvSpPr>
              <a:spLocks noChangeArrowheads="1"/>
            </p:cNvSpPr>
            <p:nvPr/>
          </p:nvSpPr>
          <p:spPr bwMode="auto">
            <a:xfrm>
              <a:off x="748086" y="622996"/>
              <a:ext cx="101458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100" dirty="0"/>
                <a:t>       </a:t>
              </a:r>
              <a:r>
                <a:rPr lang="zh-CN" altLang="en-US" sz="1000" dirty="0"/>
                <a:t>西元</a:t>
              </a:r>
              <a:r>
                <a:rPr lang="en-US" altLang="zh-CN" sz="1000" dirty="0"/>
                <a:t>1875</a:t>
              </a:r>
              <a:r>
                <a:rPr lang="zh-CN" altLang="en-US" sz="1100" dirty="0"/>
                <a:t>年，</a:t>
              </a:r>
              <a:r>
                <a:rPr lang="zh-TW" altLang="zh-CN" sz="1100" dirty="0"/>
                <a:t>阿根廷、奧匈帝國、比利時、巴西帝國、丹麥、法國第三共和國、德意志帝國、義大利王國、秘魯、葡萄牙王國、俄羅斯帝國、西班牙、瑞典</a:t>
              </a:r>
              <a:r>
                <a:rPr lang="en-US" altLang="zh-CN" sz="1100" dirty="0"/>
                <a:t>-</a:t>
              </a:r>
              <a:r>
                <a:rPr lang="zh-TW" altLang="zh-CN" sz="1100" dirty="0"/>
                <a:t>挪威、瑞士、奧斯曼帝國、美國</a:t>
              </a:r>
              <a:r>
                <a:rPr lang="zh-CN" altLang="en-US" sz="1100" dirty="0"/>
                <a:t>、</a:t>
              </a:r>
              <a:r>
                <a:rPr lang="zh-TW" altLang="zh-CN" sz="1100" dirty="0"/>
                <a:t>委內瑞拉</a:t>
              </a:r>
              <a:r>
                <a:rPr lang="zh-CN" altLang="en-US" sz="1100" dirty="0"/>
                <a:t>十七國代表在巴黎簽訂「米制公約」，成為第一屆國際計量大會米製公約的締約國，促進了各國計量制度走向統一，成為現代計量學創立的標誌；從</a:t>
              </a:r>
              <a:r>
                <a:rPr lang="en-US" altLang="zh-CN" sz="1000" dirty="0"/>
                <a:t>1795</a:t>
              </a:r>
              <a:r>
                <a:rPr lang="zh-CN" altLang="en-US" sz="1100" dirty="0"/>
                <a:t>年法國頒佈採用米制起，到</a:t>
              </a:r>
              <a:r>
                <a:rPr lang="en-US" altLang="zh-CN" sz="1000" dirty="0"/>
                <a:t>1960</a:t>
              </a:r>
              <a:r>
                <a:rPr lang="zh-CN" altLang="en-US" sz="1100" dirty="0"/>
                <a:t>年第十一屆國際計量大會正式定名符號為「 </a:t>
              </a:r>
              <a:r>
                <a:rPr lang="en-US" altLang="zh-CN" sz="1000" dirty="0">
                  <a:latin typeface="Times New Roman" pitchFamily="18" charset="0"/>
                  <a:cs typeface="Times New Roman" pitchFamily="18" charset="0"/>
                </a:rPr>
                <a:t>SI</a:t>
              </a:r>
              <a:r>
                <a:rPr lang="zh-CN" altLang="en-US" sz="1000" dirty="0"/>
                <a:t>」</a:t>
              </a:r>
              <a:r>
                <a:rPr lang="zh-CN" altLang="en-US" sz="1100" dirty="0"/>
                <a:t>的「國際單位制」，其間經歷了一個半世紀多的漫長路程，我國于</a:t>
              </a:r>
              <a:r>
                <a:rPr lang="en-US" altLang="zh-CN" sz="1000" dirty="0"/>
                <a:t>1977</a:t>
              </a:r>
              <a:r>
                <a:rPr lang="zh-TW" altLang="zh-CN" sz="1100" dirty="0"/>
                <a:t>年</a:t>
              </a:r>
              <a:r>
                <a:rPr lang="en-US" altLang="zh-CN" sz="1000" dirty="0"/>
                <a:t>5</a:t>
              </a:r>
              <a:r>
                <a:rPr lang="zh-TW" altLang="zh-CN" sz="1100" dirty="0"/>
                <a:t>月</a:t>
              </a:r>
              <a:r>
                <a:rPr lang="en-US" altLang="zh-CN" sz="1000" dirty="0"/>
                <a:t>20</a:t>
              </a:r>
              <a:r>
                <a:rPr lang="zh-TW" altLang="zh-CN" sz="1100" dirty="0"/>
                <a:t>日</a:t>
              </a:r>
              <a:r>
                <a:rPr lang="zh-CN" altLang="en-US" sz="1100" dirty="0"/>
                <a:t>正式</a:t>
              </a:r>
              <a:r>
                <a:rPr lang="zh-TW" altLang="zh-CN" sz="1100" dirty="0"/>
                <a:t>加入米制公約組織</a:t>
              </a:r>
              <a:r>
                <a:rPr lang="zh-CN" altLang="en-US" sz="1100" dirty="0"/>
                <a:t>，</a:t>
              </a:r>
              <a:r>
                <a:rPr lang="zh-TW" altLang="zh-CN" sz="1100" dirty="0"/>
                <a:t>截至</a:t>
              </a:r>
              <a:r>
                <a:rPr lang="en-US" altLang="zh-CN" sz="1000" dirty="0"/>
                <a:t>2014</a:t>
              </a:r>
              <a:r>
                <a:rPr lang="zh-TW" altLang="zh-CN" sz="1100" dirty="0"/>
                <a:t>年</a:t>
              </a:r>
              <a:r>
                <a:rPr lang="en-US" altLang="zh-CN" sz="1000" dirty="0"/>
                <a:t>7</a:t>
              </a:r>
              <a:r>
                <a:rPr lang="zh-TW" altLang="zh-CN" sz="1100" dirty="0"/>
                <a:t>月，國際計量大會已有成員國</a:t>
              </a:r>
              <a:r>
                <a:rPr lang="en-US" altLang="zh-CN" sz="1000" dirty="0"/>
                <a:t>56</a:t>
              </a:r>
              <a:r>
                <a:rPr lang="zh-TW" altLang="zh-CN" sz="1100" dirty="0"/>
                <a:t>個，非正式成員國和經濟體</a:t>
              </a:r>
              <a:r>
                <a:rPr lang="en-US" altLang="zh-CN" sz="1000" dirty="0"/>
                <a:t>41</a:t>
              </a:r>
              <a:r>
                <a:rPr lang="zh-TW" altLang="zh-CN" sz="1100" dirty="0"/>
                <a:t>個，國際組織成員</a:t>
              </a:r>
              <a:r>
                <a:rPr lang="en-US" altLang="zh-CN" sz="1000" dirty="0"/>
                <a:t>4</a:t>
              </a:r>
              <a:r>
                <a:rPr lang="zh-TW" altLang="zh-CN" sz="1100" dirty="0"/>
                <a:t>個</a:t>
              </a:r>
              <a:r>
                <a:rPr lang="zh-CN" altLang="en-US" sz="1100" dirty="0"/>
                <a:t>。</a:t>
              </a:r>
            </a:p>
          </p:txBody>
        </p:sp>
        <p:sp>
          <p:nvSpPr>
            <p:cNvPr id="17416" name="Rectangle 14"/>
            <p:cNvSpPr>
              <a:spLocks noChangeArrowheads="1"/>
            </p:cNvSpPr>
            <p:nvPr/>
          </p:nvSpPr>
          <p:spPr bwMode="auto">
            <a:xfrm>
              <a:off x="748087" y="2838159"/>
              <a:ext cx="1014587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TW" altLang="en-US" sz="1100" dirty="0"/>
                <a:t>       計量</a:t>
              </a:r>
              <a:r>
                <a:rPr lang="zh-CN" altLang="en-US" sz="1100" dirty="0"/>
                <a:t>的</a:t>
              </a:r>
              <a:r>
                <a:rPr lang="zh-TW" altLang="en-US" sz="1100" dirty="0"/>
                <a:t>應用範圍十分廣泛，根據被測的量大體可以分為：幾何量</a:t>
              </a:r>
              <a:r>
                <a:rPr lang="en-US" altLang="zh-TW" sz="1100" dirty="0"/>
                <a:t>(</a:t>
              </a:r>
              <a:r>
                <a:rPr lang="zh-TW" altLang="en-US" sz="1100" dirty="0"/>
                <a:t>或長度</a:t>
              </a:r>
              <a:r>
                <a:rPr lang="en-US" altLang="zh-TW" sz="1100" dirty="0"/>
                <a:t>)</a:t>
              </a:r>
              <a:r>
                <a:rPr lang="zh-TW" altLang="en-US" sz="1100" dirty="0"/>
                <a:t>、溫度、力學、電磁學、電子</a:t>
              </a:r>
              <a:r>
                <a:rPr lang="en-US" altLang="zh-TW" sz="1100" dirty="0"/>
                <a:t>(</a:t>
              </a:r>
              <a:r>
                <a:rPr lang="zh-TW" altLang="en-US" sz="1100" dirty="0"/>
                <a:t>或無線電</a:t>
              </a:r>
              <a:r>
                <a:rPr lang="en-US" altLang="zh-TW" sz="1100" dirty="0"/>
                <a:t>)</a:t>
              </a:r>
              <a:r>
                <a:rPr lang="zh-TW" altLang="en-US" sz="1100" dirty="0"/>
                <a:t>、時間頻率、電離輻射、光學、聲學、物理化學</a:t>
              </a:r>
              <a:r>
                <a:rPr lang="en-US" altLang="zh-TW" sz="1100" dirty="0"/>
                <a:t>(</a:t>
              </a:r>
              <a:r>
                <a:rPr lang="zh-TW" altLang="en-US" sz="1100" dirty="0"/>
                <a:t>含標準物質</a:t>
              </a:r>
              <a:r>
                <a:rPr lang="en-US" altLang="zh-TW" sz="1100" dirty="0"/>
                <a:t>)</a:t>
              </a:r>
              <a:r>
                <a:rPr lang="zh-TW" altLang="en-US" sz="1100" dirty="0"/>
                <a:t>等幾大類，每一類又可分為若干項，</a:t>
              </a:r>
              <a:r>
                <a:rPr lang="zh-CN" altLang="en-US" sz="1100" dirty="0"/>
                <a:t>目前在測繪、工程、光機電、工業等領域有一些有關測量學的專著，應用也相對更成熟一些。</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3" name="组合 2"/>
          <p:cNvGrpSpPr/>
          <p:nvPr/>
        </p:nvGrpSpPr>
        <p:grpSpPr>
          <a:xfrm>
            <a:off x="101327" y="787942"/>
            <a:ext cx="11320689" cy="4785858"/>
            <a:chOff x="101327" y="801590"/>
            <a:chExt cx="11320689" cy="4785858"/>
          </a:xfrm>
        </p:grpSpPr>
        <p:pic>
          <p:nvPicPr>
            <p:cNvPr id="8397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28" y="1473828"/>
              <a:ext cx="11320688" cy="2140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80"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27" y="3447145"/>
              <a:ext cx="11320689" cy="214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4"/>
            <p:cNvSpPr>
              <a:spLocks noChangeArrowheads="1"/>
            </p:cNvSpPr>
            <p:nvPr/>
          </p:nvSpPr>
          <p:spPr bwMode="auto">
            <a:xfrm>
              <a:off x="520048" y="801590"/>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150662"/>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26475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3" name="组合 2"/>
          <p:cNvGrpSpPr/>
          <p:nvPr/>
        </p:nvGrpSpPr>
        <p:grpSpPr>
          <a:xfrm>
            <a:off x="520047" y="758048"/>
            <a:ext cx="10418246" cy="4931555"/>
            <a:chOff x="520047" y="758048"/>
            <a:chExt cx="10418246" cy="4931555"/>
          </a:xfrm>
        </p:grpSpPr>
        <p:sp>
          <p:nvSpPr>
            <p:cNvPr id="6" name="Rectangle 14"/>
            <p:cNvSpPr>
              <a:spLocks noChangeArrowheads="1"/>
            </p:cNvSpPr>
            <p:nvPr/>
          </p:nvSpPr>
          <p:spPr bwMode="auto">
            <a:xfrm>
              <a:off x="520048" y="75804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049064"/>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48" y="1372229"/>
              <a:ext cx="5209124" cy="431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169" y="1372229"/>
              <a:ext cx="5209124" cy="431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9257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17" name="组合 16"/>
          <p:cNvGrpSpPr/>
          <p:nvPr/>
        </p:nvGrpSpPr>
        <p:grpSpPr>
          <a:xfrm>
            <a:off x="520047" y="816104"/>
            <a:ext cx="10418246" cy="4902528"/>
            <a:chOff x="520047" y="816104"/>
            <a:chExt cx="10418246" cy="4902528"/>
          </a:xfrm>
        </p:grpSpPr>
        <p:sp>
          <p:nvSpPr>
            <p:cNvPr id="6" name="Rectangle 14"/>
            <p:cNvSpPr>
              <a:spLocks noChangeArrowheads="1"/>
            </p:cNvSpPr>
            <p:nvPr/>
          </p:nvSpPr>
          <p:spPr bwMode="auto">
            <a:xfrm>
              <a:off x="520048" y="816104"/>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20871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r>
                <a:rPr lang="en-US" altLang="zh-CN" sz="1000" dirty="0"/>
                <a:t>(</a:t>
              </a:r>
              <a:r>
                <a:rPr lang="en-US" altLang="zh-CN" sz="1000" i="1" dirty="0">
                  <a:latin typeface="Times New Roman" pitchFamily="18" charset="0"/>
                  <a:cs typeface="Times New Roman" pitchFamily="18" charset="0"/>
                </a:rPr>
                <a:t>Levels 1</a:t>
              </a:r>
              <a:r>
                <a:rPr lang="zh-CN" altLang="en-US" sz="1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25</a:t>
              </a:r>
              <a:r>
                <a:rPr lang="zh-CN" altLang="en-US" sz="1000" dirty="0">
                  <a:latin typeface="Times New Roman" pitchFamily="18" charset="0"/>
                  <a:cs typeface="Times New Roman" pitchFamily="18" charset="0"/>
                </a:rPr>
                <a:t>組，</a:t>
              </a:r>
              <a:r>
                <a:rPr lang="en-US" altLang="zh-CN" sz="1000" i="1" dirty="0">
                  <a:latin typeface="Times New Roman" pitchFamily="18" charset="0"/>
                  <a:cs typeface="Times New Roman" pitchFamily="18" charset="0"/>
                </a:rPr>
                <a:t>Levels 2</a:t>
              </a:r>
              <a:r>
                <a:rPr lang="zh-CN" altLang="en-US" sz="1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20</a:t>
              </a:r>
              <a:r>
                <a:rPr lang="zh-CN" altLang="en-US" sz="1000" dirty="0">
                  <a:latin typeface="Times New Roman" pitchFamily="18" charset="0"/>
                  <a:cs typeface="Times New Roman" pitchFamily="18" charset="0"/>
                </a:rPr>
                <a:t>組</a:t>
              </a:r>
              <a:r>
                <a:rPr lang="en-US" altLang="zh-CN" sz="1000" dirty="0"/>
                <a:t>)</a:t>
              </a:r>
              <a:endParaRPr lang="zh-CN" altLang="en-US" sz="800" dirty="0">
                <a:latin typeface="Times New Roman" pitchFamily="18" charset="0"/>
                <a:cs typeface="Times New Roman" pitchFamily="18" charset="0"/>
              </a:endParaRPr>
            </a:p>
          </p:txBody>
        </p:sp>
        <p:grpSp>
          <p:nvGrpSpPr>
            <p:cNvPr id="12" name="组合 11"/>
            <p:cNvGrpSpPr/>
            <p:nvPr/>
          </p:nvGrpSpPr>
          <p:grpSpPr>
            <a:xfrm>
              <a:off x="520048" y="1662509"/>
              <a:ext cx="5209124" cy="4056123"/>
              <a:chOff x="520048" y="1662509"/>
              <a:chExt cx="5209124" cy="4056123"/>
            </a:xfrm>
          </p:grpSpPr>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640" y="5103589"/>
                <a:ext cx="4815939" cy="61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组合 10"/>
              <p:cNvGrpSpPr/>
              <p:nvPr/>
            </p:nvGrpSpPr>
            <p:grpSpPr>
              <a:xfrm>
                <a:off x="520048" y="1662509"/>
                <a:ext cx="5209124" cy="3286864"/>
                <a:chOff x="520048" y="1662509"/>
                <a:chExt cx="5209124" cy="3286864"/>
              </a:xfrm>
            </p:grpSpPr>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48" y="1662509"/>
                  <a:ext cx="5209124" cy="328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大括号 4"/>
                <p:cNvSpPr/>
                <p:nvPr/>
              </p:nvSpPr>
              <p:spPr>
                <a:xfrm rot="5400000" flipV="1">
                  <a:off x="5065399" y="3689270"/>
                  <a:ext cx="108644" cy="1023069"/>
                </a:xfrm>
                <a:prstGeom prst="leftBrace">
                  <a:avLst/>
                </a:prstGeom>
                <a:ln w="6350">
                  <a:solidFill>
                    <a:srgbClr val="FF00FF"/>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15" name="组合 14"/>
            <p:cNvGrpSpPr/>
            <p:nvPr/>
          </p:nvGrpSpPr>
          <p:grpSpPr>
            <a:xfrm>
              <a:off x="5729172" y="1662509"/>
              <a:ext cx="5209121" cy="4056122"/>
              <a:chOff x="5729172" y="1662509"/>
              <a:chExt cx="5209121" cy="4056122"/>
            </a:xfrm>
          </p:grpSpPr>
          <p:pic>
            <p:nvPicPr>
              <p:cNvPr id="512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763" y="5103589"/>
                <a:ext cx="4815938" cy="615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p:nvPr/>
            </p:nvGrpSpPr>
            <p:grpSpPr>
              <a:xfrm>
                <a:off x="5729172" y="1662509"/>
                <a:ext cx="5209121" cy="3286864"/>
                <a:chOff x="5729172" y="1662509"/>
                <a:chExt cx="5209121" cy="3286864"/>
              </a:xfrm>
            </p:grpSpPr>
            <p:pic>
              <p:nvPicPr>
                <p:cNvPr id="522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172" y="1662509"/>
                  <a:ext cx="5209121" cy="328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左大括号 19"/>
                <p:cNvSpPr/>
                <p:nvPr/>
              </p:nvSpPr>
              <p:spPr>
                <a:xfrm rot="5400000" flipV="1">
                  <a:off x="6752320" y="3002678"/>
                  <a:ext cx="108648" cy="1415465"/>
                </a:xfrm>
                <a:prstGeom prst="leftBrace">
                  <a:avLst/>
                </a:prstGeom>
                <a:ln w="6350">
                  <a:solidFill>
                    <a:srgbClr val="FF00FF"/>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spTree>
    <p:extLst>
      <p:ext uri="{BB962C8B-B14F-4D97-AF65-F5344CB8AC3E}">
        <p14:creationId xmlns:p14="http://schemas.microsoft.com/office/powerpoint/2010/main" val="1401292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520047" y="975758"/>
            <a:ext cx="10418246" cy="4307433"/>
            <a:chOff x="520047" y="975758"/>
            <a:chExt cx="10418246" cy="4307433"/>
          </a:xfrm>
        </p:grpSpPr>
        <p:sp>
          <p:nvSpPr>
            <p:cNvPr id="6" name="Rectangle 14"/>
            <p:cNvSpPr>
              <a:spLocks noChangeArrowheads="1"/>
            </p:cNvSpPr>
            <p:nvPr/>
          </p:nvSpPr>
          <p:spPr bwMode="auto">
            <a:xfrm>
              <a:off x="520048" y="97575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1368372"/>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49" y="1836677"/>
              <a:ext cx="5209120" cy="34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170" y="1836677"/>
              <a:ext cx="5209122" cy="34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57327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12" name="组合 11"/>
          <p:cNvGrpSpPr/>
          <p:nvPr/>
        </p:nvGrpSpPr>
        <p:grpSpPr>
          <a:xfrm>
            <a:off x="520047" y="637400"/>
            <a:ext cx="10418246" cy="5308923"/>
            <a:chOff x="520047" y="637400"/>
            <a:chExt cx="10418246" cy="5308923"/>
          </a:xfrm>
        </p:grpSpPr>
        <p:sp>
          <p:nvSpPr>
            <p:cNvPr id="6" name="Rectangle 14"/>
            <p:cNvSpPr>
              <a:spLocks noChangeArrowheads="1"/>
            </p:cNvSpPr>
            <p:nvPr/>
          </p:nvSpPr>
          <p:spPr bwMode="auto">
            <a:xfrm>
              <a:off x="520048" y="637400"/>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89938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nvGrpSpPr>
            <p:cNvPr id="8" name="组合 7"/>
            <p:cNvGrpSpPr/>
            <p:nvPr/>
          </p:nvGrpSpPr>
          <p:grpSpPr>
            <a:xfrm>
              <a:off x="5729173" y="1222553"/>
              <a:ext cx="5209120" cy="4723770"/>
              <a:chOff x="5729173" y="1241603"/>
              <a:chExt cx="5209120" cy="472377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173" y="1241603"/>
                <a:ext cx="5209120" cy="2565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173" y="3806687"/>
                <a:ext cx="5209120" cy="215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组合 10"/>
            <p:cNvGrpSpPr/>
            <p:nvPr/>
          </p:nvGrpSpPr>
          <p:grpSpPr>
            <a:xfrm>
              <a:off x="520047" y="1222552"/>
              <a:ext cx="5209126" cy="4723771"/>
              <a:chOff x="520047" y="1222552"/>
              <a:chExt cx="5209126" cy="4723771"/>
            </a:xfrm>
          </p:grpSpPr>
          <p:pic>
            <p:nvPicPr>
              <p:cNvPr id="512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47" y="3787636"/>
                <a:ext cx="5209121" cy="215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520047" y="1222552"/>
                <a:ext cx="5209126" cy="2565085"/>
                <a:chOff x="520047" y="1222552"/>
                <a:chExt cx="5209126" cy="2565085"/>
              </a:xfrm>
            </p:grpSpPr>
            <p:pic>
              <p:nvPicPr>
                <p:cNvPr id="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047" y="1222552"/>
                  <a:ext cx="5209126" cy="2565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椭圆 4"/>
                <p:cNvSpPr/>
                <p:nvPr/>
              </p:nvSpPr>
              <p:spPr>
                <a:xfrm rot="2100000">
                  <a:off x="3711922" y="2643610"/>
                  <a:ext cx="769545" cy="470780"/>
                </a:xfrm>
                <a:prstGeom prst="ellipse">
                  <a:avLst/>
                </a:prstGeom>
                <a:noFill/>
                <a:ln w="6350">
                  <a:solidFill>
                    <a:srgbClr val="FF00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3119776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4" name="组合 3"/>
          <p:cNvGrpSpPr/>
          <p:nvPr/>
        </p:nvGrpSpPr>
        <p:grpSpPr>
          <a:xfrm>
            <a:off x="520047" y="685478"/>
            <a:ext cx="10418246" cy="5236353"/>
            <a:chOff x="520047" y="685478"/>
            <a:chExt cx="10418246" cy="5236353"/>
          </a:xfrm>
        </p:grpSpPr>
        <p:pic>
          <p:nvPicPr>
            <p:cNvPr id="8602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9172" y="1299660"/>
              <a:ext cx="5209121" cy="462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520049" y="1299660"/>
              <a:ext cx="5209124" cy="4622171"/>
              <a:chOff x="520049" y="1299660"/>
              <a:chExt cx="5209124" cy="4622171"/>
            </a:xfrm>
          </p:grpSpPr>
          <p:pic>
            <p:nvPicPr>
              <p:cNvPr id="860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049" y="1299660"/>
                <a:ext cx="5209124" cy="462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0980" y="1985417"/>
                <a:ext cx="823403" cy="73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ectangle 14"/>
            <p:cNvSpPr>
              <a:spLocks noChangeArrowheads="1"/>
            </p:cNvSpPr>
            <p:nvPr/>
          </p:nvSpPr>
          <p:spPr bwMode="auto">
            <a:xfrm>
              <a:off x="520048" y="685478"/>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976494"/>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938272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6627"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rPr>
              <a:t>室內質量控制</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IQC</a:t>
            </a:r>
            <a:r>
              <a:rPr lang="zh-CN" altLang="en-US" sz="900" dirty="0">
                <a:solidFill>
                  <a:srgbClr val="000000"/>
                </a:solidFill>
              </a:rPr>
              <a:t>）</a:t>
            </a:r>
            <a:endParaRPr lang="zh-CN" altLang="en-US" sz="1300" dirty="0">
              <a:latin typeface="Times New Roman" pitchFamily="18" charset="0"/>
              <a:cs typeface="Times New Roman" pitchFamily="18" charset="0"/>
            </a:endParaRPr>
          </a:p>
        </p:txBody>
      </p:sp>
      <p:grpSp>
        <p:nvGrpSpPr>
          <p:cNvPr id="4" name="组合 3"/>
          <p:cNvGrpSpPr/>
          <p:nvPr/>
        </p:nvGrpSpPr>
        <p:grpSpPr>
          <a:xfrm>
            <a:off x="520047" y="85725"/>
            <a:ext cx="10935352" cy="5807531"/>
            <a:chOff x="520047" y="85725"/>
            <a:chExt cx="10935352" cy="5807531"/>
          </a:xfrm>
        </p:grpSpPr>
        <p:pic>
          <p:nvPicPr>
            <p:cNvPr id="7168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9169" y="1271086"/>
              <a:ext cx="5209124" cy="462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048" y="1271086"/>
              <a:ext cx="5209122" cy="462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4"/>
            <p:cNvSpPr>
              <a:spLocks noChangeArrowheads="1"/>
            </p:cNvSpPr>
            <p:nvPr/>
          </p:nvSpPr>
          <p:spPr bwMode="auto">
            <a:xfrm>
              <a:off x="520048" y="714053"/>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葡萄糖</a:t>
              </a:r>
              <a:r>
                <a:rPr lang="en-US" altLang="zh-CN" sz="700" dirty="0"/>
                <a:t>(</a:t>
              </a:r>
              <a:r>
                <a:rPr lang="en-US" altLang="zh-CN" sz="700" i="1" dirty="0">
                  <a:latin typeface="Times New Roman" pitchFamily="18" charset="0"/>
                  <a:cs typeface="Times New Roman" pitchFamily="18" charset="0"/>
                </a:rPr>
                <a:t>Glucose</a:t>
              </a:r>
              <a:r>
                <a:rPr lang="en-US" altLang="zh-CN" sz="700" dirty="0"/>
                <a:t>)</a:t>
              </a:r>
              <a:r>
                <a:rPr lang="en-US" altLang="zh-CN" sz="900" dirty="0"/>
                <a:t>[</a:t>
              </a:r>
              <a:r>
                <a:rPr lang="en-US" altLang="zh-CN" sz="900" dirty="0" err="1"/>
                <a:t>mmol</a:t>
              </a:r>
              <a:r>
                <a:rPr lang="en-US" altLang="zh-CN" sz="900" dirty="0"/>
                <a:t>/L]</a:t>
              </a:r>
              <a:r>
                <a:rPr lang="en-US" altLang="zh-CN" sz="1000" dirty="0"/>
                <a:t> – </a:t>
              </a:r>
              <a:r>
                <a:rPr lang="zh-CN" altLang="en-US" sz="1000" dirty="0"/>
                <a:t>貝克曼液體質控</a:t>
              </a:r>
              <a:r>
                <a:rPr lang="en-US" altLang="zh-CN" sz="800" dirty="0"/>
                <a:t>(</a:t>
              </a:r>
              <a:r>
                <a:rPr lang="en-US" altLang="zh-CN" sz="800" dirty="0" err="1">
                  <a:latin typeface="Times New Roman" pitchFamily="18" charset="0"/>
                  <a:cs typeface="Times New Roman" pitchFamily="18" charset="0"/>
                </a:rPr>
                <a:t>Synchron</a:t>
              </a:r>
              <a:r>
                <a:rPr lang="en-US" altLang="zh-CN" sz="800" dirty="0">
                  <a:latin typeface="Times New Roman" pitchFamily="18" charset="0"/>
                  <a:cs typeface="Times New Roman" pitchFamily="18" charset="0"/>
                </a:rPr>
                <a:t> Liquid Comprehensive Chemistry Control </a:t>
              </a:r>
              <a:r>
                <a:rPr lang="en-US" altLang="zh-CN" sz="800" dirty="0" err="1">
                  <a:latin typeface="Times New Roman" pitchFamily="18" charset="0"/>
                  <a:cs typeface="Times New Roman" pitchFamily="18" charset="0"/>
                </a:rPr>
                <a:t>serumn</a:t>
              </a:r>
              <a:r>
                <a:rPr lang="en-US" altLang="zh-CN" sz="800" dirty="0">
                  <a:latin typeface="Times New Roman" pitchFamily="18" charset="0"/>
                  <a:cs typeface="Times New Roman" pitchFamily="18" charset="0"/>
                </a:rPr>
                <a:t> Levels 1, 2</a:t>
              </a:r>
              <a:r>
                <a:rPr lang="en-US" altLang="zh-CN" sz="800" dirty="0"/>
                <a:t>)</a:t>
              </a:r>
              <a:r>
                <a:rPr lang="en-US" altLang="zh-CN" sz="1000" dirty="0"/>
                <a:t> + </a:t>
              </a:r>
              <a:r>
                <a:rPr lang="zh-CN" altLang="en-US" sz="1000" dirty="0"/>
                <a:t>日立</a:t>
              </a:r>
              <a:r>
                <a:rPr lang="en-US" altLang="zh-CN" sz="1000" dirty="0"/>
                <a:t>7180</a:t>
              </a:r>
              <a:r>
                <a:rPr lang="zh-CN" altLang="en-US" sz="1000" dirty="0"/>
                <a:t>型自動生化分析儀 </a:t>
              </a:r>
              <a:r>
                <a:rPr lang="en-US" altLang="zh-CN" sz="800" dirty="0"/>
                <a:t>(Hitachi 7180 Automatic Analyzer)</a:t>
              </a:r>
              <a:r>
                <a:rPr lang="en-US" altLang="zh-CN" sz="1000" dirty="0">
                  <a:solidFill>
                    <a:srgbClr val="000000"/>
                  </a:solidFill>
                </a:rPr>
                <a:t> + </a:t>
              </a:r>
              <a:r>
                <a:rPr lang="zh-CN" altLang="en-US" sz="1000" dirty="0">
                  <a:solidFill>
                    <a:srgbClr val="000000"/>
                  </a:solidFill>
                </a:rPr>
                <a:t>邁瑞葡萄糖測定試劑</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GLU-HK</a:t>
              </a:r>
              <a:r>
                <a:rPr lang="en-US" altLang="zh-CN" sz="800" dirty="0">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10" name="Rectangle 14"/>
            <p:cNvSpPr>
              <a:spLocks noChangeArrowheads="1"/>
            </p:cNvSpPr>
            <p:nvPr/>
          </p:nvSpPr>
          <p:spPr bwMode="auto">
            <a:xfrm>
              <a:off x="520047" y="947919"/>
              <a:ext cx="104182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a:latin typeface="Times New Roman" pitchFamily="18" charset="0"/>
                  <a:cs typeface="Times New Roman" pitchFamily="18" charset="0"/>
                </a:rPr>
                <a:t>2013</a:t>
              </a:r>
              <a:r>
                <a:rPr lang="zh-CN" altLang="en-US" sz="1000" dirty="0"/>
                <a:t>年度葡萄糖項目室內質控監測結果</a:t>
              </a:r>
              <a:endParaRPr lang="zh-CN" altLang="en-US" sz="800" dirty="0">
                <a:latin typeface="Times New Roman" pitchFamily="18" charset="0"/>
                <a:cs typeface="Times New Roman" pitchFamily="18" charset="0"/>
              </a:endParaRPr>
            </a:p>
          </p:txBody>
        </p:sp>
        <p:grpSp>
          <p:nvGrpSpPr>
            <p:cNvPr id="7" name="组合 6"/>
            <p:cNvGrpSpPr/>
            <p:nvPr/>
          </p:nvGrpSpPr>
          <p:grpSpPr>
            <a:xfrm>
              <a:off x="8572500" y="85725"/>
              <a:ext cx="2882899" cy="608171"/>
              <a:chOff x="8572500" y="85725"/>
              <a:chExt cx="2882899" cy="608171"/>
            </a:xfrm>
          </p:grpSpPr>
          <p:pic>
            <p:nvPicPr>
              <p:cNvPr id="12"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500" y="85725"/>
                <a:ext cx="2882899" cy="608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 1"/>
              <p:cNvSpPr/>
              <p:nvPr/>
            </p:nvSpPr>
            <p:spPr>
              <a:xfrm>
                <a:off x="10492740" y="581025"/>
                <a:ext cx="217170" cy="95568"/>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642702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TW" altLang="en-US" sz="1300" dirty="0"/>
              <a:t>：</a:t>
            </a:r>
          </a:p>
        </p:txBody>
      </p:sp>
      <p:grpSp>
        <p:nvGrpSpPr>
          <p:cNvPr id="2" name="组合 1"/>
          <p:cNvGrpSpPr/>
          <p:nvPr/>
        </p:nvGrpSpPr>
        <p:grpSpPr>
          <a:xfrm>
            <a:off x="781050" y="804500"/>
            <a:ext cx="10058399" cy="4847481"/>
            <a:chOff x="819150" y="859092"/>
            <a:chExt cx="10058399" cy="4847481"/>
          </a:xfrm>
        </p:grpSpPr>
        <p:sp>
          <p:nvSpPr>
            <p:cNvPr id="6" name="Rectangle 14"/>
            <p:cNvSpPr>
              <a:spLocks noChangeArrowheads="1"/>
            </p:cNvSpPr>
            <p:nvPr/>
          </p:nvSpPr>
          <p:spPr bwMode="auto">
            <a:xfrm>
              <a:off x="819150" y="859092"/>
              <a:ext cx="1005839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測量學中偏倚是指一切測量值對真值的偏離</a:t>
              </a:r>
              <a:r>
                <a:rPr lang="zh-CN" altLang="en-US" sz="1100" dirty="0"/>
                <a:t>，</a:t>
              </a:r>
              <a:r>
                <a:rPr lang="zh-TW" altLang="en-US" sz="1100" dirty="0"/>
                <a:t>包括測量儀器的</a:t>
              </a:r>
              <a:r>
                <a:rPr lang="zh-CN" altLang="en-US" sz="1100" dirty="0"/>
                <a:t>誤差</a:t>
              </a:r>
              <a:r>
                <a:rPr lang="zh-TW" altLang="en-US" sz="1100" dirty="0"/>
                <a:t>，樣本過小，試驗設計不合理，分配或分組不均衡，抽樣未隨機，測量者有主觀傾向等</a:t>
              </a:r>
              <a:r>
                <a:rPr lang="zh-CN" altLang="en-US" sz="1100" dirty="0"/>
                <a:t>等</a:t>
              </a:r>
              <a:r>
                <a:rPr lang="zh-TW" altLang="en-US" sz="1100" dirty="0"/>
                <a:t>。</a:t>
              </a:r>
            </a:p>
          </p:txBody>
        </p:sp>
        <p:sp>
          <p:nvSpPr>
            <p:cNvPr id="8" name="Rectangle 14"/>
            <p:cNvSpPr>
              <a:spLocks noChangeArrowheads="1"/>
            </p:cNvSpPr>
            <p:nvPr/>
          </p:nvSpPr>
          <p:spPr bwMode="auto">
            <a:xfrm>
              <a:off x="819150" y="1205341"/>
              <a:ext cx="10058399"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真值是指一個變數本身所具有的真實值，是一個理想的概念，一般無法得到，日常所說的真值</a:t>
              </a:r>
              <a:r>
                <a:rPr lang="zh-CN" altLang="en-US" sz="1100" dirty="0"/>
                <a:t>通常是指</a:t>
              </a:r>
              <a:r>
                <a:rPr lang="zh-TW" altLang="en-US" sz="1100" dirty="0"/>
                <a:t>理論真值、規定真值和相對真值的混稱</a:t>
              </a:r>
              <a:r>
                <a:rPr lang="zh-CN" altLang="en-US" sz="1100" dirty="0"/>
                <a:t>。</a:t>
              </a:r>
              <a:endParaRPr lang="zh-TW" altLang="en-US" sz="1100" dirty="0"/>
            </a:p>
            <a:p>
              <a:pPr>
                <a:lnSpc>
                  <a:spcPct val="150000"/>
                </a:lnSpc>
              </a:pPr>
              <a:r>
                <a:rPr lang="zh-TW" altLang="en-US" sz="1100" dirty="0"/>
                <a:t>       理論真值也稱絕對真值，是指一個量具有嚴格定義的理論值，如 三角形內角和</a:t>
              </a:r>
              <a:r>
                <a:rPr lang="en-US" altLang="zh-TW" sz="1000" dirty="0">
                  <a:latin typeface="Times New Roman" pitchFamily="18" charset="0"/>
                  <a:cs typeface="Times New Roman" pitchFamily="18" charset="0"/>
                </a:rPr>
                <a:t>180</a:t>
              </a:r>
              <a:r>
                <a:rPr lang="zh-TW" altLang="en-US" sz="1100" dirty="0"/>
                <a:t>度。</a:t>
              </a:r>
            </a:p>
            <a:p>
              <a:pPr>
                <a:lnSpc>
                  <a:spcPct val="150000"/>
                </a:lnSpc>
              </a:pPr>
              <a:r>
                <a:rPr lang="zh-TW" altLang="en-US" sz="1100" dirty="0"/>
                <a:t>       約定真值也稱規定真值，是指根據國際計量委員會通過並發佈的各種物理參量單位的定義，利用當今最先進科學技術複現這些實物單位基準，其值被公認為國際或國家基準，例如：保存在國際計量局的</a:t>
              </a:r>
              <a:r>
                <a:rPr lang="en-US" altLang="zh-TW" sz="1000" dirty="0">
                  <a:latin typeface="Times New Roman" pitchFamily="18" charset="0"/>
                  <a:cs typeface="Times New Roman" pitchFamily="18" charset="0"/>
                </a:rPr>
                <a:t>1</a:t>
              </a:r>
              <a:r>
                <a:rPr lang="en-US" altLang="zh-CN" sz="1000" dirty="0">
                  <a:latin typeface="Times New Roman" pitchFamily="18" charset="0"/>
                  <a:cs typeface="Times New Roman" pitchFamily="18" charset="0"/>
                </a:rPr>
                <a:t>kg</a:t>
              </a:r>
              <a:r>
                <a:rPr lang="zh-TW" altLang="en-US" sz="1100" dirty="0"/>
                <a:t>鉑銥合金原器就是</a:t>
              </a:r>
              <a:r>
                <a:rPr lang="en-US" altLang="zh-TW" sz="1000" dirty="0">
                  <a:latin typeface="Times New Roman" pitchFamily="18" charset="0"/>
                  <a:cs typeface="Times New Roman" pitchFamily="18" charset="0"/>
                </a:rPr>
                <a:t>1</a:t>
              </a:r>
              <a:r>
                <a:rPr lang="en-US" altLang="zh-CN" sz="1000" dirty="0">
                  <a:latin typeface="Times New Roman" pitchFamily="18" charset="0"/>
                  <a:cs typeface="Times New Roman" pitchFamily="18" charset="0"/>
                </a:rPr>
                <a:t>kg</a:t>
              </a:r>
              <a:r>
                <a:rPr lang="zh-CN" altLang="en-US" sz="1100" dirty="0"/>
                <a:t>質量</a:t>
              </a:r>
              <a:r>
                <a:rPr lang="zh-TW" altLang="en-US" sz="1100" dirty="0"/>
                <a:t>的約定值；約定真值通常是一個接近真值的值，它與真值之差可忽略不計</a:t>
              </a:r>
              <a:r>
                <a:rPr lang="zh-CN" altLang="en-US" sz="1100" dirty="0"/>
                <a:t>，</a:t>
              </a:r>
              <a:r>
                <a:rPr lang="zh-TW" altLang="en-US" sz="1100" dirty="0"/>
                <a:t>實際測量中</a:t>
              </a:r>
              <a:r>
                <a:rPr lang="zh-CN" altLang="en-US" sz="1100" dirty="0"/>
                <a:t>通常</a:t>
              </a:r>
              <a:r>
                <a:rPr lang="zh-TW" altLang="en-US" sz="1100" dirty="0"/>
                <a:t>以在沒有系統誤差的情況下，足夠多次的</a:t>
              </a:r>
              <a:r>
                <a:rPr lang="zh-CN" altLang="en-US" sz="1100" dirty="0"/>
                <a:t>觀測</a:t>
              </a:r>
              <a:r>
                <a:rPr lang="zh-TW" altLang="en-US" sz="1100" dirty="0"/>
                <a:t>平均值作為約定真值。</a:t>
              </a:r>
            </a:p>
            <a:p>
              <a:pPr>
                <a:lnSpc>
                  <a:spcPct val="150000"/>
                </a:lnSpc>
              </a:pPr>
              <a:r>
                <a:rPr lang="zh-TW" altLang="en-US" sz="1100" dirty="0"/>
                <a:t>       計量器具按精度不同可分為若干等級，上一等級的指示值即為下一等級的真值，此真值稱為相對真值。</a:t>
              </a:r>
            </a:p>
          </p:txBody>
        </p:sp>
        <p:sp>
          <p:nvSpPr>
            <p:cNvPr id="9" name="Rectangle 14"/>
            <p:cNvSpPr>
              <a:spLocks noChangeArrowheads="1"/>
            </p:cNvSpPr>
            <p:nvPr/>
          </p:nvSpPr>
          <p:spPr bwMode="auto">
            <a:xfrm>
              <a:off x="819150" y="2821168"/>
              <a:ext cx="10058399" cy="288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不同的學科對偏倚的解釋差別不大，統指與真值有所偏離的意思</a:t>
              </a:r>
              <a:r>
                <a:rPr lang="zh-CN" altLang="en-US" sz="1100" dirty="0"/>
                <a:t>，</a:t>
              </a:r>
              <a:r>
                <a:rPr lang="zh-TW" altLang="en-US" sz="1100" dirty="0"/>
                <a:t>醫學研究中的偏倚</a:t>
              </a:r>
              <a:r>
                <a:rPr lang="en-US" altLang="zh-TW" sz="900" dirty="0"/>
                <a:t>(</a:t>
              </a:r>
              <a:r>
                <a:rPr lang="en-US" altLang="zh-TW" sz="900" i="1" dirty="0">
                  <a:latin typeface="Times New Roman" pitchFamily="18" charset="0"/>
                  <a:cs typeface="Times New Roman" pitchFamily="18" charset="0"/>
                </a:rPr>
                <a:t>bias</a:t>
              </a:r>
              <a:r>
                <a:rPr lang="en-US" altLang="zh-TW" sz="900" dirty="0"/>
                <a:t>)</a:t>
              </a:r>
              <a:r>
                <a:rPr lang="zh-TW" altLang="en-US" sz="1100" dirty="0"/>
                <a:t>是指從研究設計、到實施、到資料處理和分析的各個環節中產生的系統誤差，以及結果解釋、推論中的片面性，導致研究結果與真實情況之間出現傾向性的差異，從而錯誤地描述暴露與疾病之間的聯繫。</a:t>
              </a:r>
            </a:p>
            <a:p>
              <a:pPr>
                <a:lnSpc>
                  <a:spcPct val="150000"/>
                </a:lnSpc>
              </a:pPr>
              <a:r>
                <a:rPr lang="zh-TW" altLang="en-US" sz="1100" dirty="0"/>
                <a:t>       臨床研究中的偏倚一般分為三類：即選擇偏倚、信息偏倚、混雜偏倚。</a:t>
              </a:r>
            </a:p>
            <a:p>
              <a:pPr>
                <a:lnSpc>
                  <a:spcPct val="150000"/>
                </a:lnSpc>
              </a:pPr>
              <a:r>
                <a:rPr lang="zh-TW" altLang="en-US" sz="1100" dirty="0"/>
                <a:t>       選擇偏倚出現於研究設計階段，通常指由於研究物件選擇不當而使研究結果偏離真實情況而產生偏倚</a:t>
              </a:r>
              <a:r>
                <a:rPr lang="zh-CN" altLang="en-US" sz="1100" dirty="0"/>
                <a:t>，</a:t>
              </a:r>
              <a:r>
                <a:rPr lang="zh-TW" altLang="en-US" sz="1100" dirty="0"/>
                <a:t>研究設計上的缺陷是選擇偏倚的主要來源，在確定研究物件時表現得最為突出</a:t>
              </a:r>
              <a:r>
                <a:rPr lang="zh-CN" altLang="en-US" sz="1100" dirty="0"/>
                <a:t>，</a:t>
              </a:r>
              <a:r>
                <a:rPr lang="zh-TW" altLang="en-US" sz="1100" dirty="0"/>
                <a:t>常見的情況是在研究開始時實驗組和對照組就存在著除診療措施以外的差異，而缺乏可比性。</a:t>
              </a:r>
            </a:p>
            <a:p>
              <a:pPr>
                <a:lnSpc>
                  <a:spcPct val="150000"/>
                </a:lnSpc>
              </a:pPr>
              <a:r>
                <a:rPr lang="zh-TW" altLang="en-US" sz="1100" dirty="0"/>
                <a:t>       信息偏倚又稱觀察偏倚、測量偏倚，是指研究過程中進行資訊收集時產生的系統誤差</a:t>
              </a:r>
              <a:r>
                <a:rPr lang="zh-CN" altLang="en-US" sz="1100" dirty="0"/>
                <a:t>，</a:t>
              </a:r>
              <a:r>
                <a:rPr lang="zh-TW" altLang="en-US" sz="1100" dirty="0"/>
                <a:t>測量方法的缺陷，診斷標準不明確或資料的缺失遺漏等都是資訊偏倚的來源。</a:t>
              </a:r>
              <a:endParaRPr lang="en-US" altLang="zh-TW" sz="1100" dirty="0"/>
            </a:p>
            <a:p>
              <a:pPr>
                <a:lnSpc>
                  <a:spcPct val="150000"/>
                </a:lnSpc>
              </a:pPr>
              <a:r>
                <a:rPr lang="en-US" altLang="zh-TW" sz="1100" dirty="0"/>
                <a:t>       </a:t>
              </a:r>
              <a:r>
                <a:rPr lang="zh-TW" altLang="en-US" sz="1100" dirty="0"/>
                <a:t>流行病學研究中，由於一個或多個外來因素的存在，掩蓋或誇大了研究因素與疾病的聯繫，從而部分或全部地歪曲了兩者間的真實聯繫，稱之為混雜偏倚</a:t>
              </a:r>
              <a:r>
                <a:rPr lang="en-US" altLang="zh-TW" sz="900" dirty="0"/>
                <a:t>(</a:t>
              </a:r>
              <a:r>
                <a:rPr lang="en-US" altLang="zh-TW" sz="900" i="1" dirty="0">
                  <a:latin typeface="Times New Roman" pitchFamily="18" charset="0"/>
                  <a:cs typeface="Times New Roman" pitchFamily="18" charset="0"/>
                </a:rPr>
                <a:t>confounding bias</a:t>
              </a:r>
              <a:r>
                <a:rPr lang="en-US" altLang="zh-TW" sz="900" dirty="0"/>
                <a:t>)</a:t>
              </a:r>
              <a:r>
                <a:rPr lang="zh-TW" altLang="en-US" sz="1100" dirty="0"/>
                <a:t>或混雜</a:t>
              </a:r>
              <a:r>
                <a:rPr lang="en-US" altLang="zh-TW" sz="900" dirty="0"/>
                <a:t>(</a:t>
              </a:r>
              <a:r>
                <a:rPr lang="en-US" altLang="zh-TW" sz="900" i="1" dirty="0">
                  <a:latin typeface="Times New Roman" pitchFamily="18" charset="0"/>
                  <a:cs typeface="Times New Roman" pitchFamily="18" charset="0"/>
                </a:rPr>
                <a:t>confounding</a:t>
              </a:r>
              <a:r>
                <a:rPr lang="en-US" altLang="zh-TW" sz="900" dirty="0"/>
                <a:t>)</a:t>
              </a:r>
              <a:r>
                <a:rPr lang="zh-CN" altLang="en-US" sz="1100" dirty="0"/>
                <a:t>，</a:t>
              </a:r>
              <a:r>
                <a:rPr lang="zh-TW" altLang="en-US" sz="1100" dirty="0"/>
                <a:t>引起混雜的因素稱為混雜因數</a:t>
              </a:r>
              <a:r>
                <a:rPr lang="en-US" altLang="zh-TW" sz="900" dirty="0"/>
                <a:t>(</a:t>
              </a:r>
              <a:r>
                <a:rPr lang="en-US" altLang="zh-TW" sz="900" i="1" dirty="0">
                  <a:latin typeface="Times New Roman" pitchFamily="18" charset="0"/>
                  <a:cs typeface="Times New Roman" pitchFamily="18" charset="0"/>
                </a:rPr>
                <a:t>confounder</a:t>
              </a:r>
              <a:r>
                <a:rPr lang="en-US" altLang="zh-TW" sz="900" dirty="0"/>
                <a:t>)</a:t>
              </a:r>
              <a:r>
                <a:rPr lang="zh-TW" altLang="en-US" sz="1100" dirty="0"/>
                <a:t>。</a:t>
              </a:r>
            </a:p>
            <a:p>
              <a:pPr>
                <a:lnSpc>
                  <a:spcPct val="150000"/>
                </a:lnSpc>
              </a:pPr>
              <a:r>
                <a:rPr lang="zh-TW" altLang="en-US" sz="1100" dirty="0"/>
                <a:t>       醫學檢驗中偏倚的參照系可以是</a:t>
              </a:r>
              <a:r>
                <a:rPr lang="zh-CN" altLang="en-US" sz="1100" dirty="0"/>
                <a:t>理論</a:t>
              </a:r>
              <a:r>
                <a:rPr lang="zh-TW" altLang="en-US" sz="1100" dirty="0"/>
                <a:t>真值、約定真值、參考系統測量值等，</a:t>
              </a:r>
              <a:r>
                <a:rPr lang="zh-CN" altLang="en-US" sz="1100" dirty="0"/>
                <a:t>通常可</a:t>
              </a:r>
              <a:r>
                <a:rPr lang="zh-TW" altLang="en-US" sz="1100" dirty="0"/>
                <a:t>用回收實驗、有證標準物質的靶值驗證、室間質評靶值比對、檢測系統間的方法學比對</a:t>
              </a:r>
              <a:r>
                <a:rPr lang="zh-CN" altLang="en-US" sz="1100" dirty="0"/>
                <a:t>方法等方法來評估測量偏倚的大小</a:t>
              </a:r>
              <a:r>
                <a:rPr lang="zh-TW" altLang="en-US" sz="1100" dirty="0"/>
                <a:t>。</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8" name="组合 7"/>
          <p:cNvGrpSpPr/>
          <p:nvPr/>
        </p:nvGrpSpPr>
        <p:grpSpPr>
          <a:xfrm>
            <a:off x="-1037693" y="80010"/>
            <a:ext cx="12476749" cy="5820380"/>
            <a:chOff x="-1037693" y="80010"/>
            <a:chExt cx="12476749" cy="5820380"/>
          </a:xfrm>
        </p:grpSpPr>
        <p:grpSp>
          <p:nvGrpSpPr>
            <p:cNvPr id="3" name="组合 2"/>
            <p:cNvGrpSpPr/>
            <p:nvPr/>
          </p:nvGrpSpPr>
          <p:grpSpPr>
            <a:xfrm>
              <a:off x="8552487" y="80010"/>
              <a:ext cx="2886569" cy="533344"/>
              <a:chOff x="8552487" y="80010"/>
              <a:chExt cx="2886569" cy="533344"/>
            </a:xfrm>
          </p:grpSpPr>
          <p:pic>
            <p:nvPicPr>
              <p:cNvPr id="14"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2487" y="80010"/>
                <a:ext cx="2886569" cy="53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圆角矩形 14"/>
              <p:cNvSpPr/>
              <p:nvPr/>
            </p:nvSpPr>
            <p:spPr>
              <a:xfrm>
                <a:off x="10797860" y="471795"/>
                <a:ext cx="269081" cy="1214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037693" y="666919"/>
              <a:ext cx="12072524" cy="5233471"/>
              <a:chOff x="-1037693" y="666919"/>
              <a:chExt cx="12072524" cy="5233471"/>
            </a:xfrm>
          </p:grpSpPr>
          <p:pic>
            <p:nvPicPr>
              <p:cNvPr id="8807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3768" y="4227156"/>
                <a:ext cx="2449018" cy="1673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4750" y="4227156"/>
                <a:ext cx="2449018" cy="1673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61"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4750" y="2079918"/>
                <a:ext cx="4898036" cy="210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601388" y="666919"/>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601388" y="900691"/>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以</a:t>
                </a:r>
                <a:r>
                  <a:rPr lang="en-US" altLang="zh-CN" sz="1000" i="1" dirty="0" err="1">
                    <a:latin typeface="Times New Roman" pitchFamily="18" charset="0"/>
                    <a:cs typeface="Times New Roman" pitchFamily="18" charset="0"/>
                  </a:rPr>
                  <a:t>cobas</a:t>
                </a:r>
                <a:r>
                  <a:rPr lang="en-US" altLang="zh-CN" sz="1000" dirty="0">
                    <a:latin typeface="Times New Roman" pitchFamily="18" charset="0"/>
                    <a:cs typeface="Times New Roman" pitchFamily="18" charset="0"/>
                  </a:rPr>
                  <a:t> </a:t>
                </a:r>
                <a:r>
                  <a:rPr lang="en-US" altLang="zh-CN" sz="800" dirty="0">
                    <a:latin typeface="Times New Roman" pitchFamily="18" charset="0"/>
                    <a:cs typeface="Times New Roman" pitchFamily="18" charset="0"/>
                  </a:rPr>
                  <a:t>8000</a:t>
                </a:r>
                <a:r>
                  <a:rPr lang="zh-CN" altLang="en-US" sz="1000" dirty="0"/>
                  <a:t>作為參照系統</a:t>
                </a:r>
                <a:r>
                  <a:rPr lang="en-US" altLang="zh-CN" sz="800" dirty="0">
                    <a:latin typeface="Times New Roman" pitchFamily="18" charset="0"/>
                    <a:cs typeface="Times New Roman" pitchFamily="18" charset="0"/>
                  </a:rPr>
                  <a:t>(Comp Procedure)</a:t>
                </a:r>
                <a:r>
                  <a:rPr lang="zh-CN" altLang="en-US" sz="1000" dirty="0"/>
                  <a:t>，系統檢測值作為橫坐標</a:t>
                </a:r>
                <a:r>
                  <a:rPr lang="en-US" altLang="zh-CN" sz="1000" dirty="0"/>
                  <a:t>(</a:t>
                </a:r>
                <a:r>
                  <a:rPr lang="zh-CN" altLang="en-US" sz="1000" dirty="0"/>
                  <a:t>自變量</a:t>
                </a:r>
                <a:r>
                  <a:rPr lang="en-US" altLang="zh-CN" sz="1000" dirty="0"/>
                  <a:t>)</a:t>
                </a:r>
                <a:r>
                  <a:rPr lang="zh-CN" altLang="en-US" sz="1000" dirty="0"/>
                  <a:t>，以</a:t>
                </a:r>
                <a:r>
                  <a:rPr lang="en-US" altLang="zh-CN" sz="900" i="1" dirty="0">
                    <a:latin typeface="Times New Roman" pitchFamily="18" charset="0"/>
                    <a:cs typeface="Times New Roman" pitchFamily="18" charset="0"/>
                  </a:rPr>
                  <a:t>E</a:t>
                </a:r>
                <a:r>
                  <a:rPr lang="en-US" altLang="zh-CN" sz="900" dirty="0"/>
                  <a:t>411</a:t>
                </a:r>
                <a:r>
                  <a:rPr lang="zh-CN" altLang="en-US" sz="1000" dirty="0"/>
                  <a:t>作為驗證系統</a:t>
                </a:r>
                <a:r>
                  <a:rPr lang="en-US" altLang="zh-CN" sz="800" dirty="0">
                    <a:latin typeface="Times New Roman" pitchFamily="18" charset="0"/>
                    <a:cs typeface="Times New Roman" pitchFamily="18" charset="0"/>
                  </a:rPr>
                  <a:t>(Test Procedure)</a:t>
                </a:r>
                <a:r>
                  <a:rPr lang="zh-CN" altLang="en-US" sz="1000" dirty="0"/>
                  <a:t>，系統檢測值作為縱坐標</a:t>
                </a:r>
                <a:r>
                  <a:rPr lang="en-US" altLang="zh-TW" sz="1000" dirty="0"/>
                  <a:t>(</a:t>
                </a:r>
                <a:r>
                  <a:rPr lang="zh-CN" altLang="en-US" sz="1000" dirty="0"/>
                  <a:t>因</a:t>
                </a:r>
                <a:r>
                  <a:rPr lang="zh-TW" altLang="en-US" sz="1000" dirty="0"/>
                  <a:t>變量</a:t>
                </a:r>
                <a:r>
                  <a:rPr lang="en-US" altLang="zh-TW" sz="1000" dirty="0"/>
                  <a:t>)</a:t>
                </a:r>
                <a:r>
                  <a:rPr lang="zh-CN" altLang="en-US" sz="1000" dirty="0"/>
                  <a:t>，在</a:t>
                </a:r>
                <a:r>
                  <a:rPr lang="en-US" altLang="zh-CN" sz="900" dirty="0">
                    <a:latin typeface="Times New Roman" pitchFamily="18" charset="0"/>
                    <a:cs typeface="Times New Roman" pitchFamily="18" charset="0"/>
                  </a:rPr>
                  <a:t>31</a:t>
                </a:r>
                <a:r>
                  <a:rPr lang="zh-CN" altLang="en-US" sz="900" dirty="0">
                    <a:latin typeface="Times New Roman" pitchFamily="18" charset="0"/>
                    <a:cs typeface="Times New Roman" pitchFamily="18" charset="0"/>
                  </a:rPr>
                  <a:t>～</a:t>
                </a:r>
                <a:r>
                  <a:rPr lang="en-US" altLang="zh-CN" sz="900" dirty="0">
                    <a:latin typeface="Times New Roman" pitchFamily="18" charset="0"/>
                    <a:cs typeface="Times New Roman" pitchFamily="18" charset="0"/>
                  </a:rPr>
                  <a:t>680</a:t>
                </a:r>
                <a:r>
                  <a:rPr lang="en-US" altLang="zh-CN" sz="900" dirty="0">
                    <a:solidFill>
                      <a:srgbClr val="000000"/>
                    </a:solidFill>
                    <a:latin typeface="Times New Roman" pitchFamily="18" charset="0"/>
                    <a:cs typeface="Times New Roman" pitchFamily="18" charset="0"/>
                  </a:rPr>
                  <a:t>[</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t>的範圍內作相關分析；</a:t>
                </a:r>
                <a:endParaRPr lang="zh-CN" altLang="en-US" sz="800" dirty="0">
                  <a:latin typeface="Times New Roman" pitchFamily="18" charset="0"/>
                  <a:cs typeface="Times New Roman" pitchFamily="18" charset="0"/>
                </a:endParaRPr>
              </a:p>
            </p:txBody>
          </p:sp>
          <p:pic>
            <p:nvPicPr>
              <p:cNvPr id="604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4750" y="1255755"/>
                <a:ext cx="4898036" cy="76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1037693" y="1255755"/>
                <a:ext cx="6771656" cy="4644635"/>
                <a:chOff x="-1037693" y="1255755"/>
                <a:chExt cx="6771656" cy="4644635"/>
              </a:xfrm>
            </p:grpSpPr>
            <p:pic>
              <p:nvPicPr>
                <p:cNvPr id="8806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2332" y="1255755"/>
                  <a:ext cx="5091631" cy="464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7164" y="3809146"/>
                  <a:ext cx="1348125" cy="118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组合 21"/>
                <p:cNvGrpSpPr/>
                <p:nvPr/>
              </p:nvGrpSpPr>
              <p:grpSpPr>
                <a:xfrm>
                  <a:off x="-1037693" y="3024991"/>
                  <a:ext cx="4957002" cy="2265620"/>
                  <a:chOff x="-1051341" y="2997695"/>
                  <a:chExt cx="4957002" cy="2265620"/>
                </a:xfrm>
              </p:grpSpPr>
              <p:sp>
                <p:nvSpPr>
                  <p:cNvPr id="21" name="弧形 20"/>
                  <p:cNvSpPr/>
                  <p:nvPr/>
                </p:nvSpPr>
                <p:spPr>
                  <a:xfrm rot="21480000">
                    <a:off x="1386615" y="4813259"/>
                    <a:ext cx="2482054" cy="450056"/>
                  </a:xfrm>
                  <a:prstGeom prst="arc">
                    <a:avLst>
                      <a:gd name="adj1" fmla="val 11401206"/>
                      <a:gd name="adj2" fmla="val 21538000"/>
                    </a:avLst>
                  </a:prstGeom>
                  <a:ln>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nvSpPr>
                <p:spPr>
                  <a:xfrm rot="20713294" flipV="1">
                    <a:off x="-1051341" y="2997695"/>
                    <a:ext cx="4957002" cy="1967490"/>
                  </a:xfrm>
                  <a:prstGeom prst="arc">
                    <a:avLst>
                      <a:gd name="adj1" fmla="val 16382052"/>
                      <a:gd name="adj2" fmla="val 21197300"/>
                    </a:avLst>
                  </a:prstGeom>
                  <a:ln>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grpSp>
    </p:spTree>
    <p:extLst>
      <p:ext uri="{BB962C8B-B14F-4D97-AF65-F5344CB8AC3E}">
        <p14:creationId xmlns:p14="http://schemas.microsoft.com/office/powerpoint/2010/main" val="554965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628684" y="714054"/>
            <a:ext cx="10433443" cy="4929969"/>
            <a:chOff x="628684" y="714054"/>
            <a:chExt cx="10433443" cy="4929969"/>
          </a:xfrm>
        </p:grpSpPr>
        <p:pic>
          <p:nvPicPr>
            <p:cNvPr id="91155"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4350" y="2883782"/>
              <a:ext cx="2449018" cy="2313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54"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5332" y="2883782"/>
              <a:ext cx="2449017" cy="231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50"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22" y="1478795"/>
              <a:ext cx="4750630" cy="4165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5332" y="1728131"/>
              <a:ext cx="4898036" cy="76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628684" y="714054"/>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628684" y="979725"/>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以</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作為參照系統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，系統檢測值作為橫坐標</a:t>
              </a:r>
              <a:r>
                <a:rPr lang="en-US" altLang="zh-CN" sz="1000" dirty="0">
                  <a:solidFill>
                    <a:srgbClr val="000000"/>
                  </a:solidFill>
                </a:rPr>
                <a:t>(</a:t>
              </a:r>
              <a:r>
                <a:rPr lang="zh-CN" altLang="en-US" sz="1000" dirty="0">
                  <a:solidFill>
                    <a:srgbClr val="000000"/>
                  </a:solidFill>
                </a:rPr>
                <a:t>自變量</a:t>
              </a:r>
              <a:r>
                <a:rPr lang="en-US" altLang="zh-CN" sz="1000" dirty="0">
                  <a:solidFill>
                    <a:srgbClr val="000000"/>
                  </a:solidFill>
                </a:rPr>
                <a:t>)</a:t>
              </a:r>
              <a:r>
                <a:rPr lang="zh-CN" altLang="en-US" sz="1000" dirty="0">
                  <a:solidFill>
                    <a:srgbClr val="000000"/>
                  </a:solidFill>
                </a:rPr>
                <a:t>，以</a:t>
              </a:r>
              <a:r>
                <a:rPr lang="en-US" altLang="zh-CN" sz="900" i="1" dirty="0">
                  <a:solidFill>
                    <a:srgbClr val="000000"/>
                  </a:solidFill>
                  <a:latin typeface="Times New Roman" pitchFamily="18" charset="0"/>
                  <a:cs typeface="Times New Roman" pitchFamily="18" charset="0"/>
                </a:rPr>
                <a:t>E</a:t>
              </a:r>
              <a:r>
                <a:rPr lang="en-US" altLang="zh-CN" sz="900" dirty="0">
                  <a:solidFill>
                    <a:srgbClr val="000000"/>
                  </a:solidFill>
                </a:rPr>
                <a:t>411</a:t>
              </a:r>
              <a:r>
                <a:rPr lang="zh-CN" altLang="en-US" sz="1000" dirty="0">
                  <a:solidFill>
                    <a:srgbClr val="000000"/>
                  </a:solidFill>
                </a:rPr>
                <a:t>作為驗證系統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，系統檢測值作為縱坐標</a:t>
              </a:r>
              <a:r>
                <a:rPr lang="en-US" altLang="zh-TW" sz="1000" dirty="0">
                  <a:solidFill>
                    <a:srgbClr val="000000"/>
                  </a:solidFill>
                </a:rPr>
                <a:t>(</a:t>
              </a:r>
              <a:r>
                <a:rPr lang="zh-CN" altLang="en-US" sz="1000" dirty="0">
                  <a:solidFill>
                    <a:srgbClr val="000000"/>
                  </a:solidFill>
                </a:rPr>
                <a:t>因</a:t>
              </a:r>
              <a:r>
                <a:rPr lang="zh-TW" altLang="en-US" sz="1000" dirty="0">
                  <a:solidFill>
                    <a:srgbClr val="000000"/>
                  </a:solidFill>
                </a:rPr>
                <a:t>變量</a:t>
              </a:r>
              <a:r>
                <a:rPr lang="en-US" altLang="zh-TW" sz="1000" dirty="0">
                  <a:solidFill>
                    <a:srgbClr val="000000"/>
                  </a:solidFill>
                </a:rPr>
                <a:t>)</a:t>
              </a: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的範圍內作相關分析；</a:t>
              </a:r>
              <a:endParaRPr lang="zh-CN" altLang="en-US" sz="8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6259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10438136"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1300" dirty="0">
                <a:latin typeface="Times New Roman" panose="02020603050405020304" pitchFamily="18" charset="0"/>
                <a:cs typeface="Times New Roman" panose="02020603050405020304" pitchFamily="18" charset="0"/>
              </a:rPr>
              <a:t>- </a:t>
            </a:r>
            <a:r>
              <a:rPr lang="zh-CN" altLang="en-US" sz="1300" dirty="0">
                <a:latin typeface="Times New Roman" panose="02020603050405020304" pitchFamily="18" charset="0"/>
                <a:cs typeface="Times New Roman" panose="02020603050405020304" pitchFamily="18" charset="0"/>
              </a:rPr>
              <a:t>美国临床实验室标准化协会</a:t>
            </a:r>
            <a:r>
              <a:rPr lang="en-US" altLang="zh-CN" sz="1300" dirty="0">
                <a:latin typeface="Times New Roman" panose="02020603050405020304" pitchFamily="18" charset="0"/>
                <a:cs typeface="Times New Roman" panose="02020603050405020304" pitchFamily="18" charset="0"/>
              </a:rPr>
              <a:t>(</a:t>
            </a:r>
            <a:r>
              <a:rPr lang="en-US" altLang="zh-CN" sz="1300" i="1" dirty="0">
                <a:latin typeface="Times New Roman" panose="02020603050405020304" pitchFamily="18" charset="0"/>
                <a:cs typeface="Times New Roman" panose="02020603050405020304" pitchFamily="18" charset="0"/>
              </a:rPr>
              <a:t>Clinical and Laboratory Standards Institute</a:t>
            </a:r>
            <a:r>
              <a:rPr lang="en-US" altLang="zh-CN" sz="1300" dirty="0">
                <a:latin typeface="Times New Roman" panose="02020603050405020304" pitchFamily="18" charset="0"/>
                <a:cs typeface="Times New Roman" panose="02020603050405020304" pitchFamily="18" charset="0"/>
              </a:rPr>
              <a:t>)</a:t>
            </a:r>
            <a:r>
              <a:rPr lang="zh-CN" altLang="en-US" sz="1300" dirty="0">
                <a:latin typeface="Times New Roman" panose="02020603050405020304" pitchFamily="18" charset="0"/>
                <a:cs typeface="Times New Roman" panose="02020603050405020304" pitchFamily="18" charset="0"/>
              </a:rPr>
              <a:t>系列指南；</a:t>
            </a:r>
          </a:p>
        </p:txBody>
      </p:sp>
      <p:pic>
        <p:nvPicPr>
          <p:cNvPr id="1577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59" y="1331192"/>
            <a:ext cx="10607675" cy="4269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755823" y="688579"/>
            <a:ext cx="9637575" cy="600164"/>
          </a:xfrm>
          <a:prstGeom prst="rect">
            <a:avLst/>
          </a:prstGeom>
          <a:ln>
            <a:noFill/>
          </a:ln>
        </p:spPr>
        <p:txBody>
          <a:bodyPr wrap="none">
            <a:spAutoFit/>
          </a:bodyPr>
          <a:lstStyle/>
          <a:p>
            <a:pPr>
              <a:lnSpc>
                <a:spcPct val="150000"/>
              </a:lnSpc>
            </a:pPr>
            <a:r>
              <a:rPr lang="en-US" altLang="zh-TW" sz="1100" i="1" dirty="0">
                <a:latin typeface="Times New Roman" panose="02020603050405020304" pitchFamily="18" charset="0"/>
                <a:cs typeface="Times New Roman" panose="02020603050405020304" pitchFamily="18" charset="0"/>
              </a:rPr>
              <a:t>from</a:t>
            </a:r>
            <a:r>
              <a:rPr lang="zh-CN" altLang="en-US"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 </a:t>
            </a:r>
            <a:r>
              <a:rPr lang="en-US" altLang="zh-CN" sz="1100" i="1" dirty="0">
                <a:latin typeface="Times New Roman" pitchFamily="18" charset="0"/>
                <a:cs typeface="Times New Roman" pitchFamily="18" charset="0"/>
              </a:rPr>
              <a:t>college of Physicians surgeons of </a:t>
            </a:r>
            <a:r>
              <a:rPr lang="en-US" altLang="zh-CN" sz="1100" i="1" dirty="0" err="1">
                <a:latin typeface="Times New Roman" pitchFamily="18" charset="0"/>
                <a:cs typeface="Times New Roman" pitchFamily="18" charset="0"/>
              </a:rPr>
              <a:t>alberta</a:t>
            </a:r>
            <a:r>
              <a:rPr lang="en-US" altLang="zh-CN" sz="1100" i="1" dirty="0">
                <a:latin typeface="Times New Roman" pitchFamily="18" charset="0"/>
                <a:cs typeface="Times New Roman" pitchFamily="18" charset="0"/>
              </a:rPr>
              <a:t> in Canada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Alberta Laboratory Quality Enhancement Program</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ALQEP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Additional Information ~ Index of CLSI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NCCLS Standards</a:t>
            </a:r>
            <a:r>
              <a:rPr lang="en-US" altLang="zh-CN" sz="1100" dirty="0">
                <a:latin typeface="Times New Roman" pitchFamily="18" charset="0"/>
                <a:cs typeface="Times New Roman" pitchFamily="18" charset="0"/>
              </a:rPr>
              <a:t> &amp; </a:t>
            </a:r>
            <a:r>
              <a:rPr lang="en-US" altLang="zh-CN" sz="1100" i="1" dirty="0">
                <a:latin typeface="Times New Roman" pitchFamily="18" charset="0"/>
                <a:cs typeface="Times New Roman" pitchFamily="18" charset="0"/>
              </a:rPr>
              <a:t>Guidelines</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Wednesday</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August</a:t>
            </a:r>
            <a:r>
              <a:rPr lang="en-US" altLang="zh-CN" sz="1100" dirty="0">
                <a:latin typeface="Times New Roman" pitchFamily="18" charset="0"/>
                <a:cs typeface="Times New Roman" pitchFamily="18" charset="0"/>
              </a:rPr>
              <a:t> 22, 2012</a:t>
            </a:r>
          </a:p>
        </p:txBody>
      </p:sp>
    </p:spTree>
    <p:extLst>
      <p:ext uri="{BB962C8B-B14F-4D97-AF65-F5344CB8AC3E}">
        <p14:creationId xmlns:p14="http://schemas.microsoft.com/office/powerpoint/2010/main" val="2953807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854872" y="745534"/>
            <a:ext cx="10295949" cy="4971671"/>
            <a:chOff x="882168" y="786478"/>
            <a:chExt cx="10295949" cy="4971671"/>
          </a:xfrm>
        </p:grpSpPr>
        <p:sp>
          <p:nvSpPr>
            <p:cNvPr id="5" name="Rectangle 14"/>
            <p:cNvSpPr>
              <a:spLocks noChangeArrowheads="1"/>
            </p:cNvSpPr>
            <p:nvPr/>
          </p:nvSpPr>
          <p:spPr bwMode="auto">
            <a:xfrm>
              <a:off x="882168" y="786478"/>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8" y="1052149"/>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以</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作為參照系統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，系統檢測值作為橫坐標</a:t>
              </a:r>
              <a:r>
                <a:rPr lang="en-US" altLang="zh-CN" sz="1000" dirty="0">
                  <a:solidFill>
                    <a:srgbClr val="000000"/>
                  </a:solidFill>
                </a:rPr>
                <a:t>(</a:t>
              </a:r>
              <a:r>
                <a:rPr lang="zh-CN" altLang="en-US" sz="1000" dirty="0">
                  <a:solidFill>
                    <a:srgbClr val="000000"/>
                  </a:solidFill>
                </a:rPr>
                <a:t>自變量</a:t>
              </a:r>
              <a:r>
                <a:rPr lang="en-US" altLang="zh-CN" sz="1000" dirty="0">
                  <a:solidFill>
                    <a:srgbClr val="000000"/>
                  </a:solidFill>
                </a:rPr>
                <a:t>)</a:t>
              </a:r>
              <a:r>
                <a:rPr lang="zh-CN" altLang="en-US" sz="1000" dirty="0">
                  <a:solidFill>
                    <a:srgbClr val="000000"/>
                  </a:solidFill>
                </a:rPr>
                <a:t>，以</a:t>
              </a:r>
              <a:r>
                <a:rPr lang="en-US" altLang="zh-CN" sz="900" i="1" dirty="0">
                  <a:solidFill>
                    <a:srgbClr val="000000"/>
                  </a:solidFill>
                  <a:latin typeface="Times New Roman" pitchFamily="18" charset="0"/>
                  <a:cs typeface="Times New Roman" pitchFamily="18" charset="0"/>
                </a:rPr>
                <a:t>E</a:t>
              </a:r>
              <a:r>
                <a:rPr lang="en-US" altLang="zh-CN" sz="900" dirty="0">
                  <a:solidFill>
                    <a:srgbClr val="000000"/>
                  </a:solidFill>
                </a:rPr>
                <a:t>411</a:t>
              </a:r>
              <a:r>
                <a:rPr lang="zh-CN" altLang="en-US" sz="1000" dirty="0">
                  <a:solidFill>
                    <a:srgbClr val="000000"/>
                  </a:solidFill>
                </a:rPr>
                <a:t>作為驗證系統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，系統檢測值作為縱坐標</a:t>
              </a:r>
              <a:r>
                <a:rPr lang="en-US" altLang="zh-TW" sz="1000" dirty="0">
                  <a:solidFill>
                    <a:srgbClr val="000000"/>
                  </a:solidFill>
                </a:rPr>
                <a:t>(</a:t>
              </a:r>
              <a:r>
                <a:rPr lang="zh-CN" altLang="en-US" sz="1000" dirty="0">
                  <a:solidFill>
                    <a:srgbClr val="000000"/>
                  </a:solidFill>
                </a:rPr>
                <a:t>因</a:t>
              </a:r>
              <a:r>
                <a:rPr lang="zh-TW" altLang="en-US" sz="1000" dirty="0">
                  <a:solidFill>
                    <a:srgbClr val="000000"/>
                  </a:solidFill>
                </a:rPr>
                <a:t>變量</a:t>
              </a:r>
              <a:r>
                <a:rPr lang="en-US" altLang="zh-TW" sz="1000" dirty="0">
                  <a:solidFill>
                    <a:srgbClr val="000000"/>
                  </a:solidFill>
                </a:rPr>
                <a:t>)</a:t>
              </a: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的範圍內作相關分析；</a:t>
              </a:r>
              <a:endParaRPr lang="zh-CN" altLang="en-US" sz="800" dirty="0">
                <a:solidFill>
                  <a:srgbClr val="000000"/>
                </a:solidFill>
                <a:latin typeface="Times New Roman" pitchFamily="18" charset="0"/>
                <a:cs typeface="Times New Roman" pitchFamily="18" charset="0"/>
              </a:endParaRPr>
            </a:p>
          </p:txBody>
        </p:sp>
        <p:grpSp>
          <p:nvGrpSpPr>
            <p:cNvPr id="8" name="组合 7"/>
            <p:cNvGrpSpPr/>
            <p:nvPr/>
          </p:nvGrpSpPr>
          <p:grpSpPr>
            <a:xfrm>
              <a:off x="1122667" y="2616863"/>
              <a:ext cx="9200021" cy="323165"/>
              <a:chOff x="1846907" y="2797923"/>
              <a:chExt cx="9200021" cy="323165"/>
            </a:xfrm>
          </p:grpSpPr>
          <p:sp>
            <p:nvSpPr>
              <p:cNvPr id="20" name="Rectangle 14"/>
              <p:cNvSpPr>
                <a:spLocks noChangeArrowheads="1"/>
              </p:cNvSpPr>
              <p:nvPr/>
            </p:nvSpPr>
            <p:spPr bwMode="auto">
              <a:xfrm>
                <a:off x="1846907" y="2797923"/>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帶入本例的實驗數據計算得到偏倚函數：                                             ；假設</a:t>
                </a:r>
                <a:r>
                  <a:rPr lang="en-US" altLang="zh-CN" sz="800" dirty="0">
                    <a:latin typeface="Times New Roman" pitchFamily="18" charset="0"/>
                    <a:cs typeface="Times New Roman" pitchFamily="18" charset="0"/>
                  </a:rPr>
                  <a:t>MYO</a:t>
                </a:r>
                <a:r>
                  <a:rPr lang="zh-CN" altLang="en-US" sz="1000" dirty="0"/>
                  <a:t>項目女性血清醫學決定水平為</a:t>
                </a:r>
                <a:r>
                  <a:rPr lang="en-US" altLang="zh-CN" sz="1000" dirty="0"/>
                  <a:t>58ng/mL</a:t>
                </a:r>
                <a:r>
                  <a:rPr lang="zh-CN" altLang="en-US" sz="1000" dirty="0"/>
                  <a:t>，帶入方程計算醫學決定水平處的偏倚：</a:t>
                </a:r>
                <a:endParaRPr lang="zh-CN" altLang="en-US" sz="800" dirty="0">
                  <a:latin typeface="Times New Roman" pitchFamily="18" charset="0"/>
                  <a:cs typeface="Times New Roman"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611791981"/>
                  </p:ext>
                </p:extLst>
              </p:nvPr>
            </p:nvGraphicFramePr>
            <p:xfrm>
              <a:off x="4342153" y="2867110"/>
              <a:ext cx="1282700" cy="203200"/>
            </p:xfrm>
            <a:graphic>
              <a:graphicData uri="http://schemas.openxmlformats.org/presentationml/2006/ole">
                <mc:AlternateContent xmlns:mc="http://schemas.openxmlformats.org/markup-compatibility/2006">
                  <mc:Choice xmlns:v="urn:schemas-microsoft-com:vml" Requires="v">
                    <p:oleObj name="Equation" r:id="rId3" imgW="1282680" imgH="203040" progId="Equation.DSMT4">
                      <p:embed/>
                    </p:oleObj>
                  </mc:Choice>
                  <mc:Fallback>
                    <p:oleObj name="Equation" r:id="rId3" imgW="1282680" imgH="203040" progId="Equation.DSMT4">
                      <p:embed/>
                      <p:pic>
                        <p:nvPicPr>
                          <p:cNvPr id="0" name=""/>
                          <p:cNvPicPr/>
                          <p:nvPr/>
                        </p:nvPicPr>
                        <p:blipFill>
                          <a:blip r:embed="rId4"/>
                          <a:stretch>
                            <a:fillRect/>
                          </a:stretch>
                        </p:blipFill>
                        <p:spPr>
                          <a:xfrm>
                            <a:off x="4342153" y="2867110"/>
                            <a:ext cx="1282700" cy="203200"/>
                          </a:xfrm>
                          <a:prstGeom prst="rect">
                            <a:avLst/>
                          </a:prstGeom>
                        </p:spPr>
                      </p:pic>
                    </p:oleObj>
                  </mc:Fallback>
                </mc:AlternateContent>
              </a:graphicData>
            </a:graphic>
          </p:graphicFrame>
        </p:grpSp>
        <p:grpSp>
          <p:nvGrpSpPr>
            <p:cNvPr id="7" name="组合 6"/>
            <p:cNvGrpSpPr/>
            <p:nvPr/>
          </p:nvGrpSpPr>
          <p:grpSpPr>
            <a:xfrm>
              <a:off x="1122667" y="1506229"/>
              <a:ext cx="9200022" cy="900707"/>
              <a:chOff x="1846907" y="1307063"/>
              <a:chExt cx="9200022" cy="900707"/>
            </a:xfrm>
          </p:grpSpPr>
          <p:sp>
            <p:nvSpPr>
              <p:cNvPr id="17" name="Rectangle 14"/>
              <p:cNvSpPr>
                <a:spLocks noChangeArrowheads="1"/>
              </p:cNvSpPr>
              <p:nvPr/>
            </p:nvSpPr>
            <p:spPr bwMode="auto">
              <a:xfrm>
                <a:off x="1846907" y="1595352"/>
                <a:ext cx="920002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                                       ，                                                     ，                                                                                                       ；</a:t>
                </a:r>
                <a:endParaRPr lang="zh-CN" altLang="en-US" sz="800" dirty="0">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77682185"/>
                  </p:ext>
                </p:extLst>
              </p:nvPr>
            </p:nvGraphicFramePr>
            <p:xfrm>
              <a:off x="1920575" y="1653746"/>
              <a:ext cx="1181100" cy="254000"/>
            </p:xfrm>
            <a:graphic>
              <a:graphicData uri="http://schemas.openxmlformats.org/presentationml/2006/ole">
                <mc:AlternateContent xmlns:mc="http://schemas.openxmlformats.org/markup-compatibility/2006">
                  <mc:Choice xmlns:v="urn:schemas-microsoft-com:vml" Requires="v">
                    <p:oleObj name="Equation" r:id="rId5" imgW="1180800" imgH="253800" progId="Equation.DSMT4">
                      <p:embed/>
                    </p:oleObj>
                  </mc:Choice>
                  <mc:Fallback>
                    <p:oleObj name="Equation" r:id="rId5" imgW="1180800" imgH="253800" progId="Equation.DSMT4">
                      <p:embed/>
                      <p:pic>
                        <p:nvPicPr>
                          <p:cNvPr id="0" name=""/>
                          <p:cNvPicPr/>
                          <p:nvPr/>
                        </p:nvPicPr>
                        <p:blipFill>
                          <a:blip r:embed="rId6"/>
                          <a:stretch>
                            <a:fillRect/>
                          </a:stretch>
                        </p:blipFill>
                        <p:spPr>
                          <a:xfrm>
                            <a:off x="1920575" y="1653746"/>
                            <a:ext cx="1181100" cy="2540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90737830"/>
                  </p:ext>
                </p:extLst>
              </p:nvPr>
            </p:nvGraphicFramePr>
            <p:xfrm>
              <a:off x="3536034" y="1307063"/>
              <a:ext cx="1562100" cy="673100"/>
            </p:xfrm>
            <a:graphic>
              <a:graphicData uri="http://schemas.openxmlformats.org/presentationml/2006/ole">
                <mc:AlternateContent xmlns:mc="http://schemas.openxmlformats.org/markup-compatibility/2006">
                  <mc:Choice xmlns:v="urn:schemas-microsoft-com:vml" Requires="v">
                    <p:oleObj name="Equation" r:id="rId7" imgW="1562040" imgH="672840" progId="Equation.DSMT4">
                      <p:embed/>
                    </p:oleObj>
                  </mc:Choice>
                  <mc:Fallback>
                    <p:oleObj name="Equation" r:id="rId7" imgW="1562040" imgH="672840" progId="Equation.DSMT4">
                      <p:embed/>
                      <p:pic>
                        <p:nvPicPr>
                          <p:cNvPr id="0" name=""/>
                          <p:cNvPicPr/>
                          <p:nvPr/>
                        </p:nvPicPr>
                        <p:blipFill>
                          <a:blip r:embed="rId8"/>
                          <a:stretch>
                            <a:fillRect/>
                          </a:stretch>
                        </p:blipFill>
                        <p:spPr>
                          <a:xfrm>
                            <a:off x="3536034" y="1307063"/>
                            <a:ext cx="1562100" cy="6731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314484959"/>
                  </p:ext>
                </p:extLst>
              </p:nvPr>
            </p:nvGraphicFramePr>
            <p:xfrm>
              <a:off x="5591846" y="1471170"/>
              <a:ext cx="3200400" cy="736600"/>
            </p:xfrm>
            <a:graphic>
              <a:graphicData uri="http://schemas.openxmlformats.org/presentationml/2006/ole">
                <mc:AlternateContent xmlns:mc="http://schemas.openxmlformats.org/markup-compatibility/2006">
                  <mc:Choice xmlns:v="urn:schemas-microsoft-com:vml" Requires="v">
                    <p:oleObj name="Equation" r:id="rId9" imgW="3200400" imgH="736560" progId="Equation.DSMT4">
                      <p:embed/>
                    </p:oleObj>
                  </mc:Choice>
                  <mc:Fallback>
                    <p:oleObj name="Equation" r:id="rId9" imgW="3200400" imgH="736560" progId="Equation.DSMT4">
                      <p:embed/>
                      <p:pic>
                        <p:nvPicPr>
                          <p:cNvPr id="0" name=""/>
                          <p:cNvPicPr/>
                          <p:nvPr/>
                        </p:nvPicPr>
                        <p:blipFill>
                          <a:blip r:embed="rId10"/>
                          <a:stretch>
                            <a:fillRect/>
                          </a:stretch>
                        </p:blipFill>
                        <p:spPr>
                          <a:xfrm>
                            <a:off x="5591846" y="1471170"/>
                            <a:ext cx="3200400" cy="736600"/>
                          </a:xfrm>
                          <a:prstGeom prst="rect">
                            <a:avLst/>
                          </a:prstGeom>
                        </p:spPr>
                      </p:pic>
                    </p:oleObj>
                  </mc:Fallback>
                </mc:AlternateContent>
              </a:graphicData>
            </a:graphic>
          </p:graphicFrame>
        </p:grpSp>
        <p:sp>
          <p:nvSpPr>
            <p:cNvPr id="21" name="Rectangle 14"/>
            <p:cNvSpPr>
              <a:spLocks noChangeArrowheads="1"/>
            </p:cNvSpPr>
            <p:nvPr/>
          </p:nvSpPr>
          <p:spPr bwMode="auto">
            <a:xfrm>
              <a:off x="1122666" y="3256883"/>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en-US" altLang="zh-CN" sz="1000" i="1" dirty="0" err="1">
                  <a:latin typeface="Times New Roman" pitchFamily="18" charset="0"/>
                  <a:cs typeface="Times New Roman" pitchFamily="18" charset="0"/>
                </a:rPr>
                <a:t>bias</a:t>
              </a:r>
              <a:r>
                <a:rPr lang="en-US" altLang="zh-CN" sz="900" baseline="-25000" dirty="0" err="1">
                  <a:latin typeface="Times New Roman" pitchFamily="18" charset="0"/>
                  <a:cs typeface="Times New Roman" pitchFamily="18" charset="0"/>
                </a:rPr>
                <a:t>medical</a:t>
              </a:r>
              <a:r>
                <a:rPr lang="en-US" altLang="zh-CN" sz="900" baseline="-25000" dirty="0">
                  <a:latin typeface="Times New Roman" pitchFamily="18" charset="0"/>
                  <a:cs typeface="Times New Roman" pitchFamily="18" charset="0"/>
                </a:rPr>
                <a:t> decision level</a:t>
              </a:r>
              <a:r>
                <a:rPr lang="zh-CN" altLang="en-US" sz="1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0.003×58 - 0.5235</a:t>
              </a:r>
              <a:r>
                <a:rPr lang="zh-CN" altLang="en-US" sz="1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  - 0.3478</a:t>
              </a:r>
              <a:r>
                <a:rPr lang="en-US" altLang="zh-CN" sz="900" dirty="0">
                  <a:latin typeface="Times New Roman" pitchFamily="18" charset="0"/>
                  <a:cs typeface="Times New Roman" pitchFamily="18" charset="0"/>
                </a:rPr>
                <a:t>(</a:t>
              </a:r>
              <a:r>
                <a:rPr lang="en-US" altLang="zh-CN" sz="900" dirty="0" err="1">
                  <a:latin typeface="Times New Roman" pitchFamily="18" charset="0"/>
                  <a:cs typeface="Times New Roman" pitchFamily="18" charset="0"/>
                </a:rPr>
                <a:t>ng</a:t>
              </a:r>
              <a:r>
                <a:rPr lang="en-US" altLang="zh-CN" sz="900" dirty="0">
                  <a:latin typeface="Times New Roman" pitchFamily="18" charset="0"/>
                  <a:cs typeface="Times New Roman" pitchFamily="18" charset="0"/>
                </a:rPr>
                <a:t>/mL)</a:t>
              </a:r>
              <a:r>
                <a:rPr lang="zh-CN" altLang="en-US" sz="1000" dirty="0"/>
                <a:t>    ↔    </a:t>
              </a:r>
              <a:r>
                <a:rPr lang="en-US" altLang="zh-CN" sz="1000" dirty="0">
                  <a:latin typeface="Times New Roman" pitchFamily="18" charset="0"/>
                  <a:cs typeface="Times New Roman" pitchFamily="18" charset="0"/>
                </a:rPr>
                <a:t>- </a:t>
              </a:r>
              <a:r>
                <a:rPr lang="en-US" altLang="zh-CN" sz="950" dirty="0">
                  <a:latin typeface="Times New Roman" pitchFamily="18" charset="0"/>
                  <a:cs typeface="Times New Roman" pitchFamily="18" charset="0"/>
                </a:rPr>
                <a:t>0.6 </a:t>
              </a:r>
              <a:r>
                <a:rPr lang="en-US" altLang="zh-CN" sz="950" dirty="0">
                  <a:latin typeface="Times New Roman" pitchFamily="18" charset="0"/>
                  <a:ea typeface="+mn-ea"/>
                  <a:cs typeface="Times New Roman" pitchFamily="18" charset="0"/>
                </a:rPr>
                <a:t>%</a:t>
              </a:r>
              <a:r>
                <a:rPr lang="zh-CN" altLang="en-US" sz="1000" dirty="0">
                  <a:latin typeface="Times New Roman" pitchFamily="18" charset="0"/>
                  <a:cs typeface="Times New Roman" pitchFamily="18" charset="0"/>
                </a:rPr>
                <a:t>  </a:t>
              </a:r>
              <a:r>
                <a:rPr lang="zh-CN" altLang="en-US" sz="1000" dirty="0"/>
                <a:t>；</a:t>
              </a:r>
              <a:endParaRPr lang="zh-CN" altLang="en-US" sz="800" dirty="0">
                <a:latin typeface="Times New Roman" pitchFamily="18" charset="0"/>
                <a:cs typeface="Times New Roman" pitchFamily="18" charset="0"/>
              </a:endParaRPr>
            </a:p>
          </p:txBody>
        </p:sp>
        <p:grpSp>
          <p:nvGrpSpPr>
            <p:cNvPr id="10" name="组合 9"/>
            <p:cNvGrpSpPr/>
            <p:nvPr/>
          </p:nvGrpSpPr>
          <p:grpSpPr>
            <a:xfrm>
              <a:off x="1122665" y="3880490"/>
              <a:ext cx="9200021" cy="673100"/>
              <a:chOff x="1846905" y="3862384"/>
              <a:chExt cx="9200021" cy="673100"/>
            </a:xfrm>
          </p:grpSpPr>
          <p:sp>
            <p:nvSpPr>
              <p:cNvPr id="23" name="Rectangle 14"/>
              <p:cNvSpPr>
                <a:spLocks noChangeArrowheads="1"/>
              </p:cNvSpPr>
              <p:nvPr/>
            </p:nvSpPr>
            <p:spPr bwMode="auto">
              <a:xfrm>
                <a:off x="1846905" y="4150387"/>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本例擬合標準誤差為：                                                                                        ；</a:t>
                </a:r>
                <a:endParaRPr lang="zh-CN" altLang="en-US" sz="800" dirty="0">
                  <a:latin typeface="Times New Roman" pitchFamily="18" charset="0"/>
                  <a:cs typeface="Times New Roman" pitchFamily="18" charset="0"/>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150251291"/>
                  </p:ext>
                </p:extLst>
              </p:nvPr>
            </p:nvGraphicFramePr>
            <p:xfrm>
              <a:off x="3293124" y="3862384"/>
              <a:ext cx="2781300" cy="673100"/>
            </p:xfrm>
            <a:graphic>
              <a:graphicData uri="http://schemas.openxmlformats.org/presentationml/2006/ole">
                <mc:AlternateContent xmlns:mc="http://schemas.openxmlformats.org/markup-compatibility/2006">
                  <mc:Choice xmlns:v="urn:schemas-microsoft-com:vml" Requires="v">
                    <p:oleObj name="Equation" r:id="rId11" imgW="2781000" imgH="672840" progId="Equation.DSMT4">
                      <p:embed/>
                    </p:oleObj>
                  </mc:Choice>
                  <mc:Fallback>
                    <p:oleObj name="Equation" r:id="rId11" imgW="2781000" imgH="672840" progId="Equation.DSMT4">
                      <p:embed/>
                      <p:pic>
                        <p:nvPicPr>
                          <p:cNvPr id="0" name=""/>
                          <p:cNvPicPr/>
                          <p:nvPr/>
                        </p:nvPicPr>
                        <p:blipFill>
                          <a:blip r:embed="rId12"/>
                          <a:stretch>
                            <a:fillRect/>
                          </a:stretch>
                        </p:blipFill>
                        <p:spPr>
                          <a:xfrm>
                            <a:off x="3293124" y="3862384"/>
                            <a:ext cx="2781300" cy="673100"/>
                          </a:xfrm>
                          <a:prstGeom prst="rect">
                            <a:avLst/>
                          </a:prstGeom>
                        </p:spPr>
                      </p:pic>
                    </p:oleObj>
                  </mc:Fallback>
                </mc:AlternateContent>
              </a:graphicData>
            </a:graphic>
          </p:graphicFrame>
        </p:grpSp>
        <p:grpSp>
          <p:nvGrpSpPr>
            <p:cNvPr id="11" name="组合 10"/>
            <p:cNvGrpSpPr/>
            <p:nvPr/>
          </p:nvGrpSpPr>
          <p:grpSpPr>
            <a:xfrm>
              <a:off x="1122664" y="5021549"/>
              <a:ext cx="9200021" cy="736600"/>
              <a:chOff x="1846904" y="5075867"/>
              <a:chExt cx="9200021" cy="736600"/>
            </a:xfrm>
          </p:grpSpPr>
          <p:sp>
            <p:nvSpPr>
              <p:cNvPr id="24" name="Rectangle 14"/>
              <p:cNvSpPr>
                <a:spLocks noChangeArrowheads="1"/>
              </p:cNvSpPr>
              <p:nvPr/>
            </p:nvSpPr>
            <p:spPr bwMode="auto">
              <a:xfrm>
                <a:off x="1846904" y="5197099"/>
                <a:ext cx="92000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                                                                                                                                                                                                                                          ；</a:t>
                </a:r>
                <a:endParaRPr lang="zh-CN" altLang="en-US" sz="800" dirty="0">
                  <a:latin typeface="Times New Roman" pitchFamily="18" charset="0"/>
                  <a:cs typeface="Times New Roman" pitchFamily="18"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1817016759"/>
                  </p:ext>
                </p:extLst>
              </p:nvPr>
            </p:nvGraphicFramePr>
            <p:xfrm>
              <a:off x="2331099" y="5075867"/>
              <a:ext cx="7696200" cy="736600"/>
            </p:xfrm>
            <a:graphic>
              <a:graphicData uri="http://schemas.openxmlformats.org/presentationml/2006/ole">
                <mc:AlternateContent xmlns:mc="http://schemas.openxmlformats.org/markup-compatibility/2006">
                  <mc:Choice xmlns:v="urn:schemas-microsoft-com:vml" Requires="v">
                    <p:oleObj name="Equation" r:id="rId13" imgW="7696080" imgH="736560" progId="Equation.DSMT4">
                      <p:embed/>
                    </p:oleObj>
                  </mc:Choice>
                  <mc:Fallback>
                    <p:oleObj name="Equation" r:id="rId13" imgW="7696080" imgH="736560" progId="Equation.DSMT4">
                      <p:embed/>
                      <p:pic>
                        <p:nvPicPr>
                          <p:cNvPr id="0" name=""/>
                          <p:cNvPicPr/>
                          <p:nvPr/>
                        </p:nvPicPr>
                        <p:blipFill>
                          <a:blip r:embed="rId14"/>
                          <a:stretch>
                            <a:fillRect/>
                          </a:stretch>
                        </p:blipFill>
                        <p:spPr>
                          <a:xfrm>
                            <a:off x="2331099" y="5075867"/>
                            <a:ext cx="7696200" cy="736600"/>
                          </a:xfrm>
                          <a:prstGeom prst="rect">
                            <a:avLst/>
                          </a:prstGeom>
                        </p:spPr>
                      </p:pic>
                    </p:oleObj>
                  </mc:Fallback>
                </mc:AlternateContent>
              </a:graphicData>
            </a:graphic>
          </p:graphicFrame>
        </p:grpSp>
      </p:grpSp>
    </p:spTree>
    <p:extLst>
      <p:ext uri="{BB962C8B-B14F-4D97-AF65-F5344CB8AC3E}">
        <p14:creationId xmlns:p14="http://schemas.microsoft.com/office/powerpoint/2010/main" val="2456719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8" name="组合 7"/>
          <p:cNvGrpSpPr/>
          <p:nvPr/>
        </p:nvGrpSpPr>
        <p:grpSpPr>
          <a:xfrm>
            <a:off x="882168" y="90643"/>
            <a:ext cx="10549270" cy="6056457"/>
            <a:chOff x="882168" y="90643"/>
            <a:chExt cx="10549270" cy="6056457"/>
          </a:xfrm>
        </p:grpSpPr>
        <p:sp>
          <p:nvSpPr>
            <p:cNvPr id="5" name="Rectangle 14"/>
            <p:cNvSpPr>
              <a:spLocks noChangeArrowheads="1"/>
            </p:cNvSpPr>
            <p:nvPr/>
          </p:nvSpPr>
          <p:spPr bwMode="auto">
            <a:xfrm>
              <a:off x="882168" y="686210"/>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9" y="939172"/>
              <a:ext cx="10295948"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以</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作為參照系統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，系統檢測值作為橫坐標</a:t>
              </a:r>
              <a:r>
                <a:rPr lang="en-US" altLang="zh-CN" sz="1000" dirty="0">
                  <a:solidFill>
                    <a:srgbClr val="000000"/>
                  </a:solidFill>
                </a:rPr>
                <a:t>(</a:t>
              </a:r>
              <a:r>
                <a:rPr lang="zh-CN" altLang="en-US" sz="1000" dirty="0">
                  <a:solidFill>
                    <a:srgbClr val="000000"/>
                  </a:solidFill>
                </a:rPr>
                <a:t>自變量</a:t>
              </a:r>
              <a:r>
                <a:rPr lang="en-US" altLang="zh-CN" sz="1000" dirty="0">
                  <a:solidFill>
                    <a:srgbClr val="000000"/>
                  </a:solidFill>
                </a:rPr>
                <a:t>)</a:t>
              </a:r>
              <a:r>
                <a:rPr lang="zh-CN" altLang="en-US" sz="1000" dirty="0">
                  <a:solidFill>
                    <a:srgbClr val="000000"/>
                  </a:solidFill>
                </a:rPr>
                <a:t>，以</a:t>
              </a:r>
              <a:r>
                <a:rPr lang="en-US" altLang="zh-CN" sz="900" i="1" dirty="0">
                  <a:solidFill>
                    <a:srgbClr val="000000"/>
                  </a:solidFill>
                  <a:latin typeface="Times New Roman" pitchFamily="18" charset="0"/>
                  <a:cs typeface="Times New Roman" pitchFamily="18" charset="0"/>
                </a:rPr>
                <a:t>E</a:t>
              </a:r>
              <a:r>
                <a:rPr lang="en-US" altLang="zh-CN" sz="900" dirty="0">
                  <a:solidFill>
                    <a:srgbClr val="000000"/>
                  </a:solidFill>
                </a:rPr>
                <a:t>411</a:t>
              </a:r>
              <a:r>
                <a:rPr lang="zh-CN" altLang="en-US" sz="1000" dirty="0">
                  <a:solidFill>
                    <a:srgbClr val="000000"/>
                  </a:solidFill>
                </a:rPr>
                <a:t>作為驗證系統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，系統檢測值作為縱坐標</a:t>
              </a:r>
              <a:r>
                <a:rPr lang="en-US" altLang="zh-TW" sz="1000" dirty="0">
                  <a:solidFill>
                    <a:srgbClr val="000000"/>
                  </a:solidFill>
                </a:rPr>
                <a:t>(</a:t>
              </a:r>
              <a:r>
                <a:rPr lang="zh-CN" altLang="en-US" sz="1000" dirty="0">
                  <a:solidFill>
                    <a:srgbClr val="000000"/>
                  </a:solidFill>
                </a:rPr>
                <a:t>因</a:t>
              </a:r>
              <a:r>
                <a:rPr lang="zh-TW" altLang="en-US" sz="1000" dirty="0">
                  <a:solidFill>
                    <a:srgbClr val="000000"/>
                  </a:solidFill>
                </a:rPr>
                <a:t>變量</a:t>
              </a:r>
              <a:r>
                <a:rPr lang="en-US" altLang="zh-TW" sz="1000" dirty="0">
                  <a:solidFill>
                    <a:srgbClr val="000000"/>
                  </a:solidFill>
                </a:rPr>
                <a:t>)</a:t>
              </a: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的範圍內作相關分析；</a:t>
              </a:r>
              <a:endParaRPr lang="zh-CN" altLang="en-US" sz="800" dirty="0">
                <a:solidFill>
                  <a:srgbClr val="000000"/>
                </a:solidFill>
                <a:latin typeface="Times New Roman" pitchFamily="18" charset="0"/>
                <a:cs typeface="Times New Roman" pitchFamily="18" charset="0"/>
              </a:endParaRPr>
            </a:p>
          </p:txBody>
        </p:sp>
        <p:grpSp>
          <p:nvGrpSpPr>
            <p:cNvPr id="27" name="组合 26"/>
            <p:cNvGrpSpPr/>
            <p:nvPr/>
          </p:nvGrpSpPr>
          <p:grpSpPr>
            <a:xfrm>
              <a:off x="8544869" y="90643"/>
              <a:ext cx="2886569" cy="533344"/>
              <a:chOff x="8544869" y="85881"/>
              <a:chExt cx="2886569" cy="533344"/>
            </a:xfrm>
          </p:grpSpPr>
          <p:pic>
            <p:nvPicPr>
              <p:cNvPr id="59427"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869" y="85881"/>
                <a:ext cx="2886569" cy="53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圆角矩形 21"/>
              <p:cNvSpPr/>
              <p:nvPr/>
            </p:nvSpPr>
            <p:spPr>
              <a:xfrm>
                <a:off x="10790242" y="477666"/>
                <a:ext cx="269081" cy="1214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936760" y="1346139"/>
              <a:ext cx="9904195" cy="4800961"/>
              <a:chOff x="936760" y="1346139"/>
              <a:chExt cx="9904195" cy="4800961"/>
            </a:xfrm>
          </p:grpSpPr>
          <p:pic>
            <p:nvPicPr>
              <p:cNvPr id="798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0371" y="1346139"/>
                <a:ext cx="4590584" cy="21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936760" y="1599452"/>
                <a:ext cx="9904195" cy="4547648"/>
                <a:chOff x="936760" y="1599452"/>
                <a:chExt cx="9904195" cy="4547648"/>
              </a:xfrm>
            </p:grpSpPr>
            <p:pic>
              <p:nvPicPr>
                <p:cNvPr id="727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0371" y="3537433"/>
                  <a:ext cx="4590584" cy="2331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4989255" y="1678889"/>
                  <a:ext cx="5850216" cy="4468211"/>
                  <a:chOff x="5002903" y="1665241"/>
                  <a:chExt cx="5850216" cy="4468211"/>
                </a:xfrm>
              </p:grpSpPr>
              <p:sp>
                <p:nvSpPr>
                  <p:cNvPr id="31" name="弧形 30"/>
                  <p:cNvSpPr/>
                  <p:nvPr/>
                </p:nvSpPr>
                <p:spPr>
                  <a:xfrm rot="21220170" flipH="1">
                    <a:off x="5225761" y="4641797"/>
                    <a:ext cx="3335126" cy="1491655"/>
                  </a:xfrm>
                  <a:prstGeom prst="arc">
                    <a:avLst>
                      <a:gd name="adj1" fmla="val 11923009"/>
                      <a:gd name="adj2" fmla="val 21324622"/>
                    </a:avLst>
                  </a:prstGeom>
                  <a:ln>
                    <a:solidFill>
                      <a:schemeClr val="accent1">
                        <a:shade val="95000"/>
                        <a:satMod val="105000"/>
                        <a:alpha val="80000"/>
                      </a:schemeClr>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p:cNvSpPr/>
                  <p:nvPr/>
                </p:nvSpPr>
                <p:spPr>
                  <a:xfrm rot="2530497" flipH="1" flipV="1">
                    <a:off x="5002903" y="1665241"/>
                    <a:ext cx="5850216" cy="2668036"/>
                  </a:xfrm>
                  <a:prstGeom prst="arc">
                    <a:avLst>
                      <a:gd name="adj1" fmla="val 13218711"/>
                      <a:gd name="adj2" fmla="val 20948684"/>
                    </a:avLst>
                  </a:prstGeom>
                  <a:ln>
                    <a:solidFill>
                      <a:schemeClr val="accent1">
                        <a:shade val="95000"/>
                        <a:satMod val="105000"/>
                        <a:alpha val="80000"/>
                      </a:schemeClr>
                    </a:solidFill>
                    <a:head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7475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6760" y="1599452"/>
                  <a:ext cx="4230579" cy="3935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spTree>
    <p:extLst>
      <p:ext uri="{BB962C8B-B14F-4D97-AF65-F5344CB8AC3E}">
        <p14:creationId xmlns:p14="http://schemas.microsoft.com/office/powerpoint/2010/main" val="2436260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2" name="组合 1"/>
          <p:cNvGrpSpPr/>
          <p:nvPr/>
        </p:nvGrpSpPr>
        <p:grpSpPr>
          <a:xfrm>
            <a:off x="673362" y="668104"/>
            <a:ext cx="10504755" cy="5302178"/>
            <a:chOff x="673362" y="668104"/>
            <a:chExt cx="10504755" cy="5302178"/>
          </a:xfrm>
        </p:grpSpPr>
        <p:sp>
          <p:nvSpPr>
            <p:cNvPr id="5" name="Rectangle 14"/>
            <p:cNvSpPr>
              <a:spLocks noChangeArrowheads="1"/>
            </p:cNvSpPr>
            <p:nvPr/>
          </p:nvSpPr>
          <p:spPr bwMode="auto">
            <a:xfrm>
              <a:off x="882168" y="668104"/>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9" y="906479"/>
              <a:ext cx="1029594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680[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的範圍分析驗證系統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與參照系統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的偏倚分佈特點，既</a:t>
              </a:r>
              <a:r>
                <a:rPr lang="en-US" altLang="zh-CN" sz="900" i="1" dirty="0">
                  <a:solidFill>
                    <a:srgbClr val="000000"/>
                  </a:solidFill>
                  <a:latin typeface="Times New Roman" pitchFamily="18" charset="0"/>
                  <a:cs typeface="Times New Roman" pitchFamily="18" charset="0"/>
                </a:rPr>
                <a:t>E</a:t>
              </a:r>
              <a:r>
                <a:rPr lang="en-US" altLang="zh-CN" sz="800" dirty="0">
                  <a:solidFill>
                    <a:srgbClr val="000000"/>
                  </a:solidFill>
                </a:rPr>
                <a:t>411</a:t>
              </a:r>
              <a:r>
                <a:rPr lang="zh-CN" altLang="en-US" sz="1000" dirty="0">
                  <a:solidFill>
                    <a:srgbClr val="000000"/>
                  </a:solidFill>
                </a:rPr>
                <a:t>系統檢測值與</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系統檢測值差值的分佈；</a:t>
              </a:r>
              <a:endParaRPr lang="zh-CN" altLang="en-US" sz="800" dirty="0">
                <a:solidFill>
                  <a:srgbClr val="000000"/>
                </a:solidFill>
                <a:latin typeface="Times New Roman" pitchFamily="18" charset="0"/>
                <a:cs typeface="Times New Roman" pitchFamily="18" charset="0"/>
              </a:endParaRP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62" y="4996262"/>
              <a:ext cx="10161541" cy="97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154" y="1299151"/>
              <a:ext cx="5080375" cy="197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4529" y="1299153"/>
              <a:ext cx="5080375" cy="197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154" y="3274571"/>
              <a:ext cx="1863773" cy="172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54132" y="3274571"/>
              <a:ext cx="1863774" cy="172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26767" y="3274571"/>
              <a:ext cx="1527763" cy="172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07538" y="3274573"/>
              <a:ext cx="1527365" cy="172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7927" y="3274573"/>
              <a:ext cx="1688840" cy="1721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4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17906" y="3274573"/>
              <a:ext cx="1689632" cy="172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7229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618771" y="790936"/>
            <a:ext cx="10559346" cy="4519722"/>
            <a:chOff x="618771" y="790936"/>
            <a:chExt cx="10559346" cy="4519722"/>
          </a:xfrm>
        </p:grpSpPr>
        <p:pic>
          <p:nvPicPr>
            <p:cNvPr id="7169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336" y="3588478"/>
              <a:ext cx="1688839" cy="172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9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793" y="3588478"/>
              <a:ext cx="1689631" cy="172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6021" y="3588478"/>
              <a:ext cx="1863773" cy="172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562" y="3588478"/>
              <a:ext cx="1863773" cy="172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89425" y="3588475"/>
              <a:ext cx="1527365" cy="172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6"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72175" y="3588478"/>
              <a:ext cx="1527365" cy="1722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4"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6020" y="1613056"/>
              <a:ext cx="5080771" cy="197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771" y="1613057"/>
              <a:ext cx="5080770" cy="197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882168" y="790936"/>
              <a:ext cx="102959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9" y="1029311"/>
              <a:ext cx="1029594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的範圍分析驗證系統</a:t>
              </a:r>
              <a:r>
                <a:rPr lang="en-US" altLang="zh-CN" sz="800" dirty="0">
                  <a:solidFill>
                    <a:srgbClr val="000000"/>
                  </a:solidFill>
                  <a:latin typeface="Times New Roman" pitchFamily="18" charset="0"/>
                  <a:cs typeface="Times New Roman" pitchFamily="18" charset="0"/>
                </a:rPr>
                <a:t>(Test Procedure)</a:t>
              </a:r>
              <a:r>
                <a:rPr lang="zh-CN" altLang="en-US" sz="1000" dirty="0">
                  <a:solidFill>
                    <a:srgbClr val="000000"/>
                  </a:solidFill>
                </a:rPr>
                <a:t>與參照系統</a:t>
              </a:r>
              <a:r>
                <a:rPr lang="en-US" altLang="zh-CN" sz="800" dirty="0">
                  <a:solidFill>
                    <a:srgbClr val="000000"/>
                  </a:solidFill>
                  <a:latin typeface="Times New Roman" pitchFamily="18" charset="0"/>
                  <a:cs typeface="Times New Roman" pitchFamily="18" charset="0"/>
                </a:rPr>
                <a:t>(Comp Procedure)</a:t>
              </a:r>
              <a:r>
                <a:rPr lang="zh-CN" altLang="en-US" sz="1000" dirty="0">
                  <a:solidFill>
                    <a:srgbClr val="000000"/>
                  </a:solidFill>
                </a:rPr>
                <a:t>的偏倚分佈特點，既</a:t>
              </a:r>
              <a:r>
                <a:rPr lang="en-US" altLang="zh-CN" sz="900" i="1" dirty="0">
                  <a:solidFill>
                    <a:srgbClr val="000000"/>
                  </a:solidFill>
                  <a:latin typeface="Times New Roman" pitchFamily="18" charset="0"/>
                  <a:cs typeface="Times New Roman" pitchFamily="18" charset="0"/>
                </a:rPr>
                <a:t>E</a:t>
              </a:r>
              <a:r>
                <a:rPr lang="en-US" altLang="zh-CN" sz="800" dirty="0">
                  <a:solidFill>
                    <a:srgbClr val="000000"/>
                  </a:solidFill>
                </a:rPr>
                <a:t>411</a:t>
              </a:r>
              <a:r>
                <a:rPr lang="zh-CN" altLang="en-US" sz="1000" dirty="0">
                  <a:solidFill>
                    <a:srgbClr val="000000"/>
                  </a:solidFill>
                </a:rPr>
                <a:t>系統檢測值與</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系統檢測值差值的分佈；</a:t>
              </a:r>
              <a:endParaRPr lang="zh-CN" altLang="en-US" sz="8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977480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4" name="组合 3"/>
          <p:cNvGrpSpPr/>
          <p:nvPr/>
        </p:nvGrpSpPr>
        <p:grpSpPr>
          <a:xfrm>
            <a:off x="723542" y="90643"/>
            <a:ext cx="10707896" cy="5797751"/>
            <a:chOff x="723542" y="90643"/>
            <a:chExt cx="10707896" cy="5797751"/>
          </a:xfrm>
        </p:grpSpPr>
        <p:pic>
          <p:nvPicPr>
            <p:cNvPr id="7680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6032" y="1805891"/>
              <a:ext cx="4278308" cy="294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838" y="1805891"/>
              <a:ext cx="4278304" cy="294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882169" y="807946"/>
              <a:ext cx="990807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       肌</a:t>
              </a:r>
              <a:r>
                <a:rPr lang="zh-CN" altLang="en-US" sz="1000" dirty="0"/>
                <a:t>紅</a:t>
              </a:r>
              <a:r>
                <a:rPr lang="zh-TW" altLang="en-US" sz="1000" dirty="0"/>
                <a:t>蛋白</a:t>
              </a:r>
              <a:r>
                <a:rPr lang="en-US" altLang="zh-CN" sz="700" dirty="0"/>
                <a:t>(</a:t>
              </a:r>
              <a:r>
                <a:rPr lang="en-US" altLang="zh-CN" sz="700" i="1" dirty="0">
                  <a:latin typeface="Times New Roman" pitchFamily="18" charset="0"/>
                  <a:cs typeface="Times New Roman" pitchFamily="18" charset="0"/>
                </a:rPr>
                <a:t>myoglobin</a:t>
              </a:r>
              <a:r>
                <a:rPr lang="en-US" altLang="zh-CN" sz="700" dirty="0"/>
                <a:t>) </a:t>
              </a:r>
              <a:r>
                <a:rPr lang="en-US" altLang="zh-CN" sz="900" dirty="0"/>
                <a:t>[</a:t>
              </a:r>
              <a:r>
                <a:rPr lang="en-US" altLang="zh-CN" sz="900" dirty="0" err="1"/>
                <a:t>ng</a:t>
              </a:r>
              <a:r>
                <a:rPr lang="en-US" altLang="zh-CN" sz="900" dirty="0"/>
                <a:t>/mL]</a:t>
              </a:r>
              <a:r>
                <a:rPr lang="en-US" altLang="zh-CN" sz="1000" dirty="0"/>
                <a:t> – </a:t>
              </a:r>
              <a:r>
                <a:rPr lang="zh-CN" altLang="en-US" sz="1000" dirty="0"/>
                <a:t>羅氏</a:t>
              </a:r>
              <a:r>
                <a:rPr lang="en-US" altLang="zh-CN" sz="900" dirty="0" err="1">
                  <a:latin typeface="Times New Roman" pitchFamily="18" charset="0"/>
                  <a:cs typeface="Times New Roman" pitchFamily="18" charset="0"/>
                </a:rPr>
                <a:t>cobas</a:t>
              </a:r>
              <a:r>
                <a:rPr lang="en-US" altLang="zh-CN" sz="900" dirty="0">
                  <a:latin typeface="Times New Roman" pitchFamily="18" charset="0"/>
                  <a:cs typeface="Times New Roman" pitchFamily="18" charset="0"/>
                </a:rPr>
                <a:t> 8000</a:t>
              </a:r>
              <a:r>
                <a:rPr lang="zh-TW" altLang="en-US" sz="1000" dirty="0"/>
                <a:t>血清工作站系統 </a:t>
              </a:r>
              <a:r>
                <a:rPr lang="en-US" altLang="zh-CN" sz="800" dirty="0"/>
                <a:t>(Roche </a:t>
              </a:r>
              <a:r>
                <a:rPr lang="en-US" altLang="zh-CN" sz="800" dirty="0" err="1"/>
                <a:t>cobas</a:t>
              </a:r>
              <a:r>
                <a:rPr lang="en-US" altLang="zh-CN" sz="800" dirty="0"/>
                <a:t> 8000 modular analyzer series)</a:t>
              </a:r>
              <a:r>
                <a:rPr lang="en-US" altLang="zh-CN" sz="1000" dirty="0">
                  <a:solidFill>
                    <a:srgbClr val="000000"/>
                  </a:solidFill>
                </a:rPr>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12" name="Rectangle 14"/>
            <p:cNvSpPr>
              <a:spLocks noChangeArrowheads="1"/>
            </p:cNvSpPr>
            <p:nvPr/>
          </p:nvSpPr>
          <p:spPr bwMode="auto">
            <a:xfrm>
              <a:off x="882168" y="1145698"/>
              <a:ext cx="9908073"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rPr>
                <a:t>       計算濃度分佈在</a:t>
              </a:r>
              <a:r>
                <a:rPr lang="en-US" altLang="zh-CN" sz="900" dirty="0">
                  <a:solidFill>
                    <a:srgbClr val="000000"/>
                  </a:solidFill>
                  <a:latin typeface="Times New Roman" pitchFamily="18" charset="0"/>
                  <a:cs typeface="Times New Roman" pitchFamily="18" charset="0"/>
                </a:rPr>
                <a:t>31</a:t>
              </a:r>
              <a:r>
                <a:rPr lang="zh-CN" altLang="en-US" sz="9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140[</a:t>
              </a:r>
              <a:r>
                <a:rPr lang="en-US" altLang="zh-CN" sz="900" dirty="0" err="1">
                  <a:solidFill>
                    <a:srgbClr val="000000"/>
                  </a:solidFill>
                  <a:latin typeface="Times New Roman" pitchFamily="18" charset="0"/>
                  <a:cs typeface="Times New Roman" pitchFamily="18" charset="0"/>
                </a:rPr>
                <a:t>ng</a:t>
              </a:r>
              <a:r>
                <a:rPr lang="en-US" altLang="zh-CN" sz="900" dirty="0">
                  <a:solidFill>
                    <a:srgbClr val="000000"/>
                  </a:solidFill>
                  <a:latin typeface="Times New Roman" pitchFamily="18" charset="0"/>
                  <a:cs typeface="Times New Roman" pitchFamily="18" charset="0"/>
                </a:rPr>
                <a:t>/mL]</a:t>
              </a:r>
              <a:r>
                <a:rPr lang="zh-CN" altLang="en-US" sz="1000" dirty="0">
                  <a:solidFill>
                    <a:srgbClr val="000000"/>
                  </a:solidFill>
                </a:rPr>
                <a:t>範圍的樣本的</a:t>
              </a:r>
              <a:r>
                <a:rPr lang="en-US" altLang="zh-CN" sz="900" i="1" dirty="0">
                  <a:solidFill>
                    <a:srgbClr val="000000"/>
                  </a:solidFill>
                  <a:latin typeface="Times New Roman" pitchFamily="18" charset="0"/>
                  <a:cs typeface="Times New Roman" pitchFamily="18" charset="0"/>
                </a:rPr>
                <a:t>E</a:t>
              </a:r>
              <a:r>
                <a:rPr lang="en-US" altLang="zh-CN" sz="800" dirty="0">
                  <a:solidFill>
                    <a:srgbClr val="000000"/>
                  </a:solidFill>
                </a:rPr>
                <a:t>411</a:t>
              </a:r>
              <a:r>
                <a:rPr lang="zh-CN" altLang="en-US" sz="1000" dirty="0">
                  <a:solidFill>
                    <a:srgbClr val="000000"/>
                  </a:solidFill>
                </a:rPr>
                <a:t>系統與</a:t>
              </a:r>
              <a:r>
                <a:rPr lang="en-US" altLang="zh-CN" sz="1000" i="1" dirty="0" err="1">
                  <a:solidFill>
                    <a:srgbClr val="000000"/>
                  </a:solidFill>
                  <a:latin typeface="Times New Roman" pitchFamily="18" charset="0"/>
                  <a:cs typeface="Times New Roman" pitchFamily="18" charset="0"/>
                </a:rPr>
                <a:t>cobas</a:t>
              </a:r>
              <a:r>
                <a:rPr lang="en-US" altLang="zh-CN" sz="10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CN" altLang="en-US" sz="1000" dirty="0">
                  <a:solidFill>
                    <a:srgbClr val="000000"/>
                  </a:solidFill>
                </a:rPr>
                <a:t>系統之間檢測值的偏差及相對偏差，並以偏差的均值來標示兩系統在這一濃度範圍檢測值的差異，同時根據兩系統檢測偏倚在此範圍的分佈特點估計可接受偏倚的置信區間；</a:t>
              </a:r>
              <a:endParaRPr lang="zh-CN" altLang="en-US" sz="800" dirty="0">
                <a:solidFill>
                  <a:srgbClr val="000000"/>
                </a:solidFill>
                <a:latin typeface="Times New Roman" pitchFamily="18" charset="0"/>
                <a:cs typeface="Times New Roman" pitchFamily="18" charset="0"/>
              </a:endParaRPr>
            </a:p>
          </p:txBody>
        </p:sp>
        <p:grpSp>
          <p:nvGrpSpPr>
            <p:cNvPr id="8" name="组合 7"/>
            <p:cNvGrpSpPr/>
            <p:nvPr/>
          </p:nvGrpSpPr>
          <p:grpSpPr>
            <a:xfrm>
              <a:off x="8544869" y="90643"/>
              <a:ext cx="2886569" cy="533344"/>
              <a:chOff x="8544869" y="85881"/>
              <a:chExt cx="2886569" cy="533344"/>
            </a:xfrm>
          </p:grpSpPr>
          <p:pic>
            <p:nvPicPr>
              <p:cNvPr id="9" name="Picture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4869" y="85881"/>
                <a:ext cx="2886569" cy="53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790242" y="477666"/>
                <a:ext cx="269081" cy="121444"/>
              </a:xfrm>
              <a:prstGeom prst="roundRect">
                <a:avLst/>
              </a:prstGeom>
              <a:noFill/>
              <a:ln w="6350">
                <a:solidFill>
                  <a:srgbClr val="FF09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42" y="4914378"/>
              <a:ext cx="10161541" cy="97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0488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solidFill>
                  <a:srgbClr val="000000"/>
                </a:solidFill>
              </a:rPr>
              <a:t>)</a:t>
            </a:r>
            <a:r>
              <a:rPr lang="zh-CN" altLang="en-US" sz="1100" dirty="0">
                <a:solidFill>
                  <a:srgbClr val="000000"/>
                </a:solidFill>
              </a:rPr>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zh-CN" altLang="en-US" sz="1000" dirty="0">
                <a:solidFill>
                  <a:srgbClr val="000000"/>
                </a:solidFill>
                <a:latin typeface="Times New Roman" pitchFamily="18" charset="0"/>
                <a:cs typeface="Times New Roman" pitchFamily="18" charset="0"/>
              </a:rPr>
              <a:t>以相對真值作為參照系利用臨床樣本的比對實驗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CLSI-EP9-A2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2" name="组合 31"/>
          <p:cNvGrpSpPr/>
          <p:nvPr/>
        </p:nvGrpSpPr>
        <p:grpSpPr>
          <a:xfrm>
            <a:off x="1758955" y="107907"/>
            <a:ext cx="9675568" cy="5673145"/>
            <a:chOff x="1758955" y="107907"/>
            <a:chExt cx="9675568" cy="5673145"/>
          </a:xfrm>
        </p:grpSpPr>
        <p:grpSp>
          <p:nvGrpSpPr>
            <p:cNvPr id="27" name="组合 26"/>
            <p:cNvGrpSpPr/>
            <p:nvPr/>
          </p:nvGrpSpPr>
          <p:grpSpPr>
            <a:xfrm>
              <a:off x="8407021" y="107907"/>
              <a:ext cx="3027502" cy="713550"/>
              <a:chOff x="8197204" y="116960"/>
              <a:chExt cx="3164895" cy="841274"/>
            </a:xfrm>
          </p:grpSpPr>
          <p:pic>
            <p:nvPicPr>
              <p:cNvPr id="29" name="Picture 4" descr="C:\Users\dell\Desktop\QQ截图201409201725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7204" y="116960"/>
                <a:ext cx="3164895" cy="5214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descr="C:\Users\dell\Desktop\QQ截图2014092017240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6668" y="701867"/>
                <a:ext cx="3155431" cy="2563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组合 30"/>
            <p:cNvGrpSpPr/>
            <p:nvPr/>
          </p:nvGrpSpPr>
          <p:grpSpPr>
            <a:xfrm>
              <a:off x="1758955" y="1036514"/>
              <a:ext cx="8248392" cy="4744538"/>
              <a:chOff x="1758955" y="1036514"/>
              <a:chExt cx="8248392" cy="4744538"/>
            </a:xfrm>
          </p:grpSpPr>
          <p:sp>
            <p:nvSpPr>
              <p:cNvPr id="18" name="Rectangle 14"/>
              <p:cNvSpPr>
                <a:spLocks noChangeArrowheads="1"/>
              </p:cNvSpPr>
              <p:nvPr/>
            </p:nvSpPr>
            <p:spPr bwMode="auto">
              <a:xfrm>
                <a:off x="6537277" y="1389308"/>
                <a:ext cx="3470070" cy="1131079"/>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nSpc>
                    <a:spcPct val="150000"/>
                  </a:lnSpc>
                </a:pPr>
                <a:r>
                  <a:rPr lang="zh-CN" altLang="en-US" sz="900" dirty="0">
                    <a:solidFill>
                      <a:srgbClr val="990000"/>
                    </a:solidFill>
                  </a:rPr>
                  <a:t>右圖為，當假設</a:t>
                </a:r>
                <a:r>
                  <a:rPr lang="en-US" altLang="zh-TW" sz="900" dirty="0">
                    <a:solidFill>
                      <a:srgbClr val="990000"/>
                    </a:solidFill>
                    <a:latin typeface="Times New Roman" pitchFamily="18" charset="0"/>
                    <a:cs typeface="Times New Roman" pitchFamily="18" charset="0"/>
                  </a:rPr>
                  <a:t>Ⅰ</a:t>
                </a:r>
                <a:r>
                  <a:rPr lang="zh-TW" altLang="en-US" sz="900" dirty="0">
                    <a:solidFill>
                      <a:srgbClr val="990000"/>
                    </a:solidFill>
                  </a:rPr>
                  <a:t>型錯誤</a:t>
                </a:r>
                <a:r>
                  <a:rPr lang="zh-CN" altLang="en-US" sz="900" dirty="0">
                    <a:solidFill>
                      <a:srgbClr val="990000"/>
                    </a:solidFill>
                  </a:rPr>
                  <a:t>接受水準訂立為</a:t>
                </a:r>
                <a:r>
                  <a:rPr lang="en-US" altLang="zh-CN" sz="850" dirty="0">
                    <a:solidFill>
                      <a:srgbClr val="990000"/>
                    </a:solidFill>
                    <a:latin typeface="Times New Roman" pitchFamily="18" charset="0"/>
                    <a:cs typeface="Times New Roman" pitchFamily="18" charset="0"/>
                  </a:rPr>
                  <a:t>0.05</a:t>
                </a:r>
                <a:r>
                  <a:rPr lang="zh-CN" altLang="en-US" sz="900" dirty="0">
                    <a:solidFill>
                      <a:srgbClr val="990000"/>
                    </a:solidFill>
                  </a:rPr>
                  <a:t>時</a:t>
                </a:r>
                <a:r>
                  <a:rPr lang="en-US" altLang="zh-CN"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α</a:t>
                </a:r>
                <a:r>
                  <a:rPr lang="en-US" altLang="zh-TW" sz="800" dirty="0">
                    <a:solidFill>
                      <a:srgbClr val="990000"/>
                    </a:solidFill>
                    <a:latin typeface="Times New Roman" pitchFamily="18" charset="0"/>
                    <a:cs typeface="Times New Roman" pitchFamily="18" charset="0"/>
                  </a:rPr>
                  <a:t>=0.05</a:t>
                </a:r>
                <a:r>
                  <a:rPr lang="en-US" altLang="zh-CN" sz="800" dirty="0">
                    <a:solidFill>
                      <a:srgbClr val="990000"/>
                    </a:solidFill>
                    <a:latin typeface="Times New Roman" pitchFamily="18" charset="0"/>
                    <a:cs typeface="Times New Roman" pitchFamily="18" charset="0"/>
                  </a:rPr>
                  <a:t>)</a:t>
                </a:r>
                <a:r>
                  <a:rPr lang="zh-TW" altLang="en-US" sz="900" dirty="0">
                    <a:solidFill>
                      <a:srgbClr val="990000"/>
                    </a:solidFill>
                  </a:rPr>
                  <a:t>，</a:t>
                </a:r>
                <a:r>
                  <a:rPr lang="zh-CN" altLang="en-US" sz="900" dirty="0">
                    <a:solidFill>
                      <a:srgbClr val="990000"/>
                    </a:solidFill>
                  </a:rPr>
                  <a:t>樣本含量分別為</a:t>
                </a:r>
                <a:r>
                  <a:rPr lang="en-US" altLang="zh-CN" sz="800" dirty="0">
                    <a:solidFill>
                      <a:srgbClr val="990000"/>
                    </a:solidFill>
                    <a:latin typeface="Times New Roman" pitchFamily="18" charset="0"/>
                    <a:cs typeface="Times New Roman" pitchFamily="18" charset="0"/>
                  </a:rPr>
                  <a:t>10(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=10)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20(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=20)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50(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=50)</a:t>
                </a:r>
                <a:r>
                  <a:rPr lang="zh-CN" altLang="en-US" sz="900" dirty="0">
                    <a:solidFill>
                      <a:srgbClr val="990000"/>
                    </a:solidFill>
                  </a:rPr>
                  <a:t>時，各自的檢出功效曲線；橫坐標為效應量</a:t>
                </a:r>
                <a:r>
                  <a:rPr lang="en-US" altLang="zh-CN" sz="800" dirty="0">
                    <a:solidFill>
                      <a:srgbClr val="990000"/>
                    </a:solidFill>
                    <a:latin typeface="Times New Roman" pitchFamily="18" charset="0"/>
                    <a:cs typeface="Times New Roman" pitchFamily="18" charset="0"/>
                  </a:rPr>
                  <a:t>(</a:t>
                </a:r>
                <a:r>
                  <a:rPr lang="en-US" altLang="zh-CN" sz="800" i="1" dirty="0">
                    <a:solidFill>
                      <a:srgbClr val="990000"/>
                    </a:solidFill>
                    <a:latin typeface="Times New Roman" pitchFamily="18" charset="0"/>
                    <a:cs typeface="Times New Roman" pitchFamily="18" charset="0"/>
                  </a:rPr>
                  <a:t>effect </a:t>
                </a:r>
                <a:r>
                  <a:rPr lang="en-US" altLang="zh-CN" sz="800" i="1" dirty="0" err="1">
                    <a:solidFill>
                      <a:srgbClr val="990000"/>
                    </a:solidFill>
                    <a:latin typeface="Times New Roman" pitchFamily="18" charset="0"/>
                    <a:cs typeface="Times New Roman" pitchFamily="18" charset="0"/>
                  </a:rPr>
                  <a:t>size</a:t>
                </a:r>
                <a:r>
                  <a:rPr lang="en-US" altLang="zh-CN" sz="800" dirty="0" err="1">
                    <a:solidFill>
                      <a:srgbClr val="990000"/>
                    </a:solidFill>
                    <a:latin typeface="Times New Roman" pitchFamily="18" charset="0"/>
                    <a:cs typeface="Times New Roman" pitchFamily="18" charset="0"/>
                  </a:rPr>
                  <a:t>,</a:t>
                </a:r>
                <a:r>
                  <a:rPr lang="en-US" altLang="zh-CN" sz="800" i="1" dirty="0" err="1">
                    <a:solidFill>
                      <a:srgbClr val="990000"/>
                    </a:solidFill>
                    <a:latin typeface="Times New Roman" pitchFamily="18" charset="0"/>
                    <a:cs typeface="Times New Roman" pitchFamily="18" charset="0"/>
                  </a:rPr>
                  <a:t>ES</a:t>
                </a:r>
                <a:r>
                  <a:rPr lang="en-US" altLang="zh-CN" sz="800" dirty="0">
                    <a:solidFill>
                      <a:srgbClr val="990000"/>
                    </a:solidFill>
                    <a:latin typeface="Times New Roman" pitchFamily="18" charset="0"/>
                    <a:cs typeface="Times New Roman" pitchFamily="18" charset="0"/>
                  </a:rPr>
                  <a:t>)</a:t>
                </a:r>
                <a:r>
                  <a:rPr lang="zh-CN" altLang="en-US" sz="900" dirty="0">
                    <a:solidFill>
                      <a:srgbClr val="990000"/>
                    </a:solidFill>
                  </a:rPr>
                  <a:t>，縱坐標為</a:t>
                </a:r>
                <a:r>
                  <a:rPr lang="en-US" altLang="zh-CN" sz="900" dirty="0">
                    <a:solidFill>
                      <a:srgbClr val="990000"/>
                    </a:solidFill>
                    <a:latin typeface="Times New Roman" pitchFamily="18" charset="0"/>
                    <a:cs typeface="Times New Roman" pitchFamily="18" charset="0"/>
                  </a:rPr>
                  <a:t>Ⅱ</a:t>
                </a:r>
                <a:r>
                  <a:rPr lang="zh-CN" altLang="en-US" sz="900" dirty="0">
                    <a:solidFill>
                      <a:srgbClr val="990000"/>
                    </a:solidFill>
                  </a:rPr>
                  <a:t>型錯誤概率</a:t>
                </a:r>
                <a:r>
                  <a:rPr lang="en-US" altLang="zh-CN" sz="800" dirty="0">
                    <a:solidFill>
                      <a:srgbClr val="990000"/>
                    </a:solidFill>
                    <a:latin typeface="Times New Roman" pitchFamily="18" charset="0"/>
                    <a:cs typeface="Times New Roman" pitchFamily="18" charset="0"/>
                  </a:rPr>
                  <a:t>(</a:t>
                </a:r>
                <a:r>
                  <a:rPr lang="el-GR" altLang="zh-CN" sz="800" i="1" dirty="0">
                    <a:solidFill>
                      <a:srgbClr val="990000"/>
                    </a:solidFill>
                    <a:latin typeface="Times New Roman" pitchFamily="18" charset="0"/>
                    <a:cs typeface="Times New Roman" pitchFamily="18" charset="0"/>
                  </a:rPr>
                  <a:t>β</a:t>
                </a:r>
                <a:r>
                  <a:rPr lang="en-US" altLang="zh-CN" sz="800" dirty="0">
                    <a:solidFill>
                      <a:srgbClr val="990000"/>
                    </a:solidFill>
                    <a:latin typeface="Times New Roman" pitchFamily="18" charset="0"/>
                    <a:cs typeface="Times New Roman" pitchFamily="18" charset="0"/>
                  </a:rPr>
                  <a:t>)</a:t>
                </a:r>
                <a:r>
                  <a:rPr lang="zh-CN" altLang="en-US" sz="900" dirty="0">
                    <a:solidFill>
                      <a:srgbClr val="990000"/>
                    </a:solidFill>
                  </a:rPr>
                  <a:t>，</a:t>
                </a:r>
                <a:r>
                  <a:rPr lang="zh-TW" altLang="en-US" sz="900" dirty="0">
                    <a:solidFill>
                      <a:srgbClr val="990000"/>
                    </a:solidFill>
                  </a:rPr>
                  <a:t>統計上將</a:t>
                </a:r>
                <a:r>
                  <a:rPr lang="en-US" altLang="zh-TW" sz="800" i="1" dirty="0">
                    <a:solidFill>
                      <a:srgbClr val="990000"/>
                    </a:solidFill>
                    <a:latin typeface="Times New Roman" pitchFamily="18" charset="0"/>
                    <a:cs typeface="Times New Roman" pitchFamily="18" charset="0"/>
                  </a:rPr>
                  <a:t>1</a:t>
                </a:r>
                <a:r>
                  <a:rPr lang="en-US" altLang="zh-TW"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β</a:t>
                </a:r>
                <a:r>
                  <a:rPr lang="zh-TW" altLang="en-US" sz="900" dirty="0">
                    <a:solidFill>
                      <a:srgbClr val="990000"/>
                    </a:solidFill>
                  </a:rPr>
                  <a:t>稱為檢驗效能</a:t>
                </a:r>
                <a:r>
                  <a:rPr lang="zh-CN" altLang="en-US" sz="900" dirty="0">
                    <a:solidFill>
                      <a:srgbClr val="990000"/>
                    </a:solidFill>
                  </a:rPr>
                  <a:t>；從右圖可看出，檢出功效隨著樣本含量的增加而增大，所以若想增大檢出效能可以通過增加樣本含量來實現。</a:t>
                </a:r>
              </a:p>
            </p:txBody>
          </p:sp>
          <p:sp>
            <p:nvSpPr>
              <p:cNvPr id="14" name="Rectangle 14"/>
              <p:cNvSpPr>
                <a:spLocks noChangeArrowheads="1"/>
              </p:cNvSpPr>
              <p:nvPr/>
            </p:nvSpPr>
            <p:spPr bwMode="auto">
              <a:xfrm>
                <a:off x="2060810" y="4473186"/>
                <a:ext cx="3125337" cy="715581"/>
              </a:xfrm>
              <a:prstGeom prst="rect">
                <a:avLst/>
              </a:prstGeom>
              <a:noFill/>
              <a:ln w="6350">
                <a:solidFill>
                  <a:schemeClr val="accent6">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lvl="0">
                  <a:lnSpc>
                    <a:spcPct val="150000"/>
                  </a:lnSpc>
                </a:pPr>
                <a:r>
                  <a:rPr lang="zh-CN" altLang="en-US" sz="900" dirty="0">
                    <a:solidFill>
                      <a:srgbClr val="990000"/>
                    </a:solidFill>
                  </a:rPr>
                  <a:t>左圖為</a:t>
                </a:r>
                <a:r>
                  <a:rPr lang="en-US" altLang="zh-TW" sz="900" dirty="0">
                    <a:solidFill>
                      <a:srgbClr val="990000"/>
                    </a:solidFill>
                    <a:latin typeface="Times New Roman" pitchFamily="18" charset="0"/>
                    <a:cs typeface="Times New Roman" pitchFamily="18" charset="0"/>
                  </a:rPr>
                  <a:t>Ⅰ</a:t>
                </a:r>
                <a:r>
                  <a:rPr lang="zh-TW" altLang="en-US" sz="900" dirty="0">
                    <a:solidFill>
                      <a:srgbClr val="990000"/>
                    </a:solidFill>
                  </a:rPr>
                  <a:t>型錯誤</a:t>
                </a:r>
                <a:r>
                  <a:rPr lang="zh-CN" altLang="en-US" sz="900" dirty="0">
                    <a:solidFill>
                      <a:srgbClr val="990000"/>
                    </a:solidFill>
                  </a:rPr>
                  <a:t>接受水準為</a:t>
                </a:r>
                <a:r>
                  <a:rPr lang="en-US" altLang="zh-CN" sz="850" dirty="0">
                    <a:solidFill>
                      <a:srgbClr val="990000"/>
                    </a:solidFill>
                    <a:latin typeface="Times New Roman" pitchFamily="18" charset="0"/>
                    <a:cs typeface="Times New Roman" pitchFamily="18" charset="0"/>
                  </a:rPr>
                  <a:t>0.01</a:t>
                </a:r>
                <a:r>
                  <a:rPr lang="zh-CN" altLang="en-US" sz="900" dirty="0">
                    <a:solidFill>
                      <a:srgbClr val="990000"/>
                    </a:solidFill>
                  </a:rPr>
                  <a:t>時</a:t>
                </a:r>
                <a:r>
                  <a:rPr lang="en-US" altLang="zh-CN"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α</a:t>
                </a:r>
                <a:r>
                  <a:rPr lang="en-US" altLang="zh-TW" sz="800" dirty="0">
                    <a:solidFill>
                      <a:srgbClr val="990000"/>
                    </a:solidFill>
                    <a:latin typeface="Times New Roman" pitchFamily="18" charset="0"/>
                    <a:cs typeface="Times New Roman" pitchFamily="18" charset="0"/>
                  </a:rPr>
                  <a:t>=0.01</a:t>
                </a:r>
                <a:r>
                  <a:rPr lang="en-US" altLang="zh-CN" sz="800" dirty="0">
                    <a:solidFill>
                      <a:srgbClr val="990000"/>
                    </a:solidFill>
                    <a:latin typeface="Times New Roman" pitchFamily="18" charset="0"/>
                    <a:cs typeface="Times New Roman" pitchFamily="18" charset="0"/>
                  </a:rPr>
                  <a:t>)</a:t>
                </a:r>
                <a:r>
                  <a:rPr lang="zh-TW" altLang="en-US" sz="900" dirty="0">
                    <a:solidFill>
                      <a:srgbClr val="990000"/>
                    </a:solidFill>
                  </a:rPr>
                  <a:t>，</a:t>
                </a:r>
                <a:r>
                  <a:rPr lang="zh-CN" altLang="en-US" sz="900" dirty="0">
                    <a:solidFill>
                      <a:srgbClr val="990000"/>
                    </a:solidFill>
                  </a:rPr>
                  <a:t>樣本含量為</a:t>
                </a:r>
                <a:r>
                  <a:rPr lang="en-US" altLang="zh-CN" sz="800" dirty="0">
                    <a:solidFill>
                      <a:srgbClr val="990000"/>
                    </a:solidFill>
                    <a:latin typeface="Times New Roman" pitchFamily="18" charset="0"/>
                    <a:cs typeface="Times New Roman" pitchFamily="18" charset="0"/>
                  </a:rPr>
                  <a:t>10(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=10)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20(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=20)</a:t>
                </a:r>
                <a:r>
                  <a:rPr lang="zh-CN" altLang="en-US" sz="900" dirty="0">
                    <a:solidFill>
                      <a:srgbClr val="990000"/>
                    </a:solidFill>
                  </a:rPr>
                  <a:t>、</a:t>
                </a:r>
                <a:r>
                  <a:rPr lang="en-US" altLang="zh-CN" sz="800" dirty="0">
                    <a:solidFill>
                      <a:srgbClr val="990000"/>
                    </a:solidFill>
                    <a:latin typeface="Times New Roman" pitchFamily="18" charset="0"/>
                    <a:cs typeface="Times New Roman" pitchFamily="18" charset="0"/>
                  </a:rPr>
                  <a:t>50(</a:t>
                </a:r>
                <a:r>
                  <a:rPr lang="en-US" altLang="zh-CN" sz="800" i="1" dirty="0">
                    <a:solidFill>
                      <a:srgbClr val="990000"/>
                    </a:solidFill>
                    <a:latin typeface="Times New Roman" pitchFamily="18" charset="0"/>
                    <a:cs typeface="Times New Roman" pitchFamily="18" charset="0"/>
                  </a:rPr>
                  <a:t>N</a:t>
                </a:r>
                <a:r>
                  <a:rPr lang="en-US" altLang="zh-CN" sz="800" dirty="0">
                    <a:solidFill>
                      <a:srgbClr val="990000"/>
                    </a:solidFill>
                    <a:latin typeface="Times New Roman" pitchFamily="18" charset="0"/>
                    <a:cs typeface="Times New Roman" pitchFamily="18" charset="0"/>
                  </a:rPr>
                  <a:t>=50)</a:t>
                </a:r>
                <a:r>
                  <a:rPr lang="zh-CN" altLang="en-US" sz="900" dirty="0">
                    <a:solidFill>
                      <a:srgbClr val="990000"/>
                    </a:solidFill>
                  </a:rPr>
                  <a:t>時各自的檢出功效曲線；對比兩圖可看出，檢出功效隨著</a:t>
                </a:r>
                <a:r>
                  <a:rPr lang="en-US" altLang="zh-TW" sz="900" dirty="0">
                    <a:solidFill>
                      <a:srgbClr val="990000"/>
                    </a:solidFill>
                    <a:latin typeface="Times New Roman" pitchFamily="18" charset="0"/>
                    <a:cs typeface="Times New Roman" pitchFamily="18" charset="0"/>
                  </a:rPr>
                  <a:t>Ⅰ</a:t>
                </a:r>
                <a:r>
                  <a:rPr lang="zh-TW" altLang="en-US" sz="900" dirty="0">
                    <a:solidFill>
                      <a:srgbClr val="990000"/>
                    </a:solidFill>
                  </a:rPr>
                  <a:t>型錯誤</a:t>
                </a:r>
                <a:r>
                  <a:rPr lang="zh-CN" altLang="en-US" sz="900" dirty="0">
                    <a:solidFill>
                      <a:srgbClr val="990000"/>
                    </a:solidFill>
                  </a:rPr>
                  <a:t>概率</a:t>
                </a:r>
                <a:r>
                  <a:rPr lang="en-US" altLang="zh-CN" sz="800" dirty="0">
                    <a:solidFill>
                      <a:srgbClr val="990000"/>
                    </a:solidFill>
                    <a:latin typeface="Times New Roman" pitchFamily="18" charset="0"/>
                    <a:cs typeface="Times New Roman" pitchFamily="18" charset="0"/>
                  </a:rPr>
                  <a:t>(</a:t>
                </a:r>
                <a:r>
                  <a:rPr lang="en-US" altLang="zh-TW" sz="800" i="1" dirty="0">
                    <a:solidFill>
                      <a:srgbClr val="990000"/>
                    </a:solidFill>
                    <a:latin typeface="Times New Roman" pitchFamily="18" charset="0"/>
                    <a:cs typeface="Times New Roman" pitchFamily="18" charset="0"/>
                  </a:rPr>
                  <a:t>α</a:t>
                </a:r>
                <a:r>
                  <a:rPr lang="en-US" altLang="zh-TW" sz="800" dirty="0">
                    <a:solidFill>
                      <a:srgbClr val="990000"/>
                    </a:solidFill>
                    <a:latin typeface="Times New Roman" pitchFamily="18" charset="0"/>
                    <a:cs typeface="Times New Roman" pitchFamily="18" charset="0"/>
                  </a:rPr>
                  <a:t>)</a:t>
                </a:r>
                <a:r>
                  <a:rPr lang="zh-CN" altLang="en-US" sz="900" dirty="0">
                    <a:solidFill>
                      <a:srgbClr val="990000"/>
                    </a:solidFill>
                  </a:rPr>
                  <a:t>的減小而下降。</a:t>
                </a:r>
              </a:p>
            </p:txBody>
          </p:sp>
          <p:pic>
            <p:nvPicPr>
              <p:cNvPr id="23" name="Picture 2" descr="C:\Users\dell\Desktop\QQ截图2014092017202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8955" y="1036514"/>
                <a:ext cx="3555542" cy="30186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dell\Desktop\QQ截图20140920172209.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1804" y="2762386"/>
                <a:ext cx="3555542" cy="301866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箭头连接符 20"/>
              <p:cNvCxnSpPr>
                <a:endCxn id="18" idx="1"/>
              </p:cNvCxnSpPr>
              <p:nvPr/>
            </p:nvCxnSpPr>
            <p:spPr>
              <a:xfrm flipV="1">
                <a:off x="5684292" y="1954848"/>
                <a:ext cx="852985" cy="126436"/>
              </a:xfrm>
              <a:prstGeom prst="straightConnector1">
                <a:avLst/>
              </a:prstGeom>
              <a:ln w="6350">
                <a:solidFill>
                  <a:schemeClr val="accent2">
                    <a:lumMod val="60000"/>
                    <a:lumOff val="40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4" idx="3"/>
              </p:cNvCxnSpPr>
              <p:nvPr/>
            </p:nvCxnSpPr>
            <p:spPr>
              <a:xfrm flipV="1">
                <a:off x="5186147" y="4721959"/>
                <a:ext cx="938285" cy="109018"/>
              </a:xfrm>
              <a:prstGeom prst="straightConnector1">
                <a:avLst/>
              </a:prstGeom>
              <a:ln w="6350">
                <a:solidFill>
                  <a:schemeClr val="accent2">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04390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1785716" y="61803"/>
            <a:ext cx="9654882" cy="5541760"/>
            <a:chOff x="1785716" y="61803"/>
            <a:chExt cx="9654882" cy="5541760"/>
          </a:xfrm>
        </p:grpSpPr>
        <p:grpSp>
          <p:nvGrpSpPr>
            <p:cNvPr id="2" name="组合 1"/>
            <p:cNvGrpSpPr/>
            <p:nvPr/>
          </p:nvGrpSpPr>
          <p:grpSpPr>
            <a:xfrm>
              <a:off x="1785716" y="891637"/>
              <a:ext cx="8796109" cy="4711926"/>
              <a:chOff x="1785716" y="891637"/>
              <a:chExt cx="8796109" cy="4711926"/>
            </a:xfrm>
          </p:grpSpPr>
          <p:pic>
            <p:nvPicPr>
              <p:cNvPr id="819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062" y="4455456"/>
                <a:ext cx="2957969" cy="114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460" y="4455456"/>
                <a:ext cx="2957968" cy="114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4465" y="2984701"/>
                <a:ext cx="7503499" cy="131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4465" y="1554949"/>
                <a:ext cx="7503499" cy="131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4"/>
              <p:cNvSpPr>
                <a:spLocks noChangeArrowheads="1"/>
              </p:cNvSpPr>
              <p:nvPr/>
            </p:nvSpPr>
            <p:spPr bwMode="auto">
              <a:xfrm>
                <a:off x="1785716" y="891637"/>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1785716" y="1116356"/>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grpSp>
          <p:nvGrpSpPr>
            <p:cNvPr id="12" name="组合 11"/>
            <p:cNvGrpSpPr/>
            <p:nvPr/>
          </p:nvGrpSpPr>
          <p:grpSpPr>
            <a:xfrm>
              <a:off x="8446886" y="61803"/>
              <a:ext cx="2993712" cy="658708"/>
              <a:chOff x="8446886" y="61803"/>
              <a:chExt cx="2993712" cy="658708"/>
            </a:xfrm>
          </p:grpSpPr>
          <p:pic>
            <p:nvPicPr>
              <p:cNvPr id="809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6886" y="61803"/>
                <a:ext cx="2993712" cy="65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 10"/>
              <p:cNvSpPr/>
              <p:nvPr/>
            </p:nvSpPr>
            <p:spPr>
              <a:xfrm>
                <a:off x="10832307" y="433861"/>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834688" y="583865"/>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561519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13" name="组合 12"/>
          <p:cNvGrpSpPr/>
          <p:nvPr/>
        </p:nvGrpSpPr>
        <p:grpSpPr>
          <a:xfrm>
            <a:off x="1885299" y="61803"/>
            <a:ext cx="9555299" cy="5658694"/>
            <a:chOff x="1885299" y="61803"/>
            <a:chExt cx="9555299" cy="5658694"/>
          </a:xfrm>
        </p:grpSpPr>
        <p:grpSp>
          <p:nvGrpSpPr>
            <p:cNvPr id="12" name="组合 11"/>
            <p:cNvGrpSpPr/>
            <p:nvPr/>
          </p:nvGrpSpPr>
          <p:grpSpPr>
            <a:xfrm>
              <a:off x="8446886" y="61803"/>
              <a:ext cx="2993712" cy="658708"/>
              <a:chOff x="8446886" y="61803"/>
              <a:chExt cx="2993712" cy="658708"/>
            </a:xfrm>
          </p:grpSpPr>
          <p:pic>
            <p:nvPicPr>
              <p:cNvPr id="809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886" y="61803"/>
                <a:ext cx="2993712" cy="65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 10"/>
              <p:cNvSpPr/>
              <p:nvPr/>
            </p:nvSpPr>
            <p:spPr>
              <a:xfrm>
                <a:off x="10832307" y="433861"/>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834688" y="583865"/>
                <a:ext cx="252412" cy="11430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1885299" y="819213"/>
              <a:ext cx="8796109" cy="4901284"/>
              <a:chOff x="1885299" y="819213"/>
              <a:chExt cx="8796109" cy="4901284"/>
            </a:xfrm>
          </p:grpSpPr>
          <p:sp>
            <p:nvSpPr>
              <p:cNvPr id="7" name="Rectangle 14"/>
              <p:cNvSpPr>
                <a:spLocks noChangeArrowheads="1"/>
              </p:cNvSpPr>
              <p:nvPr/>
            </p:nvSpPr>
            <p:spPr bwMode="auto">
              <a:xfrm>
                <a:off x="1885299" y="819213"/>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1885299" y="1043932"/>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nvGrpSpPr>
              <p:cNvPr id="5" name="组合 4"/>
              <p:cNvGrpSpPr/>
              <p:nvPr/>
            </p:nvGrpSpPr>
            <p:grpSpPr>
              <a:xfrm>
                <a:off x="2349435" y="1394484"/>
                <a:ext cx="6921303" cy="2126016"/>
                <a:chOff x="2349435" y="1394484"/>
                <a:chExt cx="6921303" cy="2126016"/>
              </a:xfrm>
            </p:grpSpPr>
            <p:pic>
              <p:nvPicPr>
                <p:cNvPr id="82957"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2096" y="1641003"/>
                  <a:ext cx="6888642" cy="1879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4"/>
                <p:cNvSpPr>
                  <a:spLocks noChangeArrowheads="1"/>
                </p:cNvSpPr>
                <p:nvPr/>
              </p:nvSpPr>
              <p:spPr bwMode="auto">
                <a:xfrm>
                  <a:off x="2349435" y="1394484"/>
                  <a:ext cx="6206087"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促卵泡生成素</a:t>
                  </a:r>
                  <a:r>
                    <a:rPr lang="en-US" altLang="zh-CN" sz="700" dirty="0">
                      <a:solidFill>
                        <a:srgbClr val="000000"/>
                      </a:solidFill>
                    </a:rPr>
                    <a:t>(</a:t>
                  </a:r>
                  <a:r>
                    <a:rPr lang="en-US" altLang="zh-CN" sz="700" i="1" dirty="0">
                      <a:solidFill>
                        <a:srgbClr val="000000"/>
                      </a:solidFill>
                      <a:latin typeface="Times New Roman" pitchFamily="18" charset="0"/>
                      <a:cs typeface="Times New Roman" pitchFamily="18" charset="0"/>
                    </a:rPr>
                    <a:t>follicle-stimulating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nvGrpSpPr>
              <p:cNvPr id="4" name="组合 3"/>
              <p:cNvGrpSpPr/>
              <p:nvPr/>
            </p:nvGrpSpPr>
            <p:grpSpPr>
              <a:xfrm>
                <a:off x="2349435" y="3590206"/>
                <a:ext cx="6921303" cy="2130291"/>
                <a:chOff x="2349435" y="3590206"/>
                <a:chExt cx="6921303" cy="2130291"/>
              </a:xfrm>
            </p:grpSpPr>
            <p:pic>
              <p:nvPicPr>
                <p:cNvPr id="82959"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2096" y="3841003"/>
                  <a:ext cx="6888642" cy="1879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4"/>
                <p:cNvSpPr>
                  <a:spLocks noChangeArrowheads="1"/>
                </p:cNvSpPr>
                <p:nvPr/>
              </p:nvSpPr>
              <p:spPr bwMode="auto">
                <a:xfrm>
                  <a:off x="2349435" y="3590206"/>
                  <a:ext cx="6206087"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grpSp>
    </p:spTree>
    <p:extLst>
      <p:ext uri="{BB962C8B-B14F-4D97-AF65-F5344CB8AC3E}">
        <p14:creationId xmlns:p14="http://schemas.microsoft.com/office/powerpoint/2010/main" val="1930559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14" name="组合 13"/>
          <p:cNvGrpSpPr/>
          <p:nvPr/>
        </p:nvGrpSpPr>
        <p:grpSpPr>
          <a:xfrm>
            <a:off x="1821832" y="657396"/>
            <a:ext cx="8796109" cy="5214349"/>
            <a:chOff x="1821832" y="657396"/>
            <a:chExt cx="8796109" cy="5214349"/>
          </a:xfrm>
        </p:grpSpPr>
        <p:sp>
          <p:nvSpPr>
            <p:cNvPr id="7" name="Rectangle 14"/>
            <p:cNvSpPr>
              <a:spLocks noChangeArrowheads="1"/>
            </p:cNvSpPr>
            <p:nvPr/>
          </p:nvSpPr>
          <p:spPr bwMode="auto">
            <a:xfrm>
              <a:off x="1821832" y="657396"/>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1821832" y="882115"/>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nvGrpSpPr>
            <p:cNvPr id="11" name="组合 10"/>
            <p:cNvGrpSpPr/>
            <p:nvPr/>
          </p:nvGrpSpPr>
          <p:grpSpPr>
            <a:xfrm>
              <a:off x="1878679" y="1141000"/>
              <a:ext cx="8012692" cy="2358740"/>
              <a:chOff x="1878679" y="1141000"/>
              <a:chExt cx="8012692" cy="235874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024" y="1394132"/>
                <a:ext cx="4006346" cy="210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680" y="1394132"/>
                <a:ext cx="4006346" cy="210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4"/>
              <p:cNvSpPr>
                <a:spLocks noChangeArrowheads="1"/>
              </p:cNvSpPr>
              <p:nvPr/>
            </p:nvSpPr>
            <p:spPr bwMode="auto">
              <a:xfrm>
                <a:off x="1878679" y="1141000"/>
                <a:ext cx="8012692"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促卵泡生成素</a:t>
                </a:r>
                <a:r>
                  <a:rPr lang="en-US" altLang="zh-CN" sz="700" dirty="0">
                    <a:solidFill>
                      <a:srgbClr val="000000"/>
                    </a:solidFill>
                  </a:rPr>
                  <a:t>(</a:t>
                </a:r>
                <a:r>
                  <a:rPr lang="en-US" altLang="zh-CN" sz="700" i="1" dirty="0">
                    <a:solidFill>
                      <a:srgbClr val="000000"/>
                    </a:solidFill>
                    <a:latin typeface="Times New Roman" pitchFamily="18" charset="0"/>
                    <a:cs typeface="Times New Roman" pitchFamily="18" charset="0"/>
                  </a:rPr>
                  <a:t>follicle-stimulating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nvGrpSpPr>
            <p:cNvPr id="12" name="组合 11"/>
            <p:cNvGrpSpPr/>
            <p:nvPr/>
          </p:nvGrpSpPr>
          <p:grpSpPr>
            <a:xfrm>
              <a:off x="1878679" y="3522061"/>
              <a:ext cx="8012692" cy="2349684"/>
              <a:chOff x="1878679" y="3522061"/>
              <a:chExt cx="8012692" cy="2349684"/>
            </a:xfrm>
          </p:grpSpPr>
          <p:pic>
            <p:nvPicPr>
              <p:cNvPr id="839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5024" y="3766137"/>
                <a:ext cx="4006346" cy="210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680" y="3766137"/>
                <a:ext cx="4006346" cy="2105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4"/>
              <p:cNvSpPr>
                <a:spLocks noChangeArrowheads="1"/>
              </p:cNvSpPr>
              <p:nvPr/>
            </p:nvSpPr>
            <p:spPr bwMode="auto">
              <a:xfrm>
                <a:off x="1878679" y="3522061"/>
                <a:ext cx="8012692"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1587920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3723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以理論回收值作為參照系的回收試驗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CLSI-EP6-A</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9" name="组合 8"/>
          <p:cNvGrpSpPr/>
          <p:nvPr/>
        </p:nvGrpSpPr>
        <p:grpSpPr>
          <a:xfrm>
            <a:off x="421145" y="630237"/>
            <a:ext cx="10645240" cy="5215218"/>
            <a:chOff x="421145" y="630237"/>
            <a:chExt cx="10645240" cy="5215218"/>
          </a:xfrm>
        </p:grpSpPr>
        <p:sp>
          <p:nvSpPr>
            <p:cNvPr id="7" name="Rectangle 14"/>
            <p:cNvSpPr>
              <a:spLocks noChangeArrowheads="1"/>
            </p:cNvSpPr>
            <p:nvPr/>
          </p:nvSpPr>
          <p:spPr bwMode="auto">
            <a:xfrm>
              <a:off x="436723" y="630237"/>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促卵泡生成素</a:t>
              </a:r>
              <a:r>
                <a:rPr lang="en-US" altLang="zh-CN" sz="700" dirty="0"/>
                <a:t>(</a:t>
              </a:r>
              <a:r>
                <a:rPr lang="en-US" altLang="zh-CN" sz="700" i="1" dirty="0">
                  <a:latin typeface="Times New Roman" pitchFamily="18" charset="0"/>
                  <a:cs typeface="Times New Roman" pitchFamily="18" charset="0"/>
                </a:rPr>
                <a:t>follicle-stimulating hormone</a:t>
              </a:r>
              <a:r>
                <a:rPr lang="en-US" altLang="zh-CN" sz="700" dirty="0"/>
                <a:t>) [IU/L]</a:t>
              </a:r>
              <a:r>
                <a:rPr lang="zh-CN" altLang="en-US" sz="1000" dirty="0">
                  <a:solidFill>
                    <a:srgbClr val="000000"/>
                  </a:solidFill>
                </a:rPr>
                <a:t>、</a:t>
              </a: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r>
                <a:rPr lang="en-US" altLang="zh-CN" sz="1000" dirty="0"/>
                <a:t> </a:t>
              </a:r>
              <a:r>
                <a:rPr lang="zh-CN" altLang="en-US" sz="900" dirty="0">
                  <a:solidFill>
                    <a:srgbClr val="000000"/>
                  </a:solidFill>
                  <a:latin typeface="Times New Roman" pitchFamily="18" charset="0"/>
                  <a:cs typeface="Times New Roman" pitchFamily="18" charset="0"/>
                </a:rPr>
                <a:t>～</a:t>
              </a:r>
              <a:r>
                <a:rPr lang="en-US" altLang="zh-CN" sz="1000" dirty="0"/>
                <a:t> </a:t>
              </a:r>
              <a:r>
                <a:rPr lang="zh-CN" altLang="en-US" sz="1000" dirty="0">
                  <a:solidFill>
                    <a:srgbClr val="000000"/>
                  </a:solidFill>
                </a:rPr>
                <a:t>羅氏</a:t>
              </a:r>
              <a:r>
                <a:rPr lang="en-US" altLang="zh-CN" sz="800" dirty="0">
                  <a:solidFill>
                    <a:srgbClr val="000000"/>
                  </a:solidFill>
                </a:rPr>
                <a:t>E411</a:t>
              </a:r>
              <a:r>
                <a:rPr lang="zh-TW" altLang="en-US" sz="1000" dirty="0">
                  <a:solidFill>
                    <a:srgbClr val="000000"/>
                  </a:solidFill>
                </a:rPr>
                <a:t>全自動電化學發光免疫分析儀</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e411 analyzer series)</a:t>
              </a:r>
              <a:endParaRPr lang="zh-CN" altLang="en-US" sz="800" dirty="0">
                <a:latin typeface="Times New Roman" pitchFamily="18" charset="0"/>
                <a:cs typeface="Times New Roman" pitchFamily="18" charset="0"/>
              </a:endParaRPr>
            </a:p>
          </p:txBody>
        </p:sp>
        <p:sp>
          <p:nvSpPr>
            <p:cNvPr id="8" name="Rectangle 14"/>
            <p:cNvSpPr>
              <a:spLocks noChangeArrowheads="1"/>
            </p:cNvSpPr>
            <p:nvPr/>
          </p:nvSpPr>
          <p:spPr bwMode="auto">
            <a:xfrm>
              <a:off x="436723" y="854956"/>
              <a:ext cx="87961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搜集臨床血清樣本，以男性零值血清作為稀釋基質，作稀釋回收試驗；</a:t>
              </a:r>
              <a:endParaRPr lang="zh-CN" altLang="en-US" sz="800" dirty="0">
                <a:latin typeface="Times New Roman" pitchFamily="18" charset="0"/>
                <a:cs typeface="Times New Roman" pitchFamily="18" charset="0"/>
              </a:endParaRPr>
            </a:p>
          </p:txBody>
        </p:sp>
        <p:grpSp>
          <p:nvGrpSpPr>
            <p:cNvPr id="6" name="组合 5"/>
            <p:cNvGrpSpPr/>
            <p:nvPr/>
          </p:nvGrpSpPr>
          <p:grpSpPr>
            <a:xfrm>
              <a:off x="421145" y="1113841"/>
              <a:ext cx="10645240" cy="2358678"/>
              <a:chOff x="421145" y="1113841"/>
              <a:chExt cx="10645240" cy="2358678"/>
            </a:xfrm>
          </p:grpSpPr>
          <p:pic>
            <p:nvPicPr>
              <p:cNvPr id="819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9806" y="1360363"/>
                <a:ext cx="6186579" cy="211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805" y="1360361"/>
                <a:ext cx="4426003" cy="2112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4"/>
              <p:cNvSpPr>
                <a:spLocks noChangeArrowheads="1"/>
              </p:cNvSpPr>
              <p:nvPr/>
            </p:nvSpPr>
            <p:spPr bwMode="auto">
              <a:xfrm>
                <a:off x="421145" y="1113841"/>
                <a:ext cx="8796109"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促卵泡生成素</a:t>
                </a:r>
                <a:r>
                  <a:rPr lang="en-US" altLang="zh-CN" sz="700" dirty="0">
                    <a:solidFill>
                      <a:srgbClr val="000000"/>
                    </a:solidFill>
                  </a:rPr>
                  <a:t>(</a:t>
                </a:r>
                <a:r>
                  <a:rPr lang="en-US" altLang="zh-CN" sz="700" i="1" dirty="0">
                    <a:solidFill>
                      <a:srgbClr val="000000"/>
                    </a:solidFill>
                    <a:latin typeface="Times New Roman" pitchFamily="18" charset="0"/>
                    <a:cs typeface="Times New Roman" pitchFamily="18" charset="0"/>
                  </a:rPr>
                  <a:t>follicle-stimulating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nvGrpSpPr>
            <p:cNvPr id="5" name="组合 4"/>
            <p:cNvGrpSpPr/>
            <p:nvPr/>
          </p:nvGrpSpPr>
          <p:grpSpPr>
            <a:xfrm>
              <a:off x="421145" y="3472518"/>
              <a:ext cx="10645240" cy="2372937"/>
              <a:chOff x="421145" y="3472518"/>
              <a:chExt cx="10645240" cy="2372937"/>
            </a:xfrm>
          </p:grpSpPr>
          <p:pic>
            <p:nvPicPr>
              <p:cNvPr id="8192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9808" y="3723315"/>
                <a:ext cx="6186577" cy="212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805" y="3723316"/>
                <a:ext cx="4426001" cy="2122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4"/>
              <p:cNvSpPr>
                <a:spLocks noChangeArrowheads="1"/>
              </p:cNvSpPr>
              <p:nvPr/>
            </p:nvSpPr>
            <p:spPr bwMode="auto">
              <a:xfrm>
                <a:off x="421145" y="3472518"/>
                <a:ext cx="8796109" cy="28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促黃體生成素</a:t>
                </a:r>
                <a:r>
                  <a:rPr lang="en-US" altLang="zh-CN" sz="700" dirty="0">
                    <a:solidFill>
                      <a:srgbClr val="000000"/>
                    </a:solidFill>
                  </a:rPr>
                  <a:t>(</a:t>
                </a:r>
                <a:r>
                  <a:rPr lang="en-US" altLang="zh-CN" sz="700" i="1" dirty="0" err="1">
                    <a:solidFill>
                      <a:srgbClr val="000000"/>
                    </a:solidFill>
                    <a:latin typeface="Times New Roman" pitchFamily="18" charset="0"/>
                    <a:cs typeface="Times New Roman" pitchFamily="18" charset="0"/>
                  </a:rPr>
                  <a:t>luteotropic</a:t>
                </a:r>
                <a:r>
                  <a:rPr lang="en-US" altLang="zh-CN" sz="700" i="1" dirty="0">
                    <a:solidFill>
                      <a:srgbClr val="000000"/>
                    </a:solidFill>
                    <a:latin typeface="Times New Roman" pitchFamily="18" charset="0"/>
                    <a:cs typeface="Times New Roman" pitchFamily="18" charset="0"/>
                  </a:rPr>
                  <a:t> hormone</a:t>
                </a:r>
                <a:r>
                  <a:rPr lang="en-US" altLang="zh-CN" sz="700" dirty="0">
                    <a:solidFill>
                      <a:srgbClr val="000000"/>
                    </a:solidFill>
                  </a:rPr>
                  <a:t>) [IU/L]</a:t>
                </a:r>
                <a:endParaRPr lang="zh-CN" altLang="en-US" sz="7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3542023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10438136"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1300" dirty="0">
                <a:latin typeface="Times New Roman" panose="02020603050405020304" pitchFamily="18" charset="0"/>
                <a:cs typeface="Times New Roman" panose="02020603050405020304" pitchFamily="18" charset="0"/>
              </a:rPr>
              <a:t>- </a:t>
            </a:r>
            <a:r>
              <a:rPr lang="zh-CN" altLang="en-US" sz="1300" dirty="0">
                <a:latin typeface="Times New Roman" panose="02020603050405020304" pitchFamily="18" charset="0"/>
                <a:cs typeface="Times New Roman" panose="02020603050405020304" pitchFamily="18" charset="0"/>
              </a:rPr>
              <a:t>美国临床实验室标准化协会</a:t>
            </a:r>
            <a:r>
              <a:rPr lang="en-US" altLang="zh-CN" sz="1300" dirty="0">
                <a:latin typeface="Times New Roman" panose="02020603050405020304" pitchFamily="18" charset="0"/>
                <a:cs typeface="Times New Roman" panose="02020603050405020304" pitchFamily="18" charset="0"/>
              </a:rPr>
              <a:t>(</a:t>
            </a:r>
            <a:r>
              <a:rPr lang="en-US" altLang="zh-CN" sz="1300" i="1" dirty="0">
                <a:latin typeface="Times New Roman" panose="02020603050405020304" pitchFamily="18" charset="0"/>
                <a:cs typeface="Times New Roman" panose="02020603050405020304" pitchFamily="18" charset="0"/>
              </a:rPr>
              <a:t>Clinical and Laboratory Standards Institute</a:t>
            </a:r>
            <a:r>
              <a:rPr lang="en-US" altLang="zh-CN" sz="1300" dirty="0">
                <a:latin typeface="Times New Roman" panose="02020603050405020304" pitchFamily="18" charset="0"/>
                <a:cs typeface="Times New Roman" panose="02020603050405020304" pitchFamily="18" charset="0"/>
              </a:rPr>
              <a:t>)</a:t>
            </a:r>
            <a:r>
              <a:rPr lang="zh-CN" altLang="en-US" sz="1300" dirty="0">
                <a:latin typeface="Times New Roman" panose="02020603050405020304" pitchFamily="18" charset="0"/>
                <a:cs typeface="Times New Roman" panose="02020603050405020304" pitchFamily="18" charset="0"/>
              </a:rPr>
              <a:t>系列指南；</a:t>
            </a:r>
          </a:p>
        </p:txBody>
      </p:sp>
      <p:sp>
        <p:nvSpPr>
          <p:cNvPr id="10" name="矩形 9"/>
          <p:cNvSpPr/>
          <p:nvPr/>
        </p:nvSpPr>
        <p:spPr>
          <a:xfrm rot="5400000">
            <a:off x="1408232" y="3713011"/>
            <a:ext cx="2428165"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Antimicrobial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18" name="右大括号 17"/>
          <p:cNvSpPr/>
          <p:nvPr/>
        </p:nvSpPr>
        <p:spPr bwMode="auto">
          <a:xfrm rot="16200000">
            <a:off x="5301013" y="-1437142"/>
            <a:ext cx="888038" cy="7353429"/>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42" name="矩形 41"/>
          <p:cNvSpPr/>
          <p:nvPr/>
        </p:nvSpPr>
        <p:spPr>
          <a:xfrm>
            <a:off x="4298608" y="1426222"/>
            <a:ext cx="2892843" cy="369332"/>
          </a:xfrm>
          <a:prstGeom prst="rect">
            <a:avLst/>
          </a:prstGeom>
          <a:ln>
            <a:noFill/>
          </a:ln>
        </p:spPr>
        <p:txBody>
          <a:bodyPr wrap="none">
            <a:spAutoFit/>
          </a:bodyPr>
          <a:lstStyle/>
          <a:p>
            <a:pPr algn="ctr">
              <a:lnSpc>
                <a:spcPct val="150000"/>
              </a:lnSpc>
            </a:pPr>
            <a:r>
              <a:rPr lang="en-US" altLang="zh-TW" sz="1200" i="1" dirty="0">
                <a:latin typeface="Times New Roman" panose="02020603050405020304" pitchFamily="18" charset="0"/>
                <a:cs typeface="Times New Roman" panose="02020603050405020304" pitchFamily="18" charset="0"/>
              </a:rPr>
              <a:t>Clinical and Laboratory Standards Institute</a:t>
            </a:r>
            <a:endParaRPr lang="zh-CN" altLang="en-US" sz="1200" i="1" dirty="0">
              <a:latin typeface="Times New Roman" panose="02020603050405020304" pitchFamily="18" charset="0"/>
              <a:cs typeface="Times New Roman" panose="02020603050405020304" pitchFamily="18" charset="0"/>
            </a:endParaRPr>
          </a:p>
        </p:txBody>
      </p:sp>
      <p:sp>
        <p:nvSpPr>
          <p:cNvPr id="43" name="矩形 42"/>
          <p:cNvSpPr/>
          <p:nvPr/>
        </p:nvSpPr>
        <p:spPr>
          <a:xfrm rot="5400000">
            <a:off x="1138286" y="3613625"/>
            <a:ext cx="2229393"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Antifungal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44" name="矩形 43"/>
          <p:cNvSpPr/>
          <p:nvPr/>
        </p:nvSpPr>
        <p:spPr>
          <a:xfrm rot="5400000">
            <a:off x="2530623" y="2959951"/>
            <a:ext cx="922047"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Automation</a:t>
            </a:r>
            <a:endParaRPr lang="zh-CN" altLang="en-US" sz="1200" i="1" dirty="0">
              <a:latin typeface="Times New Roman" panose="02020603050405020304" pitchFamily="18" charset="0"/>
              <a:cs typeface="Times New Roman" panose="02020603050405020304" pitchFamily="18" charset="0"/>
            </a:endParaRPr>
          </a:p>
        </p:txBody>
      </p:sp>
      <p:sp>
        <p:nvSpPr>
          <p:cNvPr id="45" name="矩形 44"/>
          <p:cNvSpPr/>
          <p:nvPr/>
        </p:nvSpPr>
        <p:spPr>
          <a:xfrm rot="5400000">
            <a:off x="2947243" y="2912663"/>
            <a:ext cx="827471"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Chemistry</a:t>
            </a:r>
            <a:endParaRPr lang="zh-CN" altLang="en-US" sz="1200" i="1" dirty="0">
              <a:latin typeface="Times New Roman" panose="02020603050405020304" pitchFamily="18" charset="0"/>
              <a:cs typeface="Times New Roman" panose="02020603050405020304" pitchFamily="18" charset="0"/>
            </a:endParaRPr>
          </a:p>
        </p:txBody>
      </p:sp>
      <p:sp>
        <p:nvSpPr>
          <p:cNvPr id="46" name="矩形 45"/>
          <p:cNvSpPr/>
          <p:nvPr/>
        </p:nvSpPr>
        <p:spPr>
          <a:xfrm rot="5400000">
            <a:off x="2772580" y="3456658"/>
            <a:ext cx="1882247" cy="336118"/>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Coagulation</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Hemostasis</a:t>
            </a:r>
            <a:r>
              <a:rPr lang="en-US" altLang="zh-TW"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47" name="矩形 46"/>
          <p:cNvSpPr/>
          <p:nvPr/>
        </p:nvSpPr>
        <p:spPr>
          <a:xfrm rot="5400000">
            <a:off x="3233508" y="3331849"/>
            <a:ext cx="1665841"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Cytology and Histology</a:t>
            </a:r>
            <a:endParaRPr lang="zh-CN" altLang="en-US" sz="1200" i="1" dirty="0">
              <a:latin typeface="Times New Roman" panose="02020603050405020304" pitchFamily="18" charset="0"/>
              <a:cs typeface="Times New Roman" panose="02020603050405020304" pitchFamily="18" charset="0"/>
            </a:endParaRPr>
          </a:p>
        </p:txBody>
      </p:sp>
      <p:sp>
        <p:nvSpPr>
          <p:cNvPr id="48" name="矩形 47"/>
          <p:cNvSpPr/>
          <p:nvPr/>
        </p:nvSpPr>
        <p:spPr>
          <a:xfrm rot="5400000">
            <a:off x="3836077" y="3098612"/>
            <a:ext cx="1199367"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Flow </a:t>
            </a:r>
            <a:r>
              <a:rPr lang="en-US" altLang="zh-TW" sz="1200" i="1" dirty="0" err="1">
                <a:latin typeface="Times New Roman" panose="02020603050405020304" pitchFamily="18" charset="0"/>
                <a:cs typeface="Times New Roman" panose="02020603050405020304" pitchFamily="18" charset="0"/>
              </a:rPr>
              <a:t>Cytometry</a:t>
            </a:r>
            <a:endParaRPr lang="zh-CN" altLang="en-US" sz="1200" i="1" dirty="0">
              <a:latin typeface="Times New Roman" panose="02020603050405020304" pitchFamily="18" charset="0"/>
              <a:cs typeface="Times New Roman" panose="02020603050405020304" pitchFamily="18" charset="0"/>
            </a:endParaRPr>
          </a:p>
        </p:txBody>
      </p:sp>
      <p:sp>
        <p:nvSpPr>
          <p:cNvPr id="49" name="矩形 48"/>
          <p:cNvSpPr/>
          <p:nvPr/>
        </p:nvSpPr>
        <p:spPr>
          <a:xfrm rot="5400000">
            <a:off x="4331245" y="2972776"/>
            <a:ext cx="947695"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Hematology</a:t>
            </a:r>
            <a:endParaRPr lang="zh-CN" altLang="en-US" sz="1200" i="1" dirty="0">
              <a:latin typeface="Times New Roman" panose="02020603050405020304" pitchFamily="18" charset="0"/>
              <a:cs typeface="Times New Roman" panose="02020603050405020304" pitchFamily="18" charset="0"/>
            </a:endParaRPr>
          </a:p>
        </p:txBody>
      </p:sp>
      <p:sp>
        <p:nvSpPr>
          <p:cNvPr id="50" name="矩形 49"/>
          <p:cNvSpPr/>
          <p:nvPr/>
        </p:nvSpPr>
        <p:spPr>
          <a:xfrm rot="5400000">
            <a:off x="4683745" y="2989608"/>
            <a:ext cx="981359"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Immunology</a:t>
            </a:r>
            <a:endParaRPr lang="zh-CN" altLang="en-US" sz="1200" i="1" dirty="0">
              <a:latin typeface="Times New Roman" panose="02020603050405020304" pitchFamily="18" charset="0"/>
              <a:cs typeface="Times New Roman" panose="02020603050405020304" pitchFamily="18" charset="0"/>
            </a:endParaRPr>
          </a:p>
        </p:txBody>
      </p:sp>
      <p:sp>
        <p:nvSpPr>
          <p:cNvPr id="51" name="矩形 50"/>
          <p:cNvSpPr/>
          <p:nvPr/>
        </p:nvSpPr>
        <p:spPr>
          <a:xfrm rot="5400000">
            <a:off x="5101167" y="2941518"/>
            <a:ext cx="885179"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a:t>
            </a:r>
            <a:endParaRPr lang="zh-CN" altLang="en-US" sz="1200" i="1" dirty="0">
              <a:latin typeface="Times New Roman" panose="02020603050405020304" pitchFamily="18" charset="0"/>
              <a:cs typeface="Times New Roman" panose="02020603050405020304" pitchFamily="18" charset="0"/>
            </a:endParaRPr>
          </a:p>
        </p:txBody>
      </p:sp>
      <p:sp>
        <p:nvSpPr>
          <p:cNvPr id="52" name="矩形 51"/>
          <p:cNvSpPr/>
          <p:nvPr/>
        </p:nvSpPr>
        <p:spPr>
          <a:xfrm rot="5400000">
            <a:off x="4628122" y="3783895"/>
            <a:ext cx="2569934"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 Information Systems (LIS)</a:t>
            </a:r>
            <a:endParaRPr lang="zh-CN" altLang="en-US" sz="1200" i="1" dirty="0">
              <a:latin typeface="Times New Roman" panose="02020603050405020304" pitchFamily="18" charset="0"/>
              <a:cs typeface="Times New Roman" panose="02020603050405020304" pitchFamily="18" charset="0"/>
            </a:endParaRPr>
          </a:p>
        </p:txBody>
      </p:sp>
      <p:sp>
        <p:nvSpPr>
          <p:cNvPr id="53" name="矩形 52"/>
          <p:cNvSpPr/>
          <p:nvPr/>
        </p:nvSpPr>
        <p:spPr>
          <a:xfrm rot="5400000">
            <a:off x="5596175" y="3185174"/>
            <a:ext cx="1372492" cy="369332"/>
          </a:xfrm>
          <a:prstGeom prst="rect">
            <a:avLst/>
          </a:prstGeom>
          <a:ln w="3810">
            <a:solidFill>
              <a:srgbClr val="FF0915">
                <a:alpha val="50000"/>
              </a:srgbClr>
            </a:solidFill>
            <a:prstDash val="sysDot"/>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Method Evaluation</a:t>
            </a:r>
            <a:endParaRPr lang="zh-CN" altLang="en-US" sz="1200" i="1" dirty="0">
              <a:latin typeface="Times New Roman" panose="02020603050405020304" pitchFamily="18" charset="0"/>
              <a:cs typeface="Times New Roman" panose="02020603050405020304" pitchFamily="18" charset="0"/>
            </a:endParaRPr>
          </a:p>
        </p:txBody>
      </p:sp>
      <p:sp>
        <p:nvSpPr>
          <p:cNvPr id="54" name="矩形 53"/>
          <p:cNvSpPr/>
          <p:nvPr/>
        </p:nvSpPr>
        <p:spPr>
          <a:xfrm rot="5400000">
            <a:off x="6135425" y="3015256"/>
            <a:ext cx="1032655"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Microbiology</a:t>
            </a:r>
            <a:endParaRPr lang="zh-CN" altLang="en-US" sz="1200" i="1" dirty="0">
              <a:latin typeface="Times New Roman" panose="02020603050405020304" pitchFamily="18" charset="0"/>
              <a:cs typeface="Times New Roman" panose="02020603050405020304" pitchFamily="18" charset="0"/>
            </a:endParaRPr>
          </a:p>
        </p:txBody>
      </p:sp>
      <p:sp>
        <p:nvSpPr>
          <p:cNvPr id="55" name="矩形 54"/>
          <p:cNvSpPr/>
          <p:nvPr/>
        </p:nvSpPr>
        <p:spPr>
          <a:xfrm rot="5400000">
            <a:off x="6322817" y="3197196"/>
            <a:ext cx="1396536"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Molecular Methods</a:t>
            </a:r>
            <a:endParaRPr lang="zh-CN" altLang="en-US" sz="1200" i="1" dirty="0">
              <a:latin typeface="Times New Roman" panose="02020603050405020304" pitchFamily="18" charset="0"/>
              <a:cs typeface="Times New Roman" panose="02020603050405020304" pitchFamily="18" charset="0"/>
            </a:endParaRPr>
          </a:p>
        </p:txBody>
      </p:sp>
      <p:sp>
        <p:nvSpPr>
          <p:cNvPr id="56" name="矩形 55"/>
          <p:cNvSpPr/>
          <p:nvPr/>
        </p:nvSpPr>
        <p:spPr>
          <a:xfrm rot="5400000">
            <a:off x="6553040" y="3336305"/>
            <a:ext cx="1674754"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Point</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of</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Care Testing</a:t>
            </a:r>
            <a:endParaRPr lang="zh-CN" altLang="en-US" sz="1200" i="1" dirty="0">
              <a:latin typeface="Times New Roman" panose="02020603050405020304" pitchFamily="18" charset="0"/>
              <a:cs typeface="Times New Roman" panose="02020603050405020304" pitchFamily="18" charset="0"/>
            </a:endParaRPr>
          </a:p>
        </p:txBody>
      </p:sp>
      <p:sp>
        <p:nvSpPr>
          <p:cNvPr id="57" name="矩形 56"/>
          <p:cNvSpPr/>
          <p:nvPr/>
        </p:nvSpPr>
        <p:spPr>
          <a:xfrm rot="5400000">
            <a:off x="7100178" y="3158500"/>
            <a:ext cx="1319144"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Assurance</a:t>
            </a:r>
            <a:endParaRPr lang="zh-CN" altLang="en-US" sz="1200" i="1" dirty="0">
              <a:latin typeface="Times New Roman" panose="02020603050405020304" pitchFamily="18" charset="0"/>
              <a:cs typeface="Times New Roman" panose="02020603050405020304" pitchFamily="18" charset="0"/>
            </a:endParaRPr>
          </a:p>
        </p:txBody>
      </p:sp>
      <p:sp>
        <p:nvSpPr>
          <p:cNvPr id="58" name="矩形 57"/>
          <p:cNvSpPr/>
          <p:nvPr/>
        </p:nvSpPr>
        <p:spPr>
          <a:xfrm rot="5400000">
            <a:off x="7107008" y="3521003"/>
            <a:ext cx="2044149"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Management Systems</a:t>
            </a:r>
            <a:endParaRPr lang="zh-CN" altLang="en-US" sz="1200" i="1" dirty="0">
              <a:latin typeface="Times New Roman" panose="02020603050405020304" pitchFamily="18" charset="0"/>
              <a:cs typeface="Times New Roman" panose="02020603050405020304" pitchFamily="18" charset="0"/>
            </a:endParaRPr>
          </a:p>
        </p:txBody>
      </p:sp>
      <p:sp>
        <p:nvSpPr>
          <p:cNvPr id="59" name="矩形 58"/>
          <p:cNvSpPr/>
          <p:nvPr/>
        </p:nvSpPr>
        <p:spPr>
          <a:xfrm rot="5400000">
            <a:off x="7323253" y="3674089"/>
            <a:ext cx="2350323"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Specimen Collection and Handling</a:t>
            </a:r>
            <a:endParaRPr lang="zh-CN" altLang="en-US" sz="1200" i="1" dirty="0">
              <a:latin typeface="Times New Roman" panose="02020603050405020304" pitchFamily="18" charset="0"/>
              <a:cs typeface="Times New Roman" panose="02020603050405020304" pitchFamily="18" charset="0"/>
            </a:endParaRPr>
          </a:p>
        </p:txBody>
      </p:sp>
      <p:sp>
        <p:nvSpPr>
          <p:cNvPr id="60" name="矩形 59"/>
          <p:cNvSpPr/>
          <p:nvPr/>
        </p:nvSpPr>
        <p:spPr>
          <a:xfrm rot="5400000">
            <a:off x="8424933" y="2941742"/>
            <a:ext cx="885627"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Toxicology</a:t>
            </a:r>
            <a:endParaRPr lang="zh-CN" altLang="en-US" sz="1200" i="1" dirty="0">
              <a:latin typeface="Times New Roman" panose="02020603050405020304" pitchFamily="18" charset="0"/>
              <a:cs typeface="Times New Roman" panose="02020603050405020304" pitchFamily="18" charset="0"/>
            </a:endParaRPr>
          </a:p>
        </p:txBody>
      </p:sp>
      <p:sp>
        <p:nvSpPr>
          <p:cNvPr id="61" name="矩形 60"/>
          <p:cNvSpPr/>
          <p:nvPr/>
        </p:nvSpPr>
        <p:spPr>
          <a:xfrm rot="5400000">
            <a:off x="8379825" y="3356181"/>
            <a:ext cx="1714508" cy="369332"/>
          </a:xfrm>
          <a:prstGeom prst="rect">
            <a:avLst/>
          </a:prstGeom>
          <a:ln>
            <a:no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Veterinary Microbiology</a:t>
            </a:r>
            <a:endParaRPr lang="zh-CN" altLang="en-US" sz="1200" i="1" dirty="0">
              <a:latin typeface="Times New Roman" panose="02020603050405020304" pitchFamily="18" charset="0"/>
              <a:cs typeface="Times New Roman" panose="02020603050405020304" pitchFamily="18" charset="0"/>
            </a:endParaRPr>
          </a:p>
        </p:txBody>
      </p:sp>
      <p:sp>
        <p:nvSpPr>
          <p:cNvPr id="26" name="矩形 25"/>
          <p:cNvSpPr/>
          <p:nvPr/>
        </p:nvSpPr>
        <p:spPr>
          <a:xfrm>
            <a:off x="1080279" y="688579"/>
            <a:ext cx="9743373" cy="600164"/>
          </a:xfrm>
          <a:prstGeom prst="rect">
            <a:avLst/>
          </a:prstGeom>
          <a:ln>
            <a:noFill/>
          </a:ln>
        </p:spPr>
        <p:txBody>
          <a:bodyPr wrap="none">
            <a:spAutoFit/>
          </a:bodyPr>
          <a:lstStyle/>
          <a:p>
            <a:pPr>
              <a:lnSpc>
                <a:spcPct val="150000"/>
              </a:lnSpc>
            </a:pPr>
            <a:r>
              <a:rPr lang="en-US" altLang="zh-TW" sz="1100" i="1" dirty="0">
                <a:latin typeface="Times New Roman" panose="02020603050405020304" pitchFamily="18" charset="0"/>
                <a:cs typeface="Times New Roman" panose="02020603050405020304" pitchFamily="18" charset="0"/>
              </a:rPr>
              <a:t>from</a:t>
            </a:r>
            <a:r>
              <a:rPr lang="zh-CN" altLang="en-US"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 </a:t>
            </a:r>
            <a:r>
              <a:rPr lang="en-US" altLang="zh-CN" sz="1100" i="1" dirty="0">
                <a:latin typeface="Times New Roman" pitchFamily="18" charset="0"/>
                <a:cs typeface="Times New Roman" pitchFamily="18" charset="0"/>
              </a:rPr>
              <a:t>college of Physicians surgeons of </a:t>
            </a:r>
            <a:r>
              <a:rPr lang="en-US" altLang="zh-CN" sz="1100" i="1" dirty="0" err="1">
                <a:latin typeface="Times New Roman" pitchFamily="18" charset="0"/>
                <a:cs typeface="Times New Roman" pitchFamily="18" charset="0"/>
              </a:rPr>
              <a:t>alberta</a:t>
            </a:r>
            <a:r>
              <a:rPr lang="en-US" altLang="zh-CN" sz="1100" i="1" dirty="0">
                <a:latin typeface="Times New Roman" pitchFamily="18" charset="0"/>
                <a:cs typeface="Times New Roman" pitchFamily="18" charset="0"/>
              </a:rPr>
              <a:t> in Canada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Alberta Laboratory Quality Enhancement Program</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ALQEP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Additional Information ~ Index of CLSI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NCCLS Standards</a:t>
            </a:r>
            <a:r>
              <a:rPr lang="en-US" altLang="zh-CN" sz="1100" dirty="0">
                <a:latin typeface="Times New Roman" pitchFamily="18" charset="0"/>
                <a:cs typeface="Times New Roman" pitchFamily="18" charset="0"/>
              </a:rPr>
              <a:t> &amp; </a:t>
            </a:r>
            <a:r>
              <a:rPr lang="en-US" altLang="zh-CN" sz="1100" i="1" dirty="0">
                <a:latin typeface="Times New Roman" pitchFamily="18" charset="0"/>
                <a:cs typeface="Times New Roman" pitchFamily="18" charset="0"/>
              </a:rPr>
              <a:t>Guidelines</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Wednesday</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August</a:t>
            </a:r>
            <a:r>
              <a:rPr lang="en-US" altLang="zh-CN" sz="1100" dirty="0">
                <a:latin typeface="Times New Roman" pitchFamily="18" charset="0"/>
                <a:cs typeface="Times New Roman" pitchFamily="18" charset="0"/>
              </a:rPr>
              <a:t> 22, 2012 .</a:t>
            </a:r>
          </a:p>
        </p:txBody>
      </p:sp>
    </p:spTree>
    <p:extLst>
      <p:ext uri="{BB962C8B-B14F-4D97-AF65-F5344CB8AC3E}">
        <p14:creationId xmlns:p14="http://schemas.microsoft.com/office/powerpoint/2010/main" val="3812760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1" y="47625"/>
            <a:ext cx="7202488"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718502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以參加實驗室獲得的公議值作為參照系的靶值驗證試驗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10" name="组合 9"/>
          <p:cNvGrpSpPr/>
          <p:nvPr/>
        </p:nvGrpSpPr>
        <p:grpSpPr>
          <a:xfrm>
            <a:off x="717353" y="5681"/>
            <a:ext cx="10795196" cy="5908310"/>
            <a:chOff x="717353" y="5681"/>
            <a:chExt cx="10795196" cy="5908310"/>
          </a:xfrm>
        </p:grpSpPr>
        <p:sp>
          <p:nvSpPr>
            <p:cNvPr id="7" name="Rectangle 14"/>
            <p:cNvSpPr>
              <a:spLocks noChangeArrowheads="1"/>
            </p:cNvSpPr>
            <p:nvPr/>
          </p:nvSpPr>
          <p:spPr bwMode="auto">
            <a:xfrm>
              <a:off x="717354" y="641295"/>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總膽固醇</a:t>
              </a:r>
              <a:r>
                <a:rPr lang="en-US" altLang="zh-CN" sz="800" dirty="0"/>
                <a:t>(</a:t>
              </a:r>
              <a:r>
                <a:rPr lang="en-US" altLang="zh-CN" sz="800" i="1" dirty="0">
                  <a:latin typeface="Times New Roman" pitchFamily="18" charset="0"/>
                  <a:cs typeface="Times New Roman" pitchFamily="18" charset="0"/>
                </a:rPr>
                <a:t>cholesterol-total</a:t>
              </a:r>
              <a:r>
                <a:rPr lang="en-US" altLang="zh-CN" sz="800" dirty="0"/>
                <a:t>) </a:t>
              </a:r>
              <a:r>
                <a:rPr lang="en-US" altLang="zh-CN" sz="700" dirty="0"/>
                <a:t>[</a:t>
              </a:r>
              <a:r>
                <a:rPr lang="en-US" altLang="zh-CN" sz="700" dirty="0" err="1"/>
                <a:t>mmol</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朗道質控</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RANDOX LIQUID ASSAYED CHEMISTRY CONTROL PREMIUM PLUS – LEVEL 1,2,3</a:t>
              </a:r>
              <a:r>
                <a:rPr lang="en-US" altLang="zh-CN" sz="800" dirty="0">
                  <a:solidFill>
                    <a:srgbClr val="000000"/>
                  </a:solidFill>
                </a:rPr>
                <a:t>)</a:t>
              </a:r>
              <a:r>
                <a:rPr lang="en-US" altLang="zh-CN" sz="1000" dirty="0">
                  <a:solidFill>
                    <a:srgbClr val="000000"/>
                  </a:solidFill>
                </a:rPr>
                <a:t> + </a:t>
              </a:r>
              <a:r>
                <a:rPr lang="zh-CN" altLang="en-US" sz="1000" dirty="0">
                  <a:solidFill>
                    <a:srgbClr val="000000"/>
                  </a:solidFill>
                </a:rPr>
                <a:t>羅氏日立</a:t>
              </a:r>
              <a:r>
                <a:rPr lang="en-US" altLang="zh-CN" sz="1000" dirty="0">
                  <a:solidFill>
                    <a:srgbClr val="000000"/>
                  </a:solidFill>
                </a:rPr>
                <a:t>7180</a:t>
              </a:r>
              <a:r>
                <a:rPr lang="zh-CN" altLang="en-US" sz="1000" dirty="0">
                  <a:solidFill>
                    <a:srgbClr val="000000"/>
                  </a:solidFill>
                </a:rPr>
                <a:t>型自動生化分析儀體系 </a:t>
              </a:r>
              <a:r>
                <a:rPr lang="en-US" altLang="zh-CN" sz="800" dirty="0">
                  <a:solidFill>
                    <a:srgbClr val="000000"/>
                  </a:solidFill>
                </a:rPr>
                <a:t>(Hitachi 7180 Automatic Analyzer)</a:t>
              </a:r>
              <a:r>
                <a:rPr lang="en-US" altLang="zh-CN" sz="1000" dirty="0">
                  <a:solidFill>
                    <a:srgbClr val="000000"/>
                  </a:solidFill>
                </a:rPr>
                <a:t> </a:t>
              </a:r>
              <a:endParaRPr lang="zh-CN" altLang="en-US" sz="1000" dirty="0">
                <a:solidFill>
                  <a:srgbClr val="000000"/>
                </a:solidFill>
              </a:endParaRPr>
            </a:p>
          </p:txBody>
        </p:sp>
        <p:sp>
          <p:nvSpPr>
            <p:cNvPr id="8" name="Rectangle 14"/>
            <p:cNvSpPr>
              <a:spLocks noChangeArrowheads="1"/>
            </p:cNvSpPr>
            <p:nvPr/>
          </p:nvSpPr>
          <p:spPr bwMode="auto">
            <a:xfrm>
              <a:off x="717354" y="880601"/>
              <a:ext cx="10433443"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latin typeface="Times New Roman" pitchFamily="18" charset="0"/>
                  <a:cs typeface="Times New Roman" pitchFamily="18" charset="0"/>
                </a:rPr>
                <a:t>質控說明書中給出三水平靶值及標準差分別是：</a:t>
              </a:r>
              <a:r>
                <a:rPr lang="en-US" altLang="zh-CN" sz="1000" i="1" dirty="0">
                  <a:solidFill>
                    <a:srgbClr val="000000"/>
                  </a:solidFill>
                  <a:latin typeface="Times New Roman" pitchFamily="18" charset="0"/>
                  <a:cs typeface="Times New Roman" pitchFamily="18" charset="0"/>
                </a:rPr>
                <a:t>level </a:t>
              </a:r>
              <a:r>
                <a:rPr lang="en-US" altLang="zh-CN" sz="1000" dirty="0">
                  <a:solidFill>
                    <a:srgbClr val="000000"/>
                  </a:solidFill>
                  <a:latin typeface="Times New Roman" pitchFamily="18" charset="0"/>
                  <a:cs typeface="Times New Roman" pitchFamily="18" charset="0"/>
                </a:rPr>
                <a:t>1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3.67mmol/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SD = 0.24mmol/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2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0.31mmol/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3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7.47mmol/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0.49mmol/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24" name="Rectangle 14"/>
            <p:cNvSpPr>
              <a:spLocks noChangeArrowheads="1"/>
            </p:cNvSpPr>
            <p:nvPr/>
          </p:nvSpPr>
          <p:spPr bwMode="auto">
            <a:xfrm>
              <a:off x="717353" y="1110252"/>
              <a:ext cx="10433443"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CN" altLang="en-US" sz="1000" dirty="0">
                  <a:solidFill>
                    <a:srgbClr val="000000"/>
                  </a:solidFill>
                  <a:latin typeface="Times New Roman" pitchFamily="18" charset="0"/>
                  <a:cs typeface="Times New Roman" pitchFamily="18" charset="0"/>
                </a:rPr>
                <a:t>質控說明書中未給出定值實驗室的數目，暫以僅有朗道實驗室一家機構作為假設（</a:t>
              </a:r>
              <a:r>
                <a:rPr lang="en-US" altLang="zh-CN" sz="1000" i="1" dirty="0">
                  <a:solidFill>
                    <a:srgbClr val="000000"/>
                  </a:solidFill>
                  <a:latin typeface="Times New Roman" pitchFamily="18" charset="0"/>
                  <a:cs typeface="Times New Roman" pitchFamily="18" charset="0"/>
                </a:rPr>
                <a:t>N </a:t>
              </a:r>
              <a:r>
                <a:rPr lang="en-US" altLang="zh-CN" sz="1000" dirty="0">
                  <a:solidFill>
                    <a:srgbClr val="000000"/>
                  </a:solidFill>
                  <a:latin typeface="Times New Roman" pitchFamily="18" charset="0"/>
                  <a:cs typeface="Times New Roman" pitchFamily="18" charset="0"/>
                </a:rPr>
                <a:t>= 1</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p:txBody>
        </p:sp>
        <p:grpSp>
          <p:nvGrpSpPr>
            <p:cNvPr id="3" name="组合 2"/>
            <p:cNvGrpSpPr/>
            <p:nvPr/>
          </p:nvGrpSpPr>
          <p:grpSpPr>
            <a:xfrm>
              <a:off x="8013452" y="5681"/>
              <a:ext cx="3499097" cy="621665"/>
              <a:chOff x="3438525" y="2588260"/>
              <a:chExt cx="7953376" cy="1793240"/>
            </a:xfrm>
          </p:grpSpPr>
          <p:pic>
            <p:nvPicPr>
              <p:cNvPr id="8500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2588260"/>
                <a:ext cx="7953376" cy="179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 3"/>
              <p:cNvSpPr/>
              <p:nvPr/>
            </p:nvSpPr>
            <p:spPr>
              <a:xfrm>
                <a:off x="6178348" y="3542030"/>
                <a:ext cx="355801" cy="82042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8529722" y="3542031"/>
                <a:ext cx="355801" cy="82042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125210" y="1489477"/>
              <a:ext cx="9645829" cy="4424514"/>
              <a:chOff x="1125210" y="1489477"/>
              <a:chExt cx="9645829" cy="4424514"/>
            </a:xfrm>
          </p:grpSpPr>
          <p:pic>
            <p:nvPicPr>
              <p:cNvPr id="850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210" y="1489477"/>
                <a:ext cx="4522298" cy="442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5509" y="1489478"/>
                <a:ext cx="5015527" cy="147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5508" y="2964315"/>
                <a:ext cx="5015527" cy="14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5512" y="4439153"/>
                <a:ext cx="5015527" cy="14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2421986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1" y="47625"/>
            <a:ext cx="7202488"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718502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以參加實驗室獲得的公議值作為參照系的靶值驗證試驗</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CLSI-EP15-A2</a:t>
            </a:r>
            <a:r>
              <a:rPr lang="zh-CN" altLang="en-US" sz="900" dirty="0">
                <a:solidFill>
                  <a:srgbClr val="000000"/>
                </a:solidFill>
                <a:latin typeface="Times New Roman" pitchFamily="18" charset="0"/>
                <a:cs typeface="Times New Roman" pitchFamily="18" charset="0"/>
              </a:rPr>
              <a:t>）</a:t>
            </a:r>
            <a:endParaRPr lang="zh-TW" altLang="en-US" sz="1300" dirty="0">
              <a:latin typeface="Times New Roman" pitchFamily="18" charset="0"/>
              <a:cs typeface="Times New Roman" pitchFamily="18" charset="0"/>
            </a:endParaRPr>
          </a:p>
        </p:txBody>
      </p:sp>
      <p:grpSp>
        <p:nvGrpSpPr>
          <p:cNvPr id="3" name="组合 2"/>
          <p:cNvGrpSpPr/>
          <p:nvPr/>
        </p:nvGrpSpPr>
        <p:grpSpPr>
          <a:xfrm>
            <a:off x="789923" y="62038"/>
            <a:ext cx="10663570" cy="5511448"/>
            <a:chOff x="789923" y="62038"/>
            <a:chExt cx="10663570" cy="5511448"/>
          </a:xfrm>
        </p:grpSpPr>
        <p:grpSp>
          <p:nvGrpSpPr>
            <p:cNvPr id="2" name="组合 1"/>
            <p:cNvGrpSpPr/>
            <p:nvPr/>
          </p:nvGrpSpPr>
          <p:grpSpPr>
            <a:xfrm>
              <a:off x="789923" y="903273"/>
              <a:ext cx="10433444" cy="4670213"/>
              <a:chOff x="789923" y="903273"/>
              <a:chExt cx="10433444" cy="4670213"/>
            </a:xfrm>
          </p:grpSpPr>
          <p:pic>
            <p:nvPicPr>
              <p:cNvPr id="91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919" y="1834771"/>
                <a:ext cx="8640079" cy="373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4"/>
              <p:cNvSpPr>
                <a:spLocks noChangeArrowheads="1"/>
              </p:cNvSpPr>
              <p:nvPr/>
            </p:nvSpPr>
            <p:spPr bwMode="auto">
              <a:xfrm>
                <a:off x="789924" y="903273"/>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總膽固醇</a:t>
                </a:r>
                <a:r>
                  <a:rPr lang="en-US" altLang="zh-CN" sz="800" dirty="0"/>
                  <a:t>(</a:t>
                </a:r>
                <a:r>
                  <a:rPr lang="en-US" altLang="zh-CN" sz="800" i="1" dirty="0">
                    <a:latin typeface="Times New Roman" pitchFamily="18" charset="0"/>
                    <a:cs typeface="Times New Roman" pitchFamily="18" charset="0"/>
                  </a:rPr>
                  <a:t>cholesterol-total</a:t>
                </a:r>
                <a:r>
                  <a:rPr lang="en-US" altLang="zh-CN" sz="800" dirty="0"/>
                  <a:t>) </a:t>
                </a:r>
                <a:r>
                  <a:rPr lang="en-US" altLang="zh-CN" sz="700" dirty="0"/>
                  <a:t>[</a:t>
                </a:r>
                <a:r>
                  <a:rPr lang="en-US" altLang="zh-CN" sz="700" dirty="0" err="1"/>
                  <a:t>mmol</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朗道質控</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RANDOX LIQUID ASSAYED CHEMISTRY CONTROL PREMIUM PLUS – LEVEL 1,2,3</a:t>
                </a:r>
                <a:r>
                  <a:rPr lang="en-US" altLang="zh-CN" sz="800" dirty="0">
                    <a:solidFill>
                      <a:srgbClr val="000000"/>
                    </a:solidFill>
                  </a:rPr>
                  <a:t>)</a:t>
                </a:r>
                <a:r>
                  <a:rPr lang="en-US" altLang="zh-CN" sz="1000" dirty="0">
                    <a:solidFill>
                      <a:srgbClr val="000000"/>
                    </a:solidFill>
                  </a:rPr>
                  <a:t> + </a:t>
                </a:r>
                <a:r>
                  <a:rPr lang="zh-CN" altLang="en-US" sz="1000" dirty="0">
                    <a:solidFill>
                      <a:srgbClr val="000000"/>
                    </a:solidFill>
                  </a:rPr>
                  <a:t>羅氏日立</a:t>
                </a:r>
                <a:r>
                  <a:rPr lang="en-US" altLang="zh-CN" sz="1000" dirty="0">
                    <a:solidFill>
                      <a:srgbClr val="000000"/>
                    </a:solidFill>
                  </a:rPr>
                  <a:t>7180</a:t>
                </a:r>
                <a:r>
                  <a:rPr lang="zh-CN" altLang="en-US" sz="1000" dirty="0">
                    <a:solidFill>
                      <a:srgbClr val="000000"/>
                    </a:solidFill>
                  </a:rPr>
                  <a:t>型自動生化分析儀體系 </a:t>
                </a:r>
                <a:r>
                  <a:rPr lang="en-US" altLang="zh-CN" sz="800" dirty="0">
                    <a:solidFill>
                      <a:srgbClr val="000000"/>
                    </a:solidFill>
                  </a:rPr>
                  <a:t>(Hitachi 7180 Automatic Analyzer)</a:t>
                </a:r>
                <a:r>
                  <a:rPr lang="en-US" altLang="zh-CN" sz="1000" dirty="0">
                    <a:solidFill>
                      <a:srgbClr val="000000"/>
                    </a:solidFill>
                  </a:rPr>
                  <a:t> </a:t>
                </a:r>
                <a:endParaRPr lang="zh-CN" altLang="en-US" sz="1000" dirty="0">
                  <a:solidFill>
                    <a:srgbClr val="000000"/>
                  </a:solidFill>
                </a:endParaRPr>
              </a:p>
            </p:txBody>
          </p:sp>
          <p:sp>
            <p:nvSpPr>
              <p:cNvPr id="8" name="Rectangle 14"/>
              <p:cNvSpPr>
                <a:spLocks noChangeArrowheads="1"/>
              </p:cNvSpPr>
              <p:nvPr/>
            </p:nvSpPr>
            <p:spPr bwMode="auto">
              <a:xfrm>
                <a:off x="789924" y="1142579"/>
                <a:ext cx="10433443" cy="29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latin typeface="Times New Roman" pitchFamily="18" charset="0"/>
                    <a:cs typeface="Times New Roman" pitchFamily="18" charset="0"/>
                  </a:rPr>
                  <a:t>質控說明書中給出三水平靶值及標準差分別是：</a:t>
                </a:r>
                <a:r>
                  <a:rPr lang="en-US" altLang="zh-CN" sz="1000" i="1" dirty="0">
                    <a:solidFill>
                      <a:srgbClr val="000000"/>
                    </a:solidFill>
                    <a:latin typeface="Times New Roman" pitchFamily="18" charset="0"/>
                    <a:cs typeface="Times New Roman" pitchFamily="18" charset="0"/>
                  </a:rPr>
                  <a:t>level </a:t>
                </a:r>
                <a:r>
                  <a:rPr lang="en-US" altLang="zh-CN" sz="1000" dirty="0">
                    <a:solidFill>
                      <a:srgbClr val="000000"/>
                    </a:solidFill>
                    <a:latin typeface="Times New Roman" pitchFamily="18" charset="0"/>
                    <a:cs typeface="Times New Roman" pitchFamily="18" charset="0"/>
                  </a:rPr>
                  <a:t>1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3.67mmol/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SD = 0.24mmol/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2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0.31mmol/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level</a:t>
                </a:r>
                <a:r>
                  <a:rPr lang="en-US" altLang="zh-CN" sz="1000" dirty="0">
                    <a:solidFill>
                      <a:srgbClr val="000000"/>
                    </a:solidFill>
                    <a:latin typeface="Times New Roman" pitchFamily="18" charset="0"/>
                    <a:cs typeface="Times New Roman" pitchFamily="18" charset="0"/>
                  </a:rPr>
                  <a:t> 3 </a:t>
                </a:r>
                <a:r>
                  <a:rPr lang="en-US" altLang="zh-CN" sz="1000" i="1" dirty="0">
                    <a:solidFill>
                      <a:srgbClr val="000000"/>
                    </a:solidFill>
                    <a:latin typeface="Times New Roman" pitchFamily="18" charset="0"/>
                    <a:cs typeface="Times New Roman" pitchFamily="18" charset="0"/>
                  </a:rPr>
                  <a:t>target</a:t>
                </a:r>
                <a:r>
                  <a:rPr lang="en-US" altLang="zh-CN" sz="1000" dirty="0">
                    <a:solidFill>
                      <a:srgbClr val="000000"/>
                    </a:solidFill>
                    <a:latin typeface="Times New Roman" pitchFamily="18" charset="0"/>
                    <a:cs typeface="Times New Roman" pitchFamily="18" charset="0"/>
                  </a:rPr>
                  <a:t> = 7.47mmol/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0.49mmol/</a:t>
                </a:r>
                <a:r>
                  <a:rPr lang="en-US" altLang="zh-CN" sz="1000" dirty="0" err="1">
                    <a:solidFill>
                      <a:srgbClr val="000000"/>
                    </a:solidFill>
                    <a:latin typeface="Times New Roman" pitchFamily="18" charset="0"/>
                    <a:cs typeface="Times New Roman" pitchFamily="18" charset="0"/>
                  </a:rPr>
                  <a:t>dL</a:t>
                </a:r>
                <a:r>
                  <a:rPr lang="zh-CN" altLang="en-US" sz="1000" dirty="0">
                    <a:solidFill>
                      <a:srgbClr val="000000"/>
                    </a:solidFill>
                    <a:latin typeface="Times New Roman" pitchFamily="18" charset="0"/>
                    <a:cs typeface="Times New Roman" pitchFamily="18" charset="0"/>
                  </a:rPr>
                  <a:t>；</a:t>
                </a:r>
                <a:endParaRPr lang="zh-CN" altLang="en-US" sz="800" dirty="0">
                  <a:latin typeface="Times New Roman" pitchFamily="18" charset="0"/>
                  <a:cs typeface="Times New Roman" pitchFamily="18" charset="0"/>
                </a:endParaRPr>
              </a:p>
            </p:txBody>
          </p:sp>
          <p:sp>
            <p:nvSpPr>
              <p:cNvPr id="24" name="Rectangle 14"/>
              <p:cNvSpPr>
                <a:spLocks noChangeArrowheads="1"/>
              </p:cNvSpPr>
              <p:nvPr/>
            </p:nvSpPr>
            <p:spPr bwMode="auto">
              <a:xfrm>
                <a:off x="789923" y="1357643"/>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latin typeface="Times New Roman" pitchFamily="18" charset="0"/>
                    <a:cs typeface="Times New Roman" pitchFamily="18" charset="0"/>
                  </a:rPr>
                  <a:t>質控說明書中未給出定值實驗室的數目，暫以僅有朗道實驗室一家機構作為假設（</a:t>
                </a:r>
                <a:r>
                  <a:rPr lang="en-US" altLang="zh-CN" sz="1000" i="1" dirty="0">
                    <a:latin typeface="Times New Roman" pitchFamily="18" charset="0"/>
                    <a:cs typeface="Times New Roman" pitchFamily="18" charset="0"/>
                  </a:rPr>
                  <a:t>N </a:t>
                </a:r>
                <a:r>
                  <a:rPr lang="en-US" altLang="zh-CN" sz="1000" dirty="0">
                    <a:latin typeface="Times New Roman" pitchFamily="18" charset="0"/>
                    <a:cs typeface="Times New Roman" pitchFamily="18" charset="0"/>
                  </a:rPr>
                  <a:t>= 1</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grpSp>
          <p:nvGrpSpPr>
            <p:cNvPr id="9" name="组合 8"/>
            <p:cNvGrpSpPr/>
            <p:nvPr/>
          </p:nvGrpSpPr>
          <p:grpSpPr>
            <a:xfrm>
              <a:off x="8287702" y="62038"/>
              <a:ext cx="3165791" cy="661854"/>
              <a:chOff x="8409622" y="-58430"/>
              <a:chExt cx="3165791" cy="661854"/>
            </a:xfrm>
          </p:grpSpPr>
          <p:pic>
            <p:nvPicPr>
              <p:cNvPr id="8500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9622" y="-58430"/>
                <a:ext cx="3165791" cy="661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10887076" y="422455"/>
                <a:ext cx="293371" cy="153806"/>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628015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697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2" name="组合 1"/>
          <p:cNvGrpSpPr/>
          <p:nvPr/>
        </p:nvGrpSpPr>
        <p:grpSpPr>
          <a:xfrm>
            <a:off x="672234" y="939485"/>
            <a:ext cx="10433444" cy="4205721"/>
            <a:chOff x="672234" y="939485"/>
            <a:chExt cx="10433444" cy="4205721"/>
          </a:xfrm>
        </p:grpSpPr>
        <p:pic>
          <p:nvPicPr>
            <p:cNvPr id="942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63" y="2099312"/>
              <a:ext cx="10087169" cy="304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672235" y="939485"/>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促甲狀腺激素</a:t>
              </a:r>
              <a:r>
                <a:rPr lang="en-US" altLang="zh-CN" sz="800" dirty="0"/>
                <a:t>(</a:t>
              </a:r>
              <a:r>
                <a:rPr lang="en-US" altLang="zh-CN" sz="800" i="1" dirty="0" err="1">
                  <a:latin typeface="Times New Roman" pitchFamily="18" charset="0"/>
                  <a:cs typeface="Times New Roman" pitchFamily="18" charset="0"/>
                </a:rPr>
                <a:t>Thyrotropin</a:t>
              </a:r>
              <a:r>
                <a:rPr lang="en-US" altLang="zh-CN" sz="800" dirty="0"/>
                <a:t>) </a:t>
              </a:r>
              <a:r>
                <a:rPr lang="en-US" altLang="zh-CN" sz="700" dirty="0"/>
                <a:t>[</a:t>
              </a:r>
              <a:r>
                <a:rPr lang="en-US" altLang="zh-CN" sz="700" dirty="0" err="1"/>
                <a:t>mIU</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貝克曼庫爾特</a:t>
              </a:r>
              <a:r>
                <a:rPr lang="en-US" altLang="zh-CN" sz="1000" dirty="0">
                  <a:solidFill>
                    <a:srgbClr val="000000"/>
                  </a:solidFill>
                  <a:latin typeface="Times New Roman" pitchFamily="18" charset="0"/>
                  <a:cs typeface="Times New Roman" pitchFamily="18" charset="0"/>
                </a:rPr>
                <a:t>DXI800</a:t>
              </a:r>
              <a:r>
                <a:rPr lang="zh-CN" altLang="en-US" sz="1000" dirty="0">
                  <a:solidFill>
                    <a:srgbClr val="000000"/>
                  </a:solidFill>
                </a:rPr>
                <a:t>全自動免疫分析系統 </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Beckman Coulter </a:t>
              </a:r>
              <a:r>
                <a:rPr lang="en-US" altLang="zh-CN" sz="800" dirty="0" err="1">
                  <a:solidFill>
                    <a:srgbClr val="000000"/>
                  </a:solidFill>
                  <a:latin typeface="Times New Roman" pitchFamily="18" charset="0"/>
                  <a:cs typeface="Times New Roman" pitchFamily="18" charset="0"/>
                </a:rPr>
                <a:t>UniCel</a:t>
              </a:r>
              <a:r>
                <a:rPr lang="en-US" altLang="zh-CN" sz="800" dirty="0">
                  <a:solidFill>
                    <a:srgbClr val="000000"/>
                  </a:solidFill>
                  <a:latin typeface="Times New Roman" pitchFamily="18" charset="0"/>
                  <a:cs typeface="Times New Roman" pitchFamily="18" charset="0"/>
                </a:rPr>
                <a:t> DXI 800</a:t>
              </a:r>
              <a:r>
                <a:rPr lang="en-US" altLang="zh-CN" sz="800" dirty="0">
                  <a:solidFill>
                    <a:srgbClr val="000000"/>
                  </a:solidFill>
                </a:rPr>
                <a:t>)</a:t>
              </a:r>
              <a:r>
                <a:rPr lang="en-US" altLang="zh-CN" sz="1000" dirty="0">
                  <a:solidFill>
                    <a:srgbClr val="000000"/>
                  </a:solidFill>
                </a:rPr>
                <a:t> </a:t>
              </a:r>
              <a:r>
                <a:rPr lang="zh-CN" altLang="en-US" sz="1000" dirty="0">
                  <a:solidFill>
                    <a:srgbClr val="000000"/>
                  </a:solidFill>
                </a:rPr>
                <a:t>；</a:t>
              </a:r>
              <a:r>
                <a:rPr lang="en-US" altLang="zh-CN" sz="1000" dirty="0">
                  <a:solidFill>
                    <a:srgbClr val="000000"/>
                  </a:solidFill>
                </a:rPr>
                <a:t> </a:t>
              </a:r>
              <a:endParaRPr lang="zh-CN" altLang="en-US" sz="1000" dirty="0">
                <a:solidFill>
                  <a:srgbClr val="000000"/>
                </a:solidFill>
              </a:endParaRPr>
            </a:p>
          </p:txBody>
        </p:sp>
        <p:sp>
          <p:nvSpPr>
            <p:cNvPr id="7" name="Rectangle 14"/>
            <p:cNvSpPr>
              <a:spLocks noChangeArrowheads="1"/>
            </p:cNvSpPr>
            <p:nvPr/>
          </p:nvSpPr>
          <p:spPr bwMode="auto">
            <a:xfrm>
              <a:off x="672234" y="1185636"/>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堿性磷酸酶催化的</a:t>
              </a:r>
              <a:r>
                <a:rPr lang="en-US" altLang="zh-TW" sz="1000" dirty="0">
                  <a:solidFill>
                    <a:srgbClr val="000000"/>
                  </a:solidFill>
                </a:rPr>
                <a:t>3-(2-</a:t>
              </a:r>
              <a:r>
                <a:rPr lang="zh-TW" altLang="en-US" sz="1000" dirty="0">
                  <a:solidFill>
                    <a:srgbClr val="000000"/>
                  </a:solidFill>
                </a:rPr>
                <a:t>螺旋金剛烷</a:t>
              </a:r>
              <a:r>
                <a:rPr lang="en-US" altLang="zh-TW" sz="1000" dirty="0">
                  <a:solidFill>
                    <a:srgbClr val="000000"/>
                  </a:solidFill>
                </a:rPr>
                <a:t>)-4-</a:t>
              </a:r>
              <a:r>
                <a:rPr lang="zh-TW" altLang="en-US" sz="1000" dirty="0">
                  <a:solidFill>
                    <a:srgbClr val="000000"/>
                  </a:solidFill>
                </a:rPr>
                <a:t>甲氧基</a:t>
              </a:r>
              <a:r>
                <a:rPr lang="en-US" altLang="zh-TW" sz="1000" dirty="0">
                  <a:solidFill>
                    <a:srgbClr val="000000"/>
                  </a:solidFill>
                </a:rPr>
                <a:t>-4-(3-</a:t>
              </a:r>
              <a:r>
                <a:rPr lang="zh-TW" altLang="en-US" sz="1000" dirty="0">
                  <a:solidFill>
                    <a:srgbClr val="000000"/>
                  </a:solidFill>
                </a:rPr>
                <a:t>磷氧醯</a:t>
              </a:r>
              <a:r>
                <a:rPr lang="en-US" altLang="zh-TW" sz="1000" dirty="0">
                  <a:solidFill>
                    <a:srgbClr val="000000"/>
                  </a:solidFill>
                </a:rPr>
                <a:t>)-</a:t>
              </a:r>
              <a:r>
                <a:rPr lang="zh-TW" altLang="en-US" sz="1000" dirty="0">
                  <a:solidFill>
                    <a:srgbClr val="000000"/>
                  </a:solidFill>
                </a:rPr>
                <a:t>苯基</a:t>
              </a:r>
              <a:r>
                <a:rPr lang="en-US" altLang="zh-TW" sz="1000" dirty="0">
                  <a:solidFill>
                    <a:srgbClr val="000000"/>
                  </a:solidFill>
                </a:rPr>
                <a:t>-1,2-</a:t>
              </a:r>
              <a:r>
                <a:rPr lang="zh-TW" altLang="en-US" sz="1000" dirty="0">
                  <a:solidFill>
                    <a:srgbClr val="000000"/>
                  </a:solidFill>
                </a:rPr>
                <a:t>二氧環乙烷二鈉鹽</a:t>
              </a:r>
              <a:r>
                <a:rPr lang="en-US" altLang="zh-TW" sz="800" dirty="0">
                  <a:solidFill>
                    <a:srgbClr val="000000"/>
                  </a:solidFill>
                </a:rPr>
                <a:t>(</a:t>
              </a:r>
              <a:r>
                <a:rPr lang="en-US" altLang="zh-TW" sz="800" i="1" dirty="0">
                  <a:solidFill>
                    <a:srgbClr val="000000"/>
                  </a:solidFill>
                  <a:latin typeface="Times New Roman" pitchFamily="18" charset="0"/>
                  <a:cs typeface="Times New Roman" pitchFamily="18" charset="0"/>
                </a:rPr>
                <a:t>AMPPD</a:t>
              </a:r>
              <a:r>
                <a:rPr lang="en-US" altLang="zh-TW" sz="800" dirty="0">
                  <a:solidFill>
                    <a:srgbClr val="000000"/>
                  </a:solidFill>
                </a:rPr>
                <a:t>)</a:t>
              </a:r>
              <a:r>
                <a:rPr lang="zh-TW" altLang="en-US" sz="1000" dirty="0">
                  <a:solidFill>
                    <a:srgbClr val="000000"/>
                  </a:solidFill>
                </a:rPr>
                <a:t>標記</a:t>
              </a:r>
              <a:r>
                <a:rPr lang="zh-CN" altLang="en-US" sz="1000" dirty="0">
                  <a:solidFill>
                    <a:srgbClr val="000000"/>
                  </a:solidFill>
                </a:rPr>
                <a:t>的</a:t>
              </a:r>
              <a:r>
                <a:rPr lang="zh-TW" altLang="en-US" sz="1000" dirty="0">
                  <a:solidFill>
                    <a:srgbClr val="000000"/>
                  </a:solidFill>
                </a:rPr>
                <a:t>微粒子化學發光法</a:t>
              </a:r>
              <a:r>
                <a:rPr lang="zh-CN" altLang="en-US" sz="1000" dirty="0">
                  <a:solidFill>
                    <a:srgbClr val="000000"/>
                  </a:solidFill>
                </a:rPr>
                <a:t> </a:t>
              </a:r>
              <a:r>
                <a:rPr lang="en-US" altLang="zh-CN" sz="800" dirty="0">
                  <a:solidFill>
                    <a:srgbClr val="000000"/>
                  </a:solidFill>
                </a:rPr>
                <a:t>(</a:t>
              </a:r>
              <a:r>
                <a:rPr lang="en-US" altLang="zh-CN" sz="800" i="1" dirty="0">
                  <a:solidFill>
                    <a:srgbClr val="000000"/>
                  </a:solidFill>
                  <a:latin typeface="Times New Roman" pitchFamily="18" charset="0"/>
                  <a:cs typeface="Times New Roman" pitchFamily="18" charset="0"/>
                </a:rPr>
                <a:t>ALP</a:t>
              </a:r>
              <a:r>
                <a:rPr lang="en-US" altLang="zh-CN" sz="800" dirty="0">
                  <a:solidFill>
                    <a:srgbClr val="000000"/>
                  </a:solidFill>
                  <a:latin typeface="Times New Roman" pitchFamily="18" charset="0"/>
                  <a:cs typeface="Times New Roman" pitchFamily="18" charset="0"/>
                </a:rPr>
                <a:t>-</a:t>
              </a:r>
              <a:r>
                <a:rPr lang="en-US" altLang="zh-CN" sz="800" i="1" dirty="0">
                  <a:solidFill>
                    <a:srgbClr val="000000"/>
                  </a:solidFill>
                  <a:latin typeface="Times New Roman" pitchFamily="18" charset="0"/>
                  <a:cs typeface="Times New Roman" pitchFamily="18" charset="0"/>
                </a:rPr>
                <a:t>AMPPD</a:t>
              </a:r>
              <a:r>
                <a:rPr lang="en-US" altLang="zh-CN" sz="800" dirty="0">
                  <a:solidFill>
                    <a:srgbClr val="000000"/>
                  </a:solidFill>
                </a:rPr>
                <a:t>)</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1" name="Rectangle 14"/>
            <p:cNvSpPr>
              <a:spLocks noChangeArrowheads="1"/>
            </p:cNvSpPr>
            <p:nvPr/>
          </p:nvSpPr>
          <p:spPr bwMode="auto">
            <a:xfrm>
              <a:off x="672234" y="1420414"/>
              <a:ext cx="1043344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對上報資料按照檢測儀器分組統計，剔除均值</a:t>
              </a:r>
              <a:r>
                <a:rPr lang="en-US" altLang="zh-TW" sz="1000" dirty="0">
                  <a:solidFill>
                    <a:srgbClr val="000000"/>
                  </a:solidFill>
                </a:rPr>
                <a:t>±3SD</a:t>
              </a:r>
              <a:r>
                <a:rPr lang="zh-TW" altLang="en-US" sz="1000" dirty="0">
                  <a:solidFill>
                    <a:srgbClr val="000000"/>
                  </a:solidFill>
                </a:rPr>
                <a:t>之外的資料，計算組內的最大值、最小值、平均值、中位數、標準差、變異係數，以本組中位數作為靶值，</a:t>
              </a:r>
              <a:r>
                <a:rPr lang="zh-CN" altLang="en-US" sz="1000" dirty="0">
                  <a:solidFill>
                    <a:srgbClr val="000000"/>
                  </a:solidFill>
                </a:rPr>
                <a:t>並以固定限</a:t>
              </a:r>
              <a:r>
                <a:rPr lang="zh-TW" altLang="en-US" sz="1000" dirty="0">
                  <a:solidFill>
                    <a:srgbClr val="000000"/>
                  </a:solidFill>
                </a:rPr>
                <a:t>靶值</a:t>
              </a:r>
              <a:r>
                <a:rPr lang="en-US" altLang="zh-TW" sz="1000" dirty="0">
                  <a:solidFill>
                    <a:srgbClr val="000000"/>
                  </a:solidFill>
                </a:rPr>
                <a:t>±25%</a:t>
              </a:r>
              <a:r>
                <a:rPr lang="zh-CN" altLang="en-US" sz="1000" dirty="0">
                  <a:solidFill>
                    <a:srgbClr val="000000"/>
                  </a:solidFill>
                </a:rPr>
                <a:t>作為評價結果是否合格的允許範圍，</a:t>
              </a:r>
              <a:r>
                <a:rPr lang="zh-TW" altLang="en-US" sz="1000" dirty="0">
                  <a:solidFill>
                    <a:srgbClr val="000000"/>
                  </a:solidFill>
                </a:rPr>
                <a:t>計算</a:t>
              </a:r>
              <a:r>
                <a:rPr lang="zh-CN" altLang="en-US" sz="1000" dirty="0">
                  <a:solidFill>
                    <a:srgbClr val="000000"/>
                  </a:solidFill>
                </a:rPr>
                <a:t>各</a:t>
              </a:r>
              <a:r>
                <a:rPr lang="zh-TW" altLang="en-US" sz="1000" dirty="0">
                  <a:solidFill>
                    <a:srgbClr val="000000"/>
                  </a:solidFill>
                </a:rPr>
                <a:t>參評實驗室測定結果的偏差</a:t>
              </a:r>
              <a:r>
                <a:rPr lang="zh-CN" altLang="en-US" sz="1000" dirty="0">
                  <a:latin typeface="Times New Roman" pitchFamily="18" charset="0"/>
                  <a:cs typeface="Times New Roman" pitchFamily="18" charset="0"/>
                </a:rPr>
                <a:t>；本例檢測系統為</a:t>
              </a:r>
              <a:r>
                <a:rPr lang="en-US" altLang="zh-CN" sz="1000" dirty="0">
                  <a:latin typeface="Times New Roman" pitchFamily="18" charset="0"/>
                  <a:cs typeface="Times New Roman" pitchFamily="18" charset="0"/>
                </a:rPr>
                <a:t>Beckman DXI 800</a:t>
              </a:r>
              <a:r>
                <a:rPr lang="zh-CN" altLang="en-US" sz="1000" dirty="0">
                  <a:latin typeface="Times New Roman" pitchFamily="18" charset="0"/>
                  <a:cs typeface="Times New Roman" pitchFamily="18" charset="0"/>
                </a:rPr>
                <a:t>，所以結果劃分在</a:t>
              </a:r>
              <a:r>
                <a:rPr lang="en-US" altLang="zh-CN" sz="1000" dirty="0">
                  <a:latin typeface="Times New Roman" pitchFamily="18" charset="0"/>
                  <a:cs typeface="Times New Roman" pitchFamily="18" charset="0"/>
                </a:rPr>
                <a:t>Beckman DXI/DXC</a:t>
              </a:r>
              <a:r>
                <a:rPr lang="zh-CN" altLang="en-US" sz="1000" dirty="0">
                  <a:latin typeface="Times New Roman" pitchFamily="18" charset="0"/>
                  <a:cs typeface="Times New Roman" pitchFamily="18" charset="0"/>
                </a:rPr>
                <a:t>組統計，本組共包括</a:t>
              </a:r>
              <a:r>
                <a:rPr lang="en-US" altLang="zh-CN" sz="1000" dirty="0">
                  <a:latin typeface="Times New Roman" pitchFamily="18" charset="0"/>
                  <a:cs typeface="Times New Roman" pitchFamily="18" charset="0"/>
                </a:rPr>
                <a:t>217</a:t>
              </a:r>
              <a:r>
                <a:rPr lang="zh-CN" altLang="en-US" sz="1000" dirty="0">
                  <a:latin typeface="Times New Roman" pitchFamily="18" charset="0"/>
                  <a:cs typeface="Times New Roman" pitchFamily="18" charset="0"/>
                </a:rPr>
                <a:t>家實驗室參評；</a:t>
              </a:r>
              <a:endParaRPr lang="en-US" altLang="zh-CN" sz="1000" dirty="0">
                <a:latin typeface="Times New Roman" pitchFamily="18" charset="0"/>
                <a:cs typeface="Times New Roman" pitchFamily="18" charset="0"/>
              </a:endParaRPr>
            </a:p>
          </p:txBody>
        </p:sp>
      </p:grpSp>
      <p:grpSp>
        <p:nvGrpSpPr>
          <p:cNvPr id="3" name="组合 2"/>
          <p:cNvGrpSpPr/>
          <p:nvPr/>
        </p:nvGrpSpPr>
        <p:grpSpPr>
          <a:xfrm>
            <a:off x="8342803" y="44166"/>
            <a:ext cx="3116261" cy="788566"/>
            <a:chOff x="8358183" y="38104"/>
            <a:chExt cx="3116261" cy="788566"/>
          </a:xfrm>
        </p:grpSpPr>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8183" y="38104"/>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815638" y="669925"/>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502703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851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16" name="组合 15"/>
          <p:cNvGrpSpPr/>
          <p:nvPr/>
        </p:nvGrpSpPr>
        <p:grpSpPr>
          <a:xfrm>
            <a:off x="731902" y="38104"/>
            <a:ext cx="10742542" cy="5874759"/>
            <a:chOff x="731902" y="38104"/>
            <a:chExt cx="10742542" cy="5874759"/>
          </a:xfrm>
        </p:grpSpPr>
        <p:grpSp>
          <p:nvGrpSpPr>
            <p:cNvPr id="3" name="组合 2"/>
            <p:cNvGrpSpPr/>
            <p:nvPr/>
          </p:nvGrpSpPr>
          <p:grpSpPr>
            <a:xfrm>
              <a:off x="8358183" y="38104"/>
              <a:ext cx="3116261" cy="788566"/>
              <a:chOff x="8358183" y="38104"/>
              <a:chExt cx="3116261" cy="788566"/>
            </a:xfrm>
          </p:grpSpPr>
          <p:pic>
            <p:nvPicPr>
              <p:cNvPr id="97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83" y="38104"/>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 1"/>
              <p:cNvSpPr/>
              <p:nvPr/>
            </p:nvSpPr>
            <p:spPr>
              <a:xfrm>
                <a:off x="10815638" y="669925"/>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 name="组合 13"/>
            <p:cNvGrpSpPr/>
            <p:nvPr/>
          </p:nvGrpSpPr>
          <p:grpSpPr>
            <a:xfrm>
              <a:off x="731902" y="610143"/>
              <a:ext cx="10433444" cy="5302720"/>
              <a:chOff x="731902" y="610143"/>
              <a:chExt cx="10433444" cy="5302720"/>
            </a:xfrm>
          </p:grpSpPr>
          <p:pic>
            <p:nvPicPr>
              <p:cNvPr id="962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474" y="1677904"/>
                <a:ext cx="4511605" cy="4234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4"/>
              <p:cNvSpPr>
                <a:spLocks noChangeArrowheads="1"/>
              </p:cNvSpPr>
              <p:nvPr/>
            </p:nvSpPr>
            <p:spPr bwMode="auto">
              <a:xfrm>
                <a:off x="731903" y="610143"/>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nSpc>
                    <a:spcPct val="150000"/>
                  </a:lnSpc>
                </a:pPr>
                <a:r>
                  <a:rPr lang="zh-TW" altLang="en-US" sz="1000" dirty="0"/>
                  <a:t>促甲狀腺激素</a:t>
                </a:r>
                <a:r>
                  <a:rPr lang="en-US" altLang="zh-CN" sz="800" dirty="0"/>
                  <a:t>(</a:t>
                </a:r>
                <a:r>
                  <a:rPr lang="en-US" altLang="zh-CN" sz="800" i="1" dirty="0" err="1">
                    <a:latin typeface="Times New Roman" pitchFamily="18" charset="0"/>
                    <a:cs typeface="Times New Roman" pitchFamily="18" charset="0"/>
                  </a:rPr>
                  <a:t>Thyrotropin</a:t>
                </a:r>
                <a:r>
                  <a:rPr lang="en-US" altLang="zh-CN" sz="800" dirty="0"/>
                  <a:t>) </a:t>
                </a:r>
                <a:r>
                  <a:rPr lang="en-US" altLang="zh-CN" sz="700" dirty="0"/>
                  <a:t>[</a:t>
                </a:r>
                <a:r>
                  <a:rPr lang="en-US" altLang="zh-CN" sz="700" dirty="0" err="1"/>
                  <a:t>mIU</a:t>
                </a:r>
                <a:r>
                  <a:rPr lang="en-US" altLang="zh-CN" sz="700" dirty="0"/>
                  <a:t>/L]</a:t>
                </a:r>
                <a:r>
                  <a:rPr lang="en-US" altLang="zh-CN" sz="1000" dirty="0"/>
                  <a:t>  </a:t>
                </a:r>
                <a:r>
                  <a:rPr lang="en-US" altLang="zh-CN" sz="1000" dirty="0">
                    <a:solidFill>
                      <a:srgbClr val="000000"/>
                    </a:solidFill>
                  </a:rPr>
                  <a:t>– </a:t>
                </a:r>
                <a:r>
                  <a:rPr lang="zh-CN" altLang="en-US" sz="1000" dirty="0">
                    <a:solidFill>
                      <a:srgbClr val="000000"/>
                    </a:solidFill>
                  </a:rPr>
                  <a:t>貝克曼庫爾特</a:t>
                </a:r>
                <a:r>
                  <a:rPr lang="en-US" altLang="zh-CN" sz="1000" dirty="0">
                    <a:solidFill>
                      <a:srgbClr val="000000"/>
                    </a:solidFill>
                    <a:latin typeface="Times New Roman" pitchFamily="18" charset="0"/>
                    <a:cs typeface="Times New Roman" pitchFamily="18" charset="0"/>
                  </a:rPr>
                  <a:t>DXI800</a:t>
                </a:r>
                <a:r>
                  <a:rPr lang="zh-CN" altLang="en-US" sz="1000" dirty="0">
                    <a:solidFill>
                      <a:srgbClr val="000000"/>
                    </a:solidFill>
                  </a:rPr>
                  <a:t>全自動免疫分析系統 </a:t>
                </a:r>
                <a:r>
                  <a:rPr lang="en-US" altLang="zh-CN" sz="800" dirty="0">
                    <a:solidFill>
                      <a:srgbClr val="000000"/>
                    </a:solidFill>
                  </a:rPr>
                  <a:t>(</a:t>
                </a:r>
                <a:r>
                  <a:rPr lang="en-US" altLang="zh-CN" sz="800" dirty="0">
                    <a:solidFill>
                      <a:srgbClr val="000000"/>
                    </a:solidFill>
                    <a:latin typeface="Times New Roman" pitchFamily="18" charset="0"/>
                    <a:cs typeface="Times New Roman" pitchFamily="18" charset="0"/>
                  </a:rPr>
                  <a:t>Beckman Coulter </a:t>
                </a:r>
                <a:r>
                  <a:rPr lang="en-US" altLang="zh-CN" sz="800" dirty="0" err="1">
                    <a:solidFill>
                      <a:srgbClr val="000000"/>
                    </a:solidFill>
                    <a:latin typeface="Times New Roman" pitchFamily="18" charset="0"/>
                    <a:cs typeface="Times New Roman" pitchFamily="18" charset="0"/>
                  </a:rPr>
                  <a:t>UniCel</a:t>
                </a:r>
                <a:r>
                  <a:rPr lang="en-US" altLang="zh-CN" sz="800" dirty="0">
                    <a:solidFill>
                      <a:srgbClr val="000000"/>
                    </a:solidFill>
                    <a:latin typeface="Times New Roman" pitchFamily="18" charset="0"/>
                    <a:cs typeface="Times New Roman" pitchFamily="18" charset="0"/>
                  </a:rPr>
                  <a:t> DXI 800</a:t>
                </a:r>
                <a:r>
                  <a:rPr lang="en-US" altLang="zh-CN" sz="800" dirty="0">
                    <a:solidFill>
                      <a:srgbClr val="000000"/>
                    </a:solidFill>
                  </a:rPr>
                  <a:t>)</a:t>
                </a:r>
                <a:r>
                  <a:rPr lang="en-US" altLang="zh-CN" sz="1000" dirty="0">
                    <a:solidFill>
                      <a:srgbClr val="000000"/>
                    </a:solidFill>
                  </a:rPr>
                  <a:t> </a:t>
                </a:r>
                <a:r>
                  <a:rPr lang="zh-CN" altLang="en-US" sz="1000" dirty="0">
                    <a:solidFill>
                      <a:srgbClr val="000000"/>
                    </a:solidFill>
                  </a:rPr>
                  <a:t>；</a:t>
                </a:r>
                <a:r>
                  <a:rPr lang="en-US" altLang="zh-CN" sz="1000" dirty="0">
                    <a:solidFill>
                      <a:srgbClr val="000000"/>
                    </a:solidFill>
                  </a:rPr>
                  <a:t> </a:t>
                </a:r>
                <a:endParaRPr lang="zh-CN" altLang="en-US" sz="1000" dirty="0">
                  <a:solidFill>
                    <a:srgbClr val="000000"/>
                  </a:solidFill>
                </a:endParaRPr>
              </a:p>
            </p:txBody>
          </p:sp>
          <p:sp>
            <p:nvSpPr>
              <p:cNvPr id="7" name="Rectangle 14"/>
              <p:cNvSpPr>
                <a:spLocks noChangeArrowheads="1"/>
              </p:cNvSpPr>
              <p:nvPr/>
            </p:nvSpPr>
            <p:spPr bwMode="auto">
              <a:xfrm>
                <a:off x="731902" y="856294"/>
                <a:ext cx="104334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堿性磷酸酶催化的</a:t>
                </a:r>
                <a:r>
                  <a:rPr lang="en-US" altLang="zh-TW" sz="1000" dirty="0">
                    <a:solidFill>
                      <a:srgbClr val="000000"/>
                    </a:solidFill>
                  </a:rPr>
                  <a:t>3-(2-</a:t>
                </a:r>
                <a:r>
                  <a:rPr lang="zh-TW" altLang="en-US" sz="1000" dirty="0">
                    <a:solidFill>
                      <a:srgbClr val="000000"/>
                    </a:solidFill>
                  </a:rPr>
                  <a:t>螺旋金剛烷</a:t>
                </a:r>
                <a:r>
                  <a:rPr lang="en-US" altLang="zh-TW" sz="1000" dirty="0">
                    <a:solidFill>
                      <a:srgbClr val="000000"/>
                    </a:solidFill>
                  </a:rPr>
                  <a:t>)-4-</a:t>
                </a:r>
                <a:r>
                  <a:rPr lang="zh-TW" altLang="en-US" sz="1000" dirty="0">
                    <a:solidFill>
                      <a:srgbClr val="000000"/>
                    </a:solidFill>
                  </a:rPr>
                  <a:t>甲氧基</a:t>
                </a:r>
                <a:r>
                  <a:rPr lang="en-US" altLang="zh-TW" sz="1000" dirty="0">
                    <a:solidFill>
                      <a:srgbClr val="000000"/>
                    </a:solidFill>
                  </a:rPr>
                  <a:t>-4-(3-</a:t>
                </a:r>
                <a:r>
                  <a:rPr lang="zh-TW" altLang="en-US" sz="1000" dirty="0">
                    <a:solidFill>
                      <a:srgbClr val="000000"/>
                    </a:solidFill>
                  </a:rPr>
                  <a:t>磷氧醯</a:t>
                </a:r>
                <a:r>
                  <a:rPr lang="en-US" altLang="zh-TW" sz="1000" dirty="0">
                    <a:solidFill>
                      <a:srgbClr val="000000"/>
                    </a:solidFill>
                  </a:rPr>
                  <a:t>)-</a:t>
                </a:r>
                <a:r>
                  <a:rPr lang="zh-TW" altLang="en-US" sz="1000" dirty="0">
                    <a:solidFill>
                      <a:srgbClr val="000000"/>
                    </a:solidFill>
                  </a:rPr>
                  <a:t>苯基</a:t>
                </a:r>
                <a:r>
                  <a:rPr lang="en-US" altLang="zh-TW" sz="1000" dirty="0">
                    <a:solidFill>
                      <a:srgbClr val="000000"/>
                    </a:solidFill>
                  </a:rPr>
                  <a:t>-1,2-</a:t>
                </a:r>
                <a:r>
                  <a:rPr lang="zh-TW" altLang="en-US" sz="1000" dirty="0">
                    <a:solidFill>
                      <a:srgbClr val="000000"/>
                    </a:solidFill>
                  </a:rPr>
                  <a:t>二氧環乙烷二鈉鹽</a:t>
                </a:r>
                <a:r>
                  <a:rPr lang="en-US" altLang="zh-TW" sz="800" dirty="0">
                    <a:solidFill>
                      <a:srgbClr val="000000"/>
                    </a:solidFill>
                  </a:rPr>
                  <a:t>(</a:t>
                </a:r>
                <a:r>
                  <a:rPr lang="en-US" altLang="zh-TW" sz="800" i="1" dirty="0">
                    <a:solidFill>
                      <a:srgbClr val="000000"/>
                    </a:solidFill>
                    <a:latin typeface="Times New Roman" pitchFamily="18" charset="0"/>
                    <a:cs typeface="Times New Roman" pitchFamily="18" charset="0"/>
                  </a:rPr>
                  <a:t>AMPPD</a:t>
                </a:r>
                <a:r>
                  <a:rPr lang="en-US" altLang="zh-TW" sz="800" dirty="0">
                    <a:solidFill>
                      <a:srgbClr val="000000"/>
                    </a:solidFill>
                  </a:rPr>
                  <a:t>)</a:t>
                </a:r>
                <a:r>
                  <a:rPr lang="zh-TW" altLang="en-US" sz="1000" dirty="0">
                    <a:solidFill>
                      <a:srgbClr val="000000"/>
                    </a:solidFill>
                  </a:rPr>
                  <a:t>標記</a:t>
                </a:r>
                <a:r>
                  <a:rPr lang="zh-CN" altLang="en-US" sz="1000" dirty="0">
                    <a:solidFill>
                      <a:srgbClr val="000000"/>
                    </a:solidFill>
                  </a:rPr>
                  <a:t>的</a:t>
                </a:r>
                <a:r>
                  <a:rPr lang="zh-TW" altLang="en-US" sz="1000" dirty="0">
                    <a:solidFill>
                      <a:srgbClr val="000000"/>
                    </a:solidFill>
                  </a:rPr>
                  <a:t>微粒子化學發光法</a:t>
                </a:r>
                <a:r>
                  <a:rPr lang="zh-CN" altLang="en-US" sz="1000" dirty="0">
                    <a:solidFill>
                      <a:srgbClr val="000000"/>
                    </a:solidFill>
                  </a:rPr>
                  <a:t> </a:t>
                </a:r>
                <a:r>
                  <a:rPr lang="en-US" altLang="zh-CN" sz="800" dirty="0">
                    <a:solidFill>
                      <a:srgbClr val="000000"/>
                    </a:solidFill>
                  </a:rPr>
                  <a:t>(</a:t>
                </a:r>
                <a:r>
                  <a:rPr lang="en-US" altLang="zh-CN" sz="800" i="1" dirty="0">
                    <a:solidFill>
                      <a:srgbClr val="000000"/>
                    </a:solidFill>
                    <a:latin typeface="Times New Roman" pitchFamily="18" charset="0"/>
                    <a:cs typeface="Times New Roman" pitchFamily="18" charset="0"/>
                  </a:rPr>
                  <a:t>ALP</a:t>
                </a:r>
                <a:r>
                  <a:rPr lang="en-US" altLang="zh-CN" sz="800" dirty="0">
                    <a:solidFill>
                      <a:srgbClr val="000000"/>
                    </a:solidFill>
                    <a:latin typeface="Times New Roman" pitchFamily="18" charset="0"/>
                    <a:cs typeface="Times New Roman" pitchFamily="18" charset="0"/>
                  </a:rPr>
                  <a:t>-</a:t>
                </a:r>
                <a:r>
                  <a:rPr lang="en-US" altLang="zh-CN" sz="800" i="1" dirty="0">
                    <a:solidFill>
                      <a:srgbClr val="000000"/>
                    </a:solidFill>
                    <a:latin typeface="Times New Roman" pitchFamily="18" charset="0"/>
                    <a:cs typeface="Times New Roman" pitchFamily="18" charset="0"/>
                  </a:rPr>
                  <a:t>AMPPD</a:t>
                </a:r>
                <a:r>
                  <a:rPr lang="en-US" altLang="zh-CN" sz="800" dirty="0">
                    <a:solidFill>
                      <a:srgbClr val="000000"/>
                    </a:solidFill>
                  </a:rPr>
                  <a:t>)</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1" name="Rectangle 14"/>
              <p:cNvSpPr>
                <a:spLocks noChangeArrowheads="1"/>
              </p:cNvSpPr>
              <p:nvPr/>
            </p:nvSpPr>
            <p:spPr bwMode="auto">
              <a:xfrm>
                <a:off x="731902" y="1091072"/>
                <a:ext cx="1043344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solidFill>
                      <a:srgbClr val="000000"/>
                    </a:solidFill>
                  </a:rPr>
                  <a:t>對上報資料按照檢測儀器分組統計，剔除均值</a:t>
                </a:r>
                <a:r>
                  <a:rPr lang="en-US" altLang="zh-TW" sz="1000" dirty="0">
                    <a:solidFill>
                      <a:srgbClr val="000000"/>
                    </a:solidFill>
                  </a:rPr>
                  <a:t>±3SD</a:t>
                </a:r>
                <a:r>
                  <a:rPr lang="zh-TW" altLang="en-US" sz="1000" dirty="0">
                    <a:solidFill>
                      <a:srgbClr val="000000"/>
                    </a:solidFill>
                  </a:rPr>
                  <a:t>之外的資料，計算組內的最大值、最小值、平均值、中位數、標準差、變異係數，以本組中位數作為靶值，</a:t>
                </a:r>
                <a:r>
                  <a:rPr lang="zh-CN" altLang="en-US" sz="1000" dirty="0">
                    <a:solidFill>
                      <a:srgbClr val="000000"/>
                    </a:solidFill>
                  </a:rPr>
                  <a:t>並以固定限</a:t>
                </a:r>
                <a:r>
                  <a:rPr lang="zh-TW" altLang="en-US" sz="1000" dirty="0">
                    <a:solidFill>
                      <a:srgbClr val="000000"/>
                    </a:solidFill>
                  </a:rPr>
                  <a:t>靶值</a:t>
                </a:r>
                <a:r>
                  <a:rPr lang="en-US" altLang="zh-TW" sz="1000" dirty="0">
                    <a:solidFill>
                      <a:srgbClr val="000000"/>
                    </a:solidFill>
                  </a:rPr>
                  <a:t>±25%</a:t>
                </a:r>
                <a:r>
                  <a:rPr lang="zh-CN" altLang="en-US" sz="1000" dirty="0">
                    <a:solidFill>
                      <a:srgbClr val="000000"/>
                    </a:solidFill>
                  </a:rPr>
                  <a:t>作為評價結果是否合格的允許範圍，</a:t>
                </a:r>
                <a:r>
                  <a:rPr lang="zh-TW" altLang="en-US" sz="1000" dirty="0">
                    <a:solidFill>
                      <a:srgbClr val="000000"/>
                    </a:solidFill>
                  </a:rPr>
                  <a:t>計算</a:t>
                </a:r>
                <a:r>
                  <a:rPr lang="zh-CN" altLang="en-US" sz="1000" dirty="0">
                    <a:solidFill>
                      <a:srgbClr val="000000"/>
                    </a:solidFill>
                  </a:rPr>
                  <a:t>各</a:t>
                </a:r>
                <a:r>
                  <a:rPr lang="zh-TW" altLang="en-US" sz="1000" dirty="0">
                    <a:solidFill>
                      <a:srgbClr val="000000"/>
                    </a:solidFill>
                  </a:rPr>
                  <a:t>參評實驗室測定結果的偏差</a:t>
                </a:r>
                <a:r>
                  <a:rPr lang="zh-CN" altLang="en-US" sz="1000" dirty="0">
                    <a:latin typeface="Times New Roman" pitchFamily="18" charset="0"/>
                    <a:cs typeface="Times New Roman" pitchFamily="18" charset="0"/>
                  </a:rPr>
                  <a:t>；本例檢測系統為</a:t>
                </a:r>
                <a:r>
                  <a:rPr lang="en-US" altLang="zh-CN" sz="1000" dirty="0">
                    <a:latin typeface="Times New Roman" pitchFamily="18" charset="0"/>
                    <a:cs typeface="Times New Roman" pitchFamily="18" charset="0"/>
                  </a:rPr>
                  <a:t>Beckman DXI 800</a:t>
                </a:r>
                <a:r>
                  <a:rPr lang="zh-CN" altLang="en-US" sz="1000" dirty="0">
                    <a:latin typeface="Times New Roman" pitchFamily="18" charset="0"/>
                    <a:cs typeface="Times New Roman" pitchFamily="18" charset="0"/>
                  </a:rPr>
                  <a:t>，所以結果劃分在</a:t>
                </a:r>
                <a:r>
                  <a:rPr lang="en-US" altLang="zh-CN" sz="1000" dirty="0">
                    <a:latin typeface="Times New Roman" pitchFamily="18" charset="0"/>
                    <a:cs typeface="Times New Roman" pitchFamily="18" charset="0"/>
                  </a:rPr>
                  <a:t>Beckman DXI/DXC</a:t>
                </a:r>
                <a:r>
                  <a:rPr lang="zh-CN" altLang="en-US" sz="1000" dirty="0">
                    <a:latin typeface="Times New Roman" pitchFamily="18" charset="0"/>
                    <a:cs typeface="Times New Roman" pitchFamily="18" charset="0"/>
                  </a:rPr>
                  <a:t>組統計，本組共包括</a:t>
                </a:r>
                <a:r>
                  <a:rPr lang="en-US" altLang="zh-CN" sz="1000" dirty="0">
                    <a:latin typeface="Times New Roman" pitchFamily="18" charset="0"/>
                    <a:cs typeface="Times New Roman" pitchFamily="18" charset="0"/>
                  </a:rPr>
                  <a:t>217</a:t>
                </a:r>
                <a:r>
                  <a:rPr lang="zh-CN" altLang="en-US" sz="1000" dirty="0">
                    <a:latin typeface="Times New Roman" pitchFamily="18" charset="0"/>
                    <a:cs typeface="Times New Roman" pitchFamily="18" charset="0"/>
                  </a:rPr>
                  <a:t>家實驗室參評；</a:t>
                </a:r>
                <a:endParaRPr lang="en-US" altLang="zh-CN" sz="1000" dirty="0">
                  <a:latin typeface="Times New Roman" pitchFamily="18" charset="0"/>
                  <a:cs typeface="Times New Roman" pitchFamily="18" charset="0"/>
                </a:endParaRPr>
              </a:p>
            </p:txBody>
          </p:sp>
          <p:grpSp>
            <p:nvGrpSpPr>
              <p:cNvPr id="8" name="组合 7"/>
              <p:cNvGrpSpPr/>
              <p:nvPr/>
            </p:nvGrpSpPr>
            <p:grpSpPr>
              <a:xfrm>
                <a:off x="5316078" y="1659974"/>
                <a:ext cx="5735629" cy="697005"/>
                <a:chOff x="5253323" y="1677904"/>
                <a:chExt cx="5735629" cy="697005"/>
              </a:xfrm>
            </p:grpSpPr>
            <p:pic>
              <p:nvPicPr>
                <p:cNvPr id="4"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3323" y="1677904"/>
                  <a:ext cx="5735629" cy="69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53324" y="1802141"/>
                  <a:ext cx="623588" cy="184666"/>
                </a:xfrm>
                <a:prstGeom prst="rect">
                  <a:avLst/>
                </a:prstGeom>
                <a:noFill/>
              </p:spPr>
              <p:txBody>
                <a:bodyPr wrap="square" rtlCol="0">
                  <a:spAutoFit/>
                </a:bodyPr>
                <a:lstStyle/>
                <a:p>
                  <a:pPr algn="ctr"/>
                  <a:r>
                    <a:rPr lang="en-US" altLang="zh-CN" sz="600" dirty="0">
                      <a:solidFill>
                        <a:schemeClr val="bg2"/>
                      </a:solidFill>
                    </a:rPr>
                    <a:t>201415</a:t>
                  </a:r>
                  <a:endParaRPr lang="zh-CN" altLang="en-US" sz="600" dirty="0">
                    <a:solidFill>
                      <a:schemeClr val="bg2"/>
                    </a:solidFill>
                  </a:endParaRPr>
                </a:p>
              </p:txBody>
            </p:sp>
          </p:grpSp>
          <p:grpSp>
            <p:nvGrpSpPr>
              <p:cNvPr id="9" name="组合 8"/>
              <p:cNvGrpSpPr/>
              <p:nvPr/>
            </p:nvGrpSpPr>
            <p:grpSpPr>
              <a:xfrm>
                <a:off x="5316058" y="2531646"/>
                <a:ext cx="5735660" cy="697003"/>
                <a:chOff x="5253303" y="2549576"/>
                <a:chExt cx="5735660" cy="697003"/>
              </a:xfrm>
            </p:grpSpPr>
            <p:pic>
              <p:nvPicPr>
                <p:cNvPr id="11572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3324" y="2549576"/>
                  <a:ext cx="5735639" cy="69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253303" y="2657824"/>
                  <a:ext cx="623588" cy="184666"/>
                </a:xfrm>
                <a:prstGeom prst="rect">
                  <a:avLst/>
                </a:prstGeom>
                <a:noFill/>
              </p:spPr>
              <p:txBody>
                <a:bodyPr wrap="square" rtlCol="0">
                  <a:spAutoFit/>
                </a:bodyPr>
                <a:lstStyle/>
                <a:p>
                  <a:pPr algn="ctr"/>
                  <a:r>
                    <a:rPr lang="en-US" altLang="zh-CN" sz="600" dirty="0">
                      <a:solidFill>
                        <a:schemeClr val="bg2"/>
                      </a:solidFill>
                    </a:rPr>
                    <a:t>201414</a:t>
                  </a:r>
                  <a:endParaRPr lang="zh-CN" altLang="en-US" sz="600" dirty="0">
                    <a:solidFill>
                      <a:schemeClr val="bg2"/>
                    </a:solidFill>
                  </a:endParaRPr>
                </a:p>
              </p:txBody>
            </p:sp>
          </p:grpSp>
          <p:grpSp>
            <p:nvGrpSpPr>
              <p:cNvPr id="10" name="组合 9"/>
              <p:cNvGrpSpPr/>
              <p:nvPr/>
            </p:nvGrpSpPr>
            <p:grpSpPr>
              <a:xfrm>
                <a:off x="5316058" y="3390419"/>
                <a:ext cx="5735638" cy="703173"/>
                <a:chOff x="5253303" y="3408349"/>
                <a:chExt cx="5735638" cy="703173"/>
              </a:xfrm>
            </p:grpSpPr>
            <p:pic>
              <p:nvPicPr>
                <p:cNvPr id="11572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3313" y="3408349"/>
                  <a:ext cx="5735628" cy="703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5253303" y="3520488"/>
                  <a:ext cx="623588" cy="184666"/>
                </a:xfrm>
                <a:prstGeom prst="rect">
                  <a:avLst/>
                </a:prstGeom>
                <a:noFill/>
              </p:spPr>
              <p:txBody>
                <a:bodyPr wrap="square" rtlCol="0">
                  <a:spAutoFit/>
                </a:bodyPr>
                <a:lstStyle/>
                <a:p>
                  <a:pPr algn="ctr"/>
                  <a:r>
                    <a:rPr lang="en-US" altLang="zh-CN" sz="600" dirty="0">
                      <a:solidFill>
                        <a:schemeClr val="bg2"/>
                      </a:solidFill>
                    </a:rPr>
                    <a:t>201413</a:t>
                  </a:r>
                  <a:endParaRPr lang="zh-CN" altLang="en-US" sz="600" dirty="0">
                    <a:solidFill>
                      <a:schemeClr val="bg2"/>
                    </a:solidFill>
                  </a:endParaRPr>
                </a:p>
              </p:txBody>
            </p:sp>
          </p:grpSp>
          <p:grpSp>
            <p:nvGrpSpPr>
              <p:cNvPr id="12" name="组合 11"/>
              <p:cNvGrpSpPr/>
              <p:nvPr/>
            </p:nvGrpSpPr>
            <p:grpSpPr>
              <a:xfrm>
                <a:off x="5316058" y="4287730"/>
                <a:ext cx="5735649" cy="697003"/>
                <a:chOff x="5253303" y="4305660"/>
                <a:chExt cx="5735649" cy="697003"/>
              </a:xfrm>
            </p:grpSpPr>
            <p:pic>
              <p:nvPicPr>
                <p:cNvPr id="2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3303" y="4305660"/>
                  <a:ext cx="5735649" cy="69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5253324" y="4413382"/>
                  <a:ext cx="623588" cy="184666"/>
                </a:xfrm>
                <a:prstGeom prst="rect">
                  <a:avLst/>
                </a:prstGeom>
                <a:noFill/>
              </p:spPr>
              <p:txBody>
                <a:bodyPr wrap="square" rtlCol="0">
                  <a:spAutoFit/>
                </a:bodyPr>
                <a:lstStyle/>
                <a:p>
                  <a:pPr algn="ctr"/>
                  <a:r>
                    <a:rPr lang="en-US" altLang="zh-CN" sz="600" dirty="0">
                      <a:solidFill>
                        <a:schemeClr val="bg2"/>
                      </a:solidFill>
                    </a:rPr>
                    <a:t>201412</a:t>
                  </a:r>
                  <a:endParaRPr lang="zh-CN" altLang="en-US" sz="600" dirty="0">
                    <a:solidFill>
                      <a:schemeClr val="bg2"/>
                    </a:solidFill>
                  </a:endParaRPr>
                </a:p>
              </p:txBody>
            </p:sp>
          </p:grpSp>
          <p:grpSp>
            <p:nvGrpSpPr>
              <p:cNvPr id="13" name="组合 12"/>
              <p:cNvGrpSpPr/>
              <p:nvPr/>
            </p:nvGrpSpPr>
            <p:grpSpPr>
              <a:xfrm>
                <a:off x="5316058" y="5176507"/>
                <a:ext cx="5735649" cy="668126"/>
                <a:chOff x="5253303" y="5194437"/>
                <a:chExt cx="5735649" cy="668126"/>
              </a:xfrm>
            </p:grpSpPr>
            <p:pic>
              <p:nvPicPr>
                <p:cNvPr id="11571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3313" y="5194437"/>
                  <a:ext cx="5735639" cy="668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5253303" y="5313056"/>
                  <a:ext cx="623588" cy="184666"/>
                </a:xfrm>
                <a:prstGeom prst="rect">
                  <a:avLst/>
                </a:prstGeom>
                <a:noFill/>
              </p:spPr>
              <p:txBody>
                <a:bodyPr wrap="square" rtlCol="0">
                  <a:spAutoFit/>
                </a:bodyPr>
                <a:lstStyle/>
                <a:p>
                  <a:pPr algn="ctr"/>
                  <a:r>
                    <a:rPr lang="en-US" altLang="zh-CN" sz="600" dirty="0">
                      <a:solidFill>
                        <a:schemeClr val="bg2"/>
                      </a:solidFill>
                    </a:rPr>
                    <a:t>201411</a:t>
                  </a:r>
                  <a:endParaRPr lang="zh-CN" altLang="en-US" sz="600" dirty="0">
                    <a:solidFill>
                      <a:schemeClr val="bg2"/>
                    </a:solidFill>
                  </a:endParaRPr>
                </a:p>
              </p:txBody>
            </p:sp>
          </p:grpSp>
        </p:grpSp>
      </p:grpSp>
    </p:spTree>
    <p:extLst>
      <p:ext uri="{BB962C8B-B14F-4D97-AF65-F5344CB8AC3E}">
        <p14:creationId xmlns:p14="http://schemas.microsoft.com/office/powerpoint/2010/main" val="3577906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45823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3" name="组合 2"/>
          <p:cNvGrpSpPr/>
          <p:nvPr/>
        </p:nvGrpSpPr>
        <p:grpSpPr>
          <a:xfrm>
            <a:off x="973525" y="678322"/>
            <a:ext cx="9766198" cy="5224883"/>
            <a:chOff x="973525" y="678322"/>
            <a:chExt cx="9766198" cy="5224883"/>
          </a:xfrm>
        </p:grpSpPr>
        <p:pic>
          <p:nvPicPr>
            <p:cNvPr id="10138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101" y="1226699"/>
              <a:ext cx="4572698" cy="467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4"/>
            <p:cNvSpPr>
              <a:spLocks noChangeArrowheads="1"/>
            </p:cNvSpPr>
            <p:nvPr/>
          </p:nvSpPr>
          <p:spPr bwMode="auto">
            <a:xfrm>
              <a:off x="973525" y="67832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pic>
          <p:nvPicPr>
            <p:cNvPr id="10138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574" y="1226699"/>
              <a:ext cx="4572699" cy="467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6710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63734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4" name="组合 3"/>
          <p:cNvGrpSpPr/>
          <p:nvPr/>
        </p:nvGrpSpPr>
        <p:grpSpPr>
          <a:xfrm>
            <a:off x="919735" y="750042"/>
            <a:ext cx="9766198" cy="5053767"/>
            <a:chOff x="919735" y="750042"/>
            <a:chExt cx="9766198" cy="5053767"/>
          </a:xfrm>
        </p:grpSpPr>
        <p:pic>
          <p:nvPicPr>
            <p:cNvPr id="1003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584" y="1398031"/>
              <a:ext cx="4086361" cy="217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583" y="3629239"/>
              <a:ext cx="4086362" cy="217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4"/>
            <p:cNvSpPr>
              <a:spLocks noChangeArrowheads="1"/>
            </p:cNvSpPr>
            <p:nvPr/>
          </p:nvSpPr>
          <p:spPr bwMode="auto">
            <a:xfrm>
              <a:off x="919735" y="75004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nvGrpSpPr>
            <p:cNvPr id="3" name="组合 2"/>
            <p:cNvGrpSpPr/>
            <p:nvPr/>
          </p:nvGrpSpPr>
          <p:grpSpPr>
            <a:xfrm>
              <a:off x="1173919" y="1398031"/>
              <a:ext cx="4808692" cy="4405778"/>
              <a:chOff x="1173919" y="1398031"/>
              <a:chExt cx="4808692" cy="4405778"/>
            </a:xfrm>
          </p:grpSpPr>
          <p:pic>
            <p:nvPicPr>
              <p:cNvPr id="10957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919" y="1398031"/>
                <a:ext cx="4808692" cy="440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7515" y="1499625"/>
                <a:ext cx="731881" cy="69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7515" y="1499625"/>
                <a:ext cx="731881" cy="69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333981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851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3" name="组合 2"/>
          <p:cNvGrpSpPr/>
          <p:nvPr/>
        </p:nvGrpSpPr>
        <p:grpSpPr>
          <a:xfrm>
            <a:off x="919735" y="47069"/>
            <a:ext cx="10554709" cy="5857495"/>
            <a:chOff x="919735" y="47069"/>
            <a:chExt cx="10554709" cy="5857495"/>
          </a:xfrm>
        </p:grpSpPr>
        <p:grpSp>
          <p:nvGrpSpPr>
            <p:cNvPr id="8" name="组合 7"/>
            <p:cNvGrpSpPr/>
            <p:nvPr/>
          </p:nvGrpSpPr>
          <p:grpSpPr>
            <a:xfrm>
              <a:off x="8358183" y="47069"/>
              <a:ext cx="3116261" cy="788566"/>
              <a:chOff x="8358183" y="47069"/>
              <a:chExt cx="3116261" cy="788566"/>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83" y="47069"/>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815638" y="678890"/>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 name="组合 1"/>
            <p:cNvGrpSpPr/>
            <p:nvPr/>
          </p:nvGrpSpPr>
          <p:grpSpPr>
            <a:xfrm>
              <a:off x="919735" y="929342"/>
              <a:ext cx="9766198" cy="4975222"/>
              <a:chOff x="919735" y="929342"/>
              <a:chExt cx="9766198" cy="4975222"/>
            </a:xfrm>
          </p:grpSpPr>
          <p:pic>
            <p:nvPicPr>
              <p:cNvPr id="1095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735" y="3797211"/>
                <a:ext cx="9766196" cy="2107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735" y="1726071"/>
                <a:ext cx="9766198" cy="207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4"/>
              <p:cNvSpPr>
                <a:spLocks noChangeArrowheads="1"/>
              </p:cNvSpPr>
              <p:nvPr/>
            </p:nvSpPr>
            <p:spPr bwMode="auto">
              <a:xfrm>
                <a:off x="919735" y="92934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7" name="Rectangle 14"/>
              <p:cNvSpPr>
                <a:spLocks noChangeArrowheads="1"/>
              </p:cNvSpPr>
              <p:nvPr/>
            </p:nvSpPr>
            <p:spPr bwMode="auto">
              <a:xfrm>
                <a:off x="919735" y="1423928"/>
                <a:ext cx="976619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各組檢測系統對</a:t>
                </a:r>
                <a:r>
                  <a:rPr lang="en-US" altLang="zh-CN" sz="1000" dirty="0">
                    <a:solidFill>
                      <a:srgbClr val="000000"/>
                    </a:solidFill>
                  </a:rPr>
                  <a:t>201412</a:t>
                </a:r>
                <a:r>
                  <a:rPr lang="zh-CN" altLang="en-US" sz="1000" dirty="0">
                    <a:solidFill>
                      <a:srgbClr val="000000"/>
                    </a:solidFill>
                  </a:rPr>
                  <a:t>號標本</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latin typeface="Times New Roman" pitchFamily="18" charset="0"/>
                    <a:cs typeface="Times New Roman" pitchFamily="18" charset="0"/>
                  </a:rPr>
                  <a:t>項目</a:t>
                </a:r>
                <a:r>
                  <a:rPr lang="zh-CN" altLang="en-US" sz="1000" dirty="0">
                    <a:solidFill>
                      <a:srgbClr val="000000"/>
                    </a:solidFill>
                  </a:rPr>
                  <a:t>檢測均值的分佈圖</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1847065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7651" name="矩形 3"/>
          <p:cNvSpPr>
            <a:spLocks noChangeArrowheads="1"/>
          </p:cNvSpPr>
          <p:nvPr/>
        </p:nvSpPr>
        <p:spPr bwMode="auto">
          <a:xfrm>
            <a:off x="73025" y="382588"/>
            <a:ext cx="82851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a:t>
            </a:r>
            <a:r>
              <a:rPr lang="zh-TW" altLang="en-US" sz="1300" dirty="0"/>
              <a:t>偏倚</a:t>
            </a:r>
            <a:r>
              <a:rPr lang="en-US" altLang="zh-TW" sz="1100" dirty="0"/>
              <a:t>(</a:t>
            </a:r>
            <a:r>
              <a:rPr lang="zh-TW" altLang="en-US" sz="1100" dirty="0"/>
              <a:t>位置變差</a:t>
            </a:r>
            <a:r>
              <a:rPr lang="en-US" altLang="zh-TW" sz="1100" dirty="0"/>
              <a:t>) </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zh-CN" altLang="en-US" sz="1000" dirty="0">
                <a:solidFill>
                  <a:srgbClr val="000000"/>
                </a:solidFill>
                <a:latin typeface="Times New Roman" pitchFamily="18" charset="0"/>
                <a:cs typeface="Times New Roman" pitchFamily="18" charset="0"/>
              </a:rPr>
              <a:t>利用實驗室間比對以參加實驗室獲得的公議值作為參照系的能力驗證</a:t>
            </a:r>
            <a:r>
              <a:rPr lang="zh-CN" altLang="en-US" sz="1000" dirty="0">
                <a:solidFill>
                  <a:srgbClr val="000000"/>
                </a:solidFill>
              </a:rPr>
              <a:t>室間質量評價</a:t>
            </a:r>
            <a:r>
              <a:rPr lang="zh-CN" altLang="en-US" sz="900" dirty="0">
                <a:solidFill>
                  <a:srgbClr val="000000"/>
                </a:solidFill>
              </a:rPr>
              <a:t>（</a:t>
            </a:r>
            <a:r>
              <a:rPr lang="en-US" altLang="zh-CN" sz="900" i="1" dirty="0">
                <a:solidFill>
                  <a:srgbClr val="000000"/>
                </a:solidFill>
                <a:latin typeface="Times New Roman" pitchFamily="18" charset="0"/>
                <a:cs typeface="Times New Roman" pitchFamily="18" charset="0"/>
              </a:rPr>
              <a:t>EQA</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PT</a:t>
            </a:r>
            <a:r>
              <a:rPr lang="zh-CN" altLang="en-US" sz="900" dirty="0">
                <a:solidFill>
                  <a:srgbClr val="000000"/>
                </a:solidFill>
                <a:latin typeface="Times New Roman" pitchFamily="18" charset="0"/>
                <a:cs typeface="Times New Roman" pitchFamily="18" charset="0"/>
              </a:rPr>
              <a:t>）</a:t>
            </a:r>
            <a:endParaRPr lang="zh-TW" altLang="en-US" sz="1300" dirty="0"/>
          </a:p>
        </p:txBody>
      </p:sp>
      <p:grpSp>
        <p:nvGrpSpPr>
          <p:cNvPr id="3" name="组合 2"/>
          <p:cNvGrpSpPr/>
          <p:nvPr/>
        </p:nvGrpSpPr>
        <p:grpSpPr>
          <a:xfrm>
            <a:off x="919735" y="47069"/>
            <a:ext cx="10554709" cy="5857495"/>
            <a:chOff x="919735" y="47069"/>
            <a:chExt cx="10554709" cy="5857495"/>
          </a:xfrm>
        </p:grpSpPr>
        <p:grpSp>
          <p:nvGrpSpPr>
            <p:cNvPr id="8" name="组合 7"/>
            <p:cNvGrpSpPr/>
            <p:nvPr/>
          </p:nvGrpSpPr>
          <p:grpSpPr>
            <a:xfrm>
              <a:off x="8358183" y="47069"/>
              <a:ext cx="3116261" cy="788566"/>
              <a:chOff x="8358183" y="47069"/>
              <a:chExt cx="3116261" cy="788566"/>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83" y="47069"/>
                <a:ext cx="3116261" cy="7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10815638" y="678890"/>
                <a:ext cx="280513" cy="137693"/>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 name="组合 1"/>
            <p:cNvGrpSpPr/>
            <p:nvPr/>
          </p:nvGrpSpPr>
          <p:grpSpPr>
            <a:xfrm>
              <a:off x="919735" y="929342"/>
              <a:ext cx="9766198" cy="4975222"/>
              <a:chOff x="919735" y="929342"/>
              <a:chExt cx="9766198" cy="4975222"/>
            </a:xfrm>
          </p:grpSpPr>
          <p:pic>
            <p:nvPicPr>
              <p:cNvPr id="1105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735" y="3797211"/>
                <a:ext cx="9766198" cy="2107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735" y="1726071"/>
                <a:ext cx="9766196" cy="207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4"/>
              <p:cNvSpPr>
                <a:spLocks noChangeArrowheads="1"/>
              </p:cNvSpPr>
              <p:nvPr/>
            </p:nvSpPr>
            <p:spPr bwMode="auto">
              <a:xfrm>
                <a:off x="919735" y="929342"/>
                <a:ext cx="9766198" cy="52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以</a:t>
                </a:r>
                <a:r>
                  <a:rPr lang="en-US" altLang="zh-CN" sz="1000" dirty="0">
                    <a:solidFill>
                      <a:srgbClr val="000000"/>
                    </a:solidFill>
                    <a:latin typeface="Times New Roman" pitchFamily="18" charset="0"/>
                    <a:cs typeface="Times New Roman" pitchFamily="18" charset="0"/>
                  </a:rPr>
                  <a:t>2014</a:t>
                </a:r>
                <a:r>
                  <a:rPr lang="zh-CN" altLang="en-US" sz="1000" dirty="0">
                    <a:solidFill>
                      <a:srgbClr val="000000"/>
                    </a:solidFill>
                    <a:latin typeface="Times New Roman" pitchFamily="18" charset="0"/>
                    <a:cs typeface="Times New Roman" pitchFamily="18" charset="0"/>
                  </a:rPr>
                  <a:t>年</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rPr>
                  <a:t>第一次室間質評「</a:t>
                </a:r>
                <a:r>
                  <a:rPr lang="en-US" altLang="zh-CN" sz="1000" dirty="0">
                    <a:solidFill>
                      <a:srgbClr val="000000"/>
                    </a:solidFill>
                    <a:latin typeface="Times New Roman" pitchFamily="18" charset="0"/>
                    <a:cs typeface="Times New Roman" pitchFamily="18" charset="0"/>
                  </a:rPr>
                  <a:t>201412</a:t>
                </a:r>
                <a:r>
                  <a:rPr lang="zh-CN" altLang="en-US" sz="1000" dirty="0">
                    <a:solidFill>
                      <a:srgbClr val="000000"/>
                    </a:solidFill>
                    <a:latin typeface="Times New Roman" pitchFamily="18" charset="0"/>
                    <a:cs typeface="Times New Roman" pitchFamily="18" charset="0"/>
                  </a:rPr>
                  <a:t>」和「</a:t>
                </a:r>
                <a:r>
                  <a:rPr lang="en-US" altLang="zh-CN" sz="1000" dirty="0">
                    <a:solidFill>
                      <a:srgbClr val="000000"/>
                    </a:solidFill>
                    <a:latin typeface="Times New Roman" pitchFamily="18" charset="0"/>
                    <a:cs typeface="Times New Roman" pitchFamily="18" charset="0"/>
                  </a:rPr>
                  <a:t>201414</a:t>
                </a:r>
                <a:r>
                  <a:rPr lang="zh-CN" altLang="en-US" sz="1000" dirty="0">
                    <a:solidFill>
                      <a:srgbClr val="000000"/>
                    </a:solidFill>
                    <a:latin typeface="Times New Roman" pitchFamily="18" charset="0"/>
                    <a:cs typeface="Times New Roman" pitchFamily="18" charset="0"/>
                  </a:rPr>
                  <a:t>」</a:t>
                </a:r>
                <a:r>
                  <a:rPr lang="zh-CN" altLang="en-US" sz="1000" dirty="0">
                    <a:solidFill>
                      <a:srgbClr val="000000"/>
                    </a:solidFill>
                  </a:rPr>
                  <a:t>號樣本為例</a:t>
                </a:r>
                <a:r>
                  <a:rPr lang="zh-TW" altLang="en-US" sz="1000" dirty="0">
                    <a:solidFill>
                      <a:srgbClr val="000000"/>
                    </a:solidFill>
                  </a:rPr>
                  <a:t>，</a:t>
                </a:r>
                <a:r>
                  <a:rPr lang="zh-CN" altLang="en-US" sz="1000" dirty="0">
                    <a:solidFill>
                      <a:srgbClr val="000000"/>
                    </a:solidFill>
                  </a:rPr>
                  <a:t>將</a:t>
                </a:r>
                <a:r>
                  <a:rPr lang="zh-TW" altLang="en-US" sz="1000" dirty="0">
                    <a:solidFill>
                      <a:srgbClr val="000000"/>
                    </a:solidFill>
                  </a:rPr>
                  <a:t>上報資料按照檢測儀器分</a:t>
                </a:r>
                <a:r>
                  <a:rPr lang="zh-CN" altLang="en-US" sz="1000" dirty="0">
                    <a:solidFill>
                      <a:srgbClr val="000000"/>
                    </a:solidFill>
                  </a:rPr>
                  <a:t>為</a:t>
                </a:r>
                <a:r>
                  <a:rPr lang="en-US" altLang="zh-CN" sz="1000" dirty="0">
                    <a:solidFill>
                      <a:srgbClr val="000000"/>
                    </a:solidFill>
                    <a:latin typeface="Times New Roman" pitchFamily="18" charset="0"/>
                    <a:cs typeface="Times New Roman" pitchFamily="18" charset="0"/>
                  </a:rPr>
                  <a:t>47</a:t>
                </a:r>
                <a:r>
                  <a:rPr lang="zh-TW" altLang="en-US" sz="1000" dirty="0">
                    <a:solidFill>
                      <a:srgbClr val="000000"/>
                    </a:solidFill>
                  </a:rPr>
                  <a:t>組統計</a:t>
                </a:r>
                <a:r>
                  <a:rPr lang="zh-CN" altLang="en-US" sz="1000" dirty="0">
                    <a:solidFill>
                      <a:srgbClr val="000000"/>
                    </a:solidFill>
                  </a:rPr>
                  <a:t>，</a:t>
                </a:r>
                <a:r>
                  <a:rPr lang="zh-TW" altLang="en-US" sz="1000" dirty="0">
                    <a:solidFill>
                      <a:srgbClr val="000000"/>
                    </a:solidFill>
                  </a:rPr>
                  <a:t>剔除</a:t>
                </a:r>
                <a:r>
                  <a:rPr lang="zh-CN" altLang="en-US" sz="1000" dirty="0">
                    <a:solidFill>
                      <a:srgbClr val="000000"/>
                    </a:solidFill>
                  </a:rPr>
                  <a:t>各組</a:t>
                </a:r>
                <a:r>
                  <a:rPr lang="zh-TW" altLang="en-US" sz="1000" dirty="0">
                    <a:solidFill>
                      <a:srgbClr val="000000"/>
                    </a:solidFill>
                  </a:rPr>
                  <a:t>均值</a:t>
                </a:r>
                <a:r>
                  <a:rPr lang="en-US" altLang="zh-TW" sz="1000" dirty="0">
                    <a:solidFill>
                      <a:srgbClr val="000000"/>
                    </a:solidFill>
                    <a:latin typeface="Times New Roman" pitchFamily="18" charset="0"/>
                    <a:cs typeface="Times New Roman" pitchFamily="18" charset="0"/>
                  </a:rPr>
                  <a:t>±3SD</a:t>
                </a:r>
                <a:r>
                  <a:rPr lang="zh-CN" altLang="en-US" sz="1000" dirty="0">
                    <a:solidFill>
                      <a:srgbClr val="000000"/>
                    </a:solidFill>
                  </a:rPr>
                  <a:t>以</a:t>
                </a:r>
                <a:r>
                  <a:rPr lang="zh-TW" altLang="en-US" sz="1000" dirty="0">
                    <a:solidFill>
                      <a:srgbClr val="000000"/>
                    </a:solidFill>
                  </a:rPr>
                  <a:t>外的資料，計算</a:t>
                </a:r>
                <a:r>
                  <a:rPr lang="zh-CN" altLang="en-US" sz="1000" dirty="0">
                    <a:solidFill>
                      <a:srgbClr val="000000"/>
                    </a:solidFill>
                  </a:rPr>
                  <a:t>各</a:t>
                </a:r>
                <a:r>
                  <a:rPr lang="zh-TW" altLang="en-US" sz="1000" dirty="0">
                    <a:solidFill>
                      <a:srgbClr val="000000"/>
                    </a:solidFill>
                  </a:rPr>
                  <a:t>組的最大值、最小值、平均值、中位數、標準差、變異係數，</a:t>
                </a:r>
                <a:r>
                  <a:rPr lang="zh-CN" altLang="en-US" sz="1000" dirty="0">
                    <a:solidFill>
                      <a:srgbClr val="000000"/>
                    </a:solidFill>
                  </a:rPr>
                  <a:t>分別</a:t>
                </a:r>
                <a:r>
                  <a:rPr lang="zh-TW" altLang="en-US" sz="1000" dirty="0">
                    <a:solidFill>
                      <a:srgbClr val="000000"/>
                    </a:solidFill>
                  </a:rPr>
                  <a:t>以</a:t>
                </a:r>
                <a:r>
                  <a:rPr lang="zh-CN" altLang="en-US" sz="1000" dirty="0">
                    <a:solidFill>
                      <a:srgbClr val="000000"/>
                    </a:solidFill>
                  </a:rPr>
                  <a:t>各</a:t>
                </a:r>
                <a:r>
                  <a:rPr lang="zh-TW" altLang="en-US" sz="1000" dirty="0">
                    <a:solidFill>
                      <a:srgbClr val="000000"/>
                    </a:solidFill>
                  </a:rPr>
                  <a:t>組中位數作為</a:t>
                </a:r>
                <a:r>
                  <a:rPr lang="zh-CN" altLang="en-US" sz="1000" dirty="0">
                    <a:solidFill>
                      <a:srgbClr val="000000"/>
                    </a:solidFill>
                  </a:rPr>
                  <a:t>該組的</a:t>
                </a:r>
                <a:r>
                  <a:rPr lang="zh-TW" altLang="en-US" sz="1000" dirty="0">
                    <a:solidFill>
                      <a:srgbClr val="000000"/>
                    </a:solidFill>
                  </a:rPr>
                  <a:t>靶值</a:t>
                </a:r>
                <a:r>
                  <a:rPr lang="zh-CN" altLang="en-US" sz="1000" dirty="0">
                    <a:solidFill>
                      <a:srgbClr val="000000"/>
                    </a:solidFill>
                  </a:rPr>
                  <a:t>，并以各組靶值的均值作為該樣本的靶值</a:t>
                </a:r>
                <a:r>
                  <a:rPr lang="zh-TW" altLang="en-US" sz="1000" dirty="0">
                    <a:solidFill>
                      <a:srgbClr val="000000"/>
                    </a:solidFill>
                  </a:rPr>
                  <a:t>，</a:t>
                </a:r>
                <a:r>
                  <a:rPr lang="zh-CN" altLang="en-US" sz="1000" dirty="0">
                    <a:solidFill>
                      <a:srgbClr val="000000"/>
                    </a:solidFill>
                  </a:rPr>
                  <a:t>以</a:t>
                </a:r>
                <a:r>
                  <a:rPr lang="zh-TW" altLang="en-US" sz="1000" dirty="0">
                    <a:solidFill>
                      <a:srgbClr val="000000"/>
                    </a:solidFill>
                  </a:rPr>
                  <a:t>靶值</a:t>
                </a:r>
                <a:r>
                  <a:rPr lang="en-US" altLang="zh-TW" sz="1000" dirty="0">
                    <a:solidFill>
                      <a:srgbClr val="000000"/>
                    </a:solidFill>
                    <a:latin typeface="Times New Roman" pitchFamily="18" charset="0"/>
                    <a:cs typeface="Times New Roman" pitchFamily="18" charset="0"/>
                  </a:rPr>
                  <a:t>±25%</a:t>
                </a:r>
                <a:r>
                  <a:rPr lang="zh-CN" altLang="en-US" sz="1000" dirty="0">
                    <a:solidFill>
                      <a:srgbClr val="000000"/>
                    </a:solidFill>
                  </a:rPr>
                  <a:t>作為允許範圍，分析各系統之間</a:t>
                </a:r>
                <a:r>
                  <a:rPr lang="zh-TW" altLang="en-US" sz="1000" dirty="0">
                    <a:solidFill>
                      <a:srgbClr val="000000"/>
                    </a:solidFill>
                  </a:rPr>
                  <a:t>的</a:t>
                </a:r>
                <a:r>
                  <a:rPr lang="zh-CN" altLang="en-US" sz="1000" dirty="0">
                    <a:solidFill>
                      <a:srgbClr val="000000"/>
                    </a:solidFill>
                  </a:rPr>
                  <a:t>差異</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7" name="Rectangle 14"/>
              <p:cNvSpPr>
                <a:spLocks noChangeArrowheads="1"/>
              </p:cNvSpPr>
              <p:nvPr/>
            </p:nvSpPr>
            <p:spPr bwMode="auto">
              <a:xfrm>
                <a:off x="919735" y="1423928"/>
                <a:ext cx="976619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solidFill>
                      <a:srgbClr val="000000"/>
                    </a:solidFill>
                  </a:rPr>
                  <a:t>各組檢測系統對</a:t>
                </a:r>
                <a:r>
                  <a:rPr lang="en-US" altLang="zh-CN" sz="1000" dirty="0">
                    <a:solidFill>
                      <a:srgbClr val="000000"/>
                    </a:solidFill>
                  </a:rPr>
                  <a:t>201414</a:t>
                </a:r>
                <a:r>
                  <a:rPr lang="zh-CN" altLang="en-US" sz="1000" dirty="0">
                    <a:solidFill>
                      <a:srgbClr val="000000"/>
                    </a:solidFill>
                  </a:rPr>
                  <a:t>號標本</a:t>
                </a:r>
                <a:r>
                  <a:rPr lang="en-US" altLang="zh-CN" sz="1000" i="1" dirty="0">
                    <a:solidFill>
                      <a:srgbClr val="000000"/>
                    </a:solidFill>
                    <a:latin typeface="Times New Roman" pitchFamily="18" charset="0"/>
                    <a:cs typeface="Times New Roman" pitchFamily="18" charset="0"/>
                  </a:rPr>
                  <a:t>TSH </a:t>
                </a:r>
                <a:r>
                  <a:rPr lang="zh-CN" altLang="en-US" sz="1000" dirty="0">
                    <a:solidFill>
                      <a:srgbClr val="000000"/>
                    </a:solidFill>
                    <a:latin typeface="Times New Roman" pitchFamily="18" charset="0"/>
                    <a:cs typeface="Times New Roman" pitchFamily="18" charset="0"/>
                  </a:rPr>
                  <a:t>項目</a:t>
                </a:r>
                <a:r>
                  <a:rPr lang="zh-CN" altLang="en-US" sz="1000" dirty="0">
                    <a:solidFill>
                      <a:srgbClr val="000000"/>
                    </a:solidFill>
                  </a:rPr>
                  <a:t>檢測均值的分佈圖</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3477022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2" name="组合 1"/>
          <p:cNvGrpSpPr/>
          <p:nvPr/>
        </p:nvGrpSpPr>
        <p:grpSpPr>
          <a:xfrm>
            <a:off x="202828" y="687826"/>
            <a:ext cx="11083572" cy="5236724"/>
            <a:chOff x="202828" y="687826"/>
            <a:chExt cx="11083572" cy="5236724"/>
          </a:xfrm>
        </p:grpSpPr>
        <p:sp>
          <p:nvSpPr>
            <p:cNvPr id="10" name="Rectangle 14"/>
            <p:cNvSpPr>
              <a:spLocks noChangeArrowheads="1"/>
            </p:cNvSpPr>
            <p:nvPr/>
          </p:nvSpPr>
          <p:spPr bwMode="auto">
            <a:xfrm>
              <a:off x="202828" y="2363094"/>
              <a:ext cx="11083572"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常見干擾分析過程的機制</a:t>
              </a:r>
              <a:r>
                <a:rPr lang="zh-CN" altLang="en-US" sz="1100" dirty="0"/>
                <a:t>一般</a:t>
              </a:r>
              <a:r>
                <a:rPr lang="zh-TW" altLang="en-US" sz="1100" dirty="0"/>
                <a:t>概括為</a:t>
              </a:r>
              <a:r>
                <a:rPr lang="zh-CN" altLang="en-US" sz="1100" dirty="0"/>
                <a:t>，</a:t>
              </a:r>
              <a:r>
                <a:rPr lang="zh-TW" altLang="en-US" sz="1100" dirty="0"/>
                <a:t>化學作用：干擾物通過競爭試劑或抑制指示反應來影響反應</a:t>
              </a:r>
              <a:r>
                <a:rPr lang="zh-CN" altLang="en-US" sz="1100" dirty="0"/>
                <a:t>，</a:t>
              </a:r>
              <a:r>
                <a:rPr lang="zh-TW" altLang="en-US" sz="1100" dirty="0"/>
                <a:t>它還能通過絡合和沉澱改變分析物的形態；物理作用：干擾物可能具有與分析物相似的特性，例如螢光，顏色，光散，洗脫位或電極回應等可被察覺和測量的特性；基質效應：干擾可能改變樣本基質的物理特性，例如粘性，表面張力，濁度或離子強度，引起測試的分析物濃度的明顯變化；酶抑制作用：干擾物可能通過螯合金屬</a:t>
              </a:r>
              <a:r>
                <a:rPr lang="zh-CN" altLang="en-US" sz="1100" dirty="0"/>
                <a:t>激發離子</a:t>
              </a:r>
              <a:r>
                <a:rPr lang="zh-TW" altLang="en-US" sz="1100" dirty="0"/>
                <a:t>，結合催化部位或氧化必須的巰基而改變酶（分析物或試劑）的活性</a:t>
              </a:r>
              <a:r>
                <a:rPr lang="zh-CN" altLang="en-US" sz="1100" dirty="0"/>
                <a:t>，</a:t>
              </a:r>
              <a:r>
                <a:rPr lang="zh-TW" altLang="en-US" sz="1100" dirty="0"/>
                <a:t>在基於酶學方法的檢驗中，干擾物還能競爭關鍵底物</a:t>
              </a:r>
              <a:r>
                <a:rPr lang="zh-CN" altLang="en-US" sz="1100" dirty="0"/>
                <a:t>，</a:t>
              </a:r>
              <a:r>
                <a:rPr lang="zh-TW" altLang="en-US" sz="1100" dirty="0"/>
                <a:t>例如在某些方法中，腺苷酸激酶與肌酸激酶競爭</a:t>
              </a:r>
              <a:r>
                <a:rPr lang="en-US" altLang="zh-TW" sz="1000" dirty="0">
                  <a:latin typeface="Times New Roman" pitchFamily="18" charset="0"/>
                  <a:cs typeface="Times New Roman" pitchFamily="18" charset="0"/>
                </a:rPr>
                <a:t>ADP</a:t>
              </a:r>
              <a:r>
                <a:rPr lang="zh-TW" altLang="en-US" sz="1100" dirty="0"/>
                <a:t>，因此被錯誤的測定為肌酸激酶；非特異性：干擾物可以以與分析物相同的方式進行反應</a:t>
              </a:r>
              <a:r>
                <a:rPr lang="zh-CN" altLang="en-US" sz="1100" dirty="0"/>
                <a:t>，</a:t>
              </a:r>
              <a:r>
                <a:rPr lang="zh-TW" altLang="en-US" sz="1100" dirty="0"/>
                <a:t>例</a:t>
              </a:r>
              <a:r>
                <a:rPr lang="zh-CN" altLang="en-US" sz="1100" dirty="0"/>
                <a:t>如</a:t>
              </a:r>
              <a:r>
                <a:rPr lang="zh-TW" altLang="en-US" sz="1100" dirty="0"/>
                <a:t>酮酸在肌酐鹼性苦味酸法中的反應，吲哚酚硫酸鹽在某些重氮膽紅素法中的反應；交叉反應：在免疫化學方法中與抗原非常相似的干擾物可以與抗體進行交叉反應</a:t>
              </a:r>
              <a:r>
                <a:rPr lang="zh-CN" altLang="en-US" sz="1100" dirty="0"/>
                <a:t>，</a:t>
              </a:r>
              <a:r>
                <a:rPr lang="zh-TW" altLang="en-US" sz="1100" dirty="0"/>
                <a:t>這是非特異性的一種形式</a:t>
              </a:r>
              <a:r>
                <a:rPr lang="zh-CN" altLang="en-US" sz="1100" dirty="0"/>
                <a:t>，</a:t>
              </a:r>
              <a:r>
                <a:rPr lang="zh-TW" altLang="en-US" sz="1100" dirty="0"/>
                <a:t>例如在某些茶鹼方法中，咖啡因被測定</a:t>
              </a:r>
              <a:r>
                <a:rPr lang="zh-CN" altLang="en-US" sz="1100" dirty="0"/>
                <a:t>，</a:t>
              </a:r>
              <a:r>
                <a:rPr lang="zh-TW" altLang="en-US" sz="1100" dirty="0"/>
                <a:t>交叉反應的程度被認為是測定免疫化學檢驗特異性的一種方法；水的取代：非水溶性物質（蛋白，脂肪酶）通過取代水溶性血漿體積，影響基於活性的測定方法</a:t>
              </a:r>
              <a:r>
                <a:rPr lang="zh-CN" altLang="en-US" sz="1100" dirty="0"/>
                <a:t>，但是</a:t>
              </a:r>
              <a:r>
                <a:rPr lang="zh-TW" altLang="en-US" sz="1100" dirty="0"/>
                <a:t>如果期望測定分析物濃度作為血漿濃度，則這些影響不被認為是干擾；</a:t>
              </a:r>
            </a:p>
          </p:txBody>
        </p:sp>
        <p:sp>
          <p:nvSpPr>
            <p:cNvPr id="9" name="Rectangle 14"/>
            <p:cNvSpPr>
              <a:spLocks noChangeArrowheads="1"/>
            </p:cNvSpPr>
            <p:nvPr/>
          </p:nvSpPr>
          <p:spPr bwMode="auto">
            <a:xfrm>
              <a:off x="202828" y="1525460"/>
              <a:ext cx="11083572"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潛在的干擾物可以分為內源性的和外源性的，</a:t>
              </a:r>
              <a:r>
                <a:rPr lang="zh-CN" altLang="en-US" sz="1100" dirty="0"/>
                <a:t>比如</a:t>
              </a:r>
              <a:r>
                <a:rPr lang="zh-TW" altLang="en-US" sz="1100" dirty="0"/>
                <a:t>包括：病理情況下產生的代謝物，</a:t>
              </a:r>
              <a:r>
                <a:rPr lang="zh-CN" altLang="en-US" sz="1100" dirty="0"/>
                <a:t>例如</a:t>
              </a:r>
              <a:r>
                <a:rPr lang="zh-TW" altLang="en-US" sz="1100" dirty="0"/>
                <a:t>糖尿病，多發性骨髓瘤，膽汁</a:t>
              </a:r>
              <a:r>
                <a:rPr lang="zh-CN" altLang="en-US" sz="1100" dirty="0"/>
                <a:t>淤積</a:t>
              </a:r>
              <a:r>
                <a:rPr lang="zh-TW" altLang="en-US" sz="1100" dirty="0"/>
                <a:t>性肝炎等；患者治療過程中引入的物質，</a:t>
              </a:r>
              <a:r>
                <a:rPr lang="zh-CN" altLang="en-US" sz="1100" dirty="0"/>
                <a:t>例如</a:t>
              </a:r>
              <a:r>
                <a:rPr lang="zh-TW" altLang="en-US" sz="1100" dirty="0"/>
                <a:t>藥物，注射用營養液，血漿擴容劑，抗凝劑等；患者攝入的物質，如：酒精，濫用藥品，營養品，不同的食品和飲料等；樣本處理過程中的添加物，</a:t>
              </a:r>
              <a:r>
                <a:rPr lang="zh-CN" altLang="en-US" sz="1100" dirty="0"/>
                <a:t>例如</a:t>
              </a:r>
              <a:r>
                <a:rPr lang="zh-TW" altLang="en-US" sz="1100" dirty="0"/>
                <a:t>抗凝劑，防腐劑，穩定劑等；樣本處理過程中不經意引入的污染物，</a:t>
              </a:r>
              <a:r>
                <a:rPr lang="zh-CN" altLang="en-US" sz="1100" dirty="0"/>
                <a:t>例如</a:t>
              </a:r>
              <a:r>
                <a:rPr lang="zh-TW" altLang="en-US" sz="1100" dirty="0"/>
                <a:t>護手霜，手套粉塵，血清分離器，收集管的塞子等；樣本基質本身，</a:t>
              </a:r>
              <a:r>
                <a:rPr lang="zh-CN" altLang="en-US" sz="1100" dirty="0"/>
                <a:t>例如</a:t>
              </a:r>
              <a:r>
                <a:rPr lang="zh-TW" altLang="en-US" sz="1100" dirty="0"/>
                <a:t>與理想的新鮮血清不同的物理和化學特性</a:t>
              </a:r>
              <a:r>
                <a:rPr lang="zh-CN" altLang="en-US" sz="1100" dirty="0"/>
                <a:t>等；</a:t>
              </a:r>
              <a:endParaRPr lang="zh-TW" altLang="en-US" sz="1100" dirty="0"/>
            </a:p>
          </p:txBody>
        </p:sp>
        <p:sp>
          <p:nvSpPr>
            <p:cNvPr id="32772" name="Rectangle 14"/>
            <p:cNvSpPr>
              <a:spLocks noChangeArrowheads="1"/>
            </p:cNvSpPr>
            <p:nvPr/>
          </p:nvSpPr>
          <p:spPr bwMode="auto">
            <a:xfrm>
              <a:off x="202828" y="687826"/>
              <a:ext cx="11083572"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醫學檢驗</a:t>
              </a:r>
              <a:r>
                <a:rPr lang="zh-CN" altLang="en-US" sz="1100" dirty="0"/>
                <a:t>中</a:t>
              </a:r>
              <a:r>
                <a:rPr lang="zh-TW" altLang="en-US" sz="1100" dirty="0"/>
                <a:t>被測</a:t>
              </a:r>
              <a:r>
                <a:rPr lang="zh-CN" altLang="en-US" sz="1100" dirty="0"/>
                <a:t>量</a:t>
              </a:r>
              <a:r>
                <a:rPr lang="zh-TW" altLang="en-US" sz="1100" dirty="0"/>
                <a:t>往往混合於複雜的</a:t>
              </a:r>
              <a:r>
                <a:rPr lang="zh-CN" altLang="en-US" sz="1100" dirty="0"/>
                <a:t>組織</a:t>
              </a:r>
              <a:r>
                <a:rPr lang="zh-TW" altLang="en-US" sz="1100" dirty="0"/>
                <a:t>背景之中，所以</a:t>
              </a:r>
              <a:r>
                <a:rPr lang="zh-CN" altLang="en-US" sz="1100" dirty="0"/>
                <a:t>檢測系統對分析物的識別能力（抗干擾）是其核心性能之一；通常醫學檢驗所說的「抗干擾」只討論待測樣本中的背景噪聲信號對結果的影響，不考慮環境檢測系統所處環境因素的影響；因為醫學檢驗通常是單次檢測，所以對於噪聲信號的「干擾」，既要考慮對檢測結果偏倚的影響，也要考慮對結果重複性的影響，並分別從不同量程範圍和不同壽命週期的完整考慮；</a:t>
              </a:r>
              <a:endParaRPr lang="zh-CN" altLang="en-US" sz="1100" dirty="0">
                <a:solidFill>
                  <a:srgbClr val="FF0000"/>
                </a:solidFill>
              </a:endParaRPr>
            </a:p>
          </p:txBody>
        </p:sp>
        <p:sp>
          <p:nvSpPr>
            <p:cNvPr id="8" name="Rectangle 14"/>
            <p:cNvSpPr>
              <a:spLocks noChangeArrowheads="1"/>
            </p:cNvSpPr>
            <p:nvPr/>
          </p:nvSpPr>
          <p:spPr bwMode="auto">
            <a:xfrm>
              <a:off x="202828" y="5324386"/>
              <a:ext cx="1108357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評估上述干擾物對檢測結果</a:t>
              </a:r>
              <a:r>
                <a:rPr lang="zh-CN" altLang="en-US" sz="1100" dirty="0"/>
                <a:t>偏倚的影響</a:t>
              </a:r>
              <a:r>
                <a:rPr lang="zh-TW" altLang="en-US" sz="1100" dirty="0"/>
                <a:t>通常可以採用以下兩種</a:t>
              </a:r>
              <a:r>
                <a:rPr lang="zh-CN" altLang="en-US" sz="1100" dirty="0"/>
                <a:t>方式</a:t>
              </a:r>
              <a:r>
                <a:rPr lang="zh-TW" altLang="en-US" sz="1100" dirty="0"/>
                <a:t>來進行：以理論回收值作為參照系的干擾組與對照組的添加回收實驗；基於高特異性的參考方法以相對真值為參照系利用兩組典型臨床樣本進行的比對實驗；</a:t>
              </a:r>
            </a:p>
          </p:txBody>
        </p:sp>
        <p:sp>
          <p:nvSpPr>
            <p:cNvPr id="11" name="Rectangle 14"/>
            <p:cNvSpPr>
              <a:spLocks noChangeArrowheads="1"/>
            </p:cNvSpPr>
            <p:nvPr/>
          </p:nvSpPr>
          <p:spPr bwMode="auto">
            <a:xfrm>
              <a:off x="202828" y="4216390"/>
              <a:ext cx="1108357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臨床化學可能的干擾物因為檢測原理的不同可能會很寬泛，比如：普通的樣本異常，如溶血，黃疸，脂血；患者群體中的異常生化代謝物；普通的處方藥和非處方藥</a:t>
              </a:r>
              <a:r>
                <a:rPr lang="zh-CN" altLang="en-US" sz="1100" dirty="0"/>
                <a:t>，目標</a:t>
              </a:r>
              <a:r>
                <a:rPr lang="zh-TW" altLang="en-US" sz="1100" dirty="0"/>
                <a:t>患者群體中經常</a:t>
              </a:r>
              <a:r>
                <a:rPr lang="zh-CN" altLang="en-US" sz="1100" dirty="0"/>
                <a:t>使用</a:t>
              </a:r>
              <a:r>
                <a:rPr lang="zh-TW" altLang="en-US" sz="1100" dirty="0"/>
                <a:t>的藥物</a:t>
              </a:r>
              <a:r>
                <a:rPr lang="zh-CN" altLang="en-US" sz="1100" dirty="0"/>
                <a:t>，</a:t>
              </a:r>
              <a:r>
                <a:rPr lang="zh-TW" altLang="en-US" sz="1100" dirty="0"/>
                <a:t>可能與</a:t>
              </a:r>
              <a:r>
                <a:rPr lang="zh-CN" altLang="en-US" sz="1100" dirty="0"/>
                <a:t>檢測</a:t>
              </a:r>
              <a:r>
                <a:rPr lang="zh-TW" altLang="en-US" sz="1100" dirty="0"/>
                <a:t>方法有干擾的藥物</a:t>
              </a:r>
              <a:r>
                <a:rPr lang="zh-CN" altLang="en-US" sz="1100" dirty="0"/>
                <a:t>和</a:t>
              </a:r>
              <a:r>
                <a:rPr lang="zh-TW" altLang="en-US" sz="1100" dirty="0"/>
                <a:t>代謝物</a:t>
              </a:r>
              <a:r>
                <a:rPr lang="zh-CN" altLang="en-US" sz="1100" dirty="0"/>
                <a:t>等，可</a:t>
              </a:r>
              <a:r>
                <a:rPr lang="zh-TW" altLang="en-US" sz="1100" dirty="0"/>
                <a:t>見</a:t>
              </a:r>
              <a:r>
                <a:rPr lang="en-US" altLang="zh-TW" sz="1100" i="1" dirty="0" err="1">
                  <a:latin typeface="Times New Roman" pitchFamily="18" charset="0"/>
                  <a:cs typeface="Times New Roman" pitchFamily="18" charset="0"/>
                </a:rPr>
                <a:t>Young,et</a:t>
              </a:r>
              <a:r>
                <a:rPr lang="en-US" altLang="zh-TW" sz="1100" i="1" dirty="0">
                  <a:latin typeface="Times New Roman" pitchFamily="18" charset="0"/>
                  <a:cs typeface="Times New Roman" pitchFamily="18" charset="0"/>
                </a:rPr>
                <a:t> al</a:t>
              </a:r>
              <a:r>
                <a:rPr lang="zh-TW" altLang="en-US" sz="1100" dirty="0"/>
                <a:t>和</a:t>
              </a:r>
              <a:r>
                <a:rPr lang="zh-TW" altLang="en-US" sz="1100" i="1" dirty="0">
                  <a:latin typeface="Times New Roman" pitchFamily="18" charset="0"/>
                  <a:cs typeface="Times New Roman" pitchFamily="18" charset="0"/>
                </a:rPr>
                <a:t> </a:t>
              </a:r>
              <a:r>
                <a:rPr lang="en-US" altLang="zh-TW" sz="1100" i="1" dirty="0" err="1">
                  <a:latin typeface="Times New Roman" pitchFamily="18" charset="0"/>
                  <a:cs typeface="Times New Roman" pitchFamily="18" charset="0"/>
                </a:rPr>
                <a:t>Tryding</a:t>
              </a:r>
              <a:r>
                <a:rPr lang="zh-TW" altLang="en-US" sz="1100" dirty="0"/>
                <a:t>及</a:t>
              </a:r>
              <a:r>
                <a:rPr lang="en-US" altLang="zh-TW" sz="1100" i="1" dirty="0" err="1">
                  <a:latin typeface="Times New Roman" pitchFamily="18" charset="0"/>
                  <a:cs typeface="Times New Roman" pitchFamily="18" charset="0"/>
                </a:rPr>
                <a:t>Roos</a:t>
              </a:r>
              <a:r>
                <a:rPr lang="zh-TW" altLang="en-US" sz="1100" dirty="0"/>
                <a:t>的文獻綜覽；樣本添加物，如抗凝劑（</a:t>
              </a:r>
              <a:r>
                <a:rPr lang="en-US" altLang="zh-TW" sz="1100" i="1" dirty="0">
                  <a:latin typeface="Times New Roman" pitchFamily="18" charset="0"/>
                  <a:cs typeface="Times New Roman" pitchFamily="18" charset="0"/>
                </a:rPr>
                <a:t>EDTA</a:t>
              </a:r>
              <a:r>
                <a:rPr lang="zh-CN" altLang="en-US" sz="1100" dirty="0"/>
                <a:t>，</a:t>
              </a:r>
              <a:r>
                <a:rPr lang="zh-TW" altLang="en-US" sz="1100" dirty="0"/>
                <a:t>肝磷脂，檸檬酸鹽，草酸鹽等）和防腐劑（</a:t>
              </a:r>
              <a:r>
                <a:rPr lang="en-US" altLang="zh-TW" sz="1100" i="1" dirty="0" err="1">
                  <a:latin typeface="Times New Roman" pitchFamily="18" charset="0"/>
                  <a:cs typeface="Times New Roman" pitchFamily="18" charset="0"/>
                </a:rPr>
                <a:t>NaF</a:t>
              </a:r>
              <a:r>
                <a:rPr lang="zh-CN" altLang="en-US" sz="1100" dirty="0">
                  <a:latin typeface="Times New Roman" pitchFamily="18" charset="0"/>
                  <a:cs typeface="Times New Roman" pitchFamily="18" charset="0"/>
                </a:rPr>
                <a:t>，</a:t>
              </a:r>
              <a:r>
                <a:rPr lang="en-US" altLang="zh-TW" sz="1100" i="1" dirty="0" err="1">
                  <a:latin typeface="Times New Roman" pitchFamily="18" charset="0"/>
                  <a:cs typeface="Times New Roman" pitchFamily="18" charset="0"/>
                </a:rPr>
                <a:t>iodoacetate</a:t>
              </a:r>
              <a:r>
                <a:rPr lang="zh-CN" altLang="en-US"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HCL</a:t>
              </a:r>
              <a:r>
                <a:rPr lang="zh-TW" altLang="en-US" sz="1100" dirty="0"/>
                <a:t>等）；收集和處理過程中可能接觸的物質，例如血清分離設備，樣本收集容器和塞子，導管，導管沖洗液，皮膚消毒劑，洗手液和護手霜，玻璃清潔劑，手套粉塵等；已知的影響一些檢測指標的食物（</a:t>
              </a:r>
              <a:r>
                <a:rPr lang="zh-CN" altLang="en-US" sz="1100" dirty="0"/>
                <a:t>例如</a:t>
              </a:r>
              <a:r>
                <a:rPr lang="zh-TW" altLang="en-US" sz="1100" dirty="0"/>
                <a:t>咖啡因，</a:t>
              </a:r>
              <a:r>
                <a:rPr lang="en-US" altLang="zh-TW" sz="1100" dirty="0"/>
                <a:t>β</a:t>
              </a:r>
              <a:r>
                <a:rPr lang="zh-TW" altLang="en-US" sz="1100" dirty="0"/>
                <a:t>－胡蘿蔔素，罌粟種子等）；</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2" name="组合 1"/>
          <p:cNvGrpSpPr/>
          <p:nvPr/>
        </p:nvGrpSpPr>
        <p:grpSpPr>
          <a:xfrm>
            <a:off x="1444030" y="923438"/>
            <a:ext cx="8765675" cy="4669742"/>
            <a:chOff x="1503954" y="923438"/>
            <a:chExt cx="8765675" cy="4669742"/>
          </a:xfrm>
        </p:grpSpPr>
        <p:sp>
          <p:nvSpPr>
            <p:cNvPr id="8" name="Rectangle 14"/>
            <p:cNvSpPr>
              <a:spLocks noChangeArrowheads="1"/>
            </p:cNvSpPr>
            <p:nvPr/>
          </p:nvSpPr>
          <p:spPr bwMode="auto">
            <a:xfrm>
              <a:off x="1503954" y="923438"/>
              <a:ext cx="876567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以理論回收值作為參照系的干擾組與對照組的添加回收實驗</a:t>
              </a:r>
              <a:r>
                <a:rPr lang="zh-CN" altLang="en-US" sz="1100" dirty="0"/>
                <a:t>：</a:t>
              </a:r>
              <a:endParaRPr lang="zh-TW" altLang="en-US" sz="1100" dirty="0"/>
            </a:p>
          </p:txBody>
        </p:sp>
        <p:sp>
          <p:nvSpPr>
            <p:cNvPr id="16" name="Rectangle 6"/>
            <p:cNvSpPr>
              <a:spLocks noChangeArrowheads="1"/>
            </p:cNvSpPr>
            <p:nvPr/>
          </p:nvSpPr>
          <p:spPr bwMode="auto">
            <a:xfrm>
              <a:off x="1503954" y="2550557"/>
              <a:ext cx="8765675" cy="31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sz="1100" dirty="0"/>
                <a:t>這裡：</a:t>
              </a:r>
            </a:p>
          </p:txBody>
        </p:sp>
        <p:sp>
          <p:nvSpPr>
            <p:cNvPr id="17" name="Rectangle 8"/>
            <p:cNvSpPr>
              <a:spLocks noChangeArrowheads="1"/>
            </p:cNvSpPr>
            <p:nvPr/>
          </p:nvSpPr>
          <p:spPr bwMode="auto">
            <a:xfrm>
              <a:off x="2328448" y="2620629"/>
              <a:ext cx="605556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Z </a:t>
              </a:r>
              <a:r>
                <a:rPr kumimoji="0" lang="en-US" altLang="zh-CN" sz="1000" b="0" i="1"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1-</a:t>
              </a:r>
              <a:r>
                <a:rPr kumimoji="0" lang="el-GR" altLang="zh-CN" sz="1000" b="0" i="1"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β</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為來自於與功效</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cs typeface="Times New Roman" pitchFamily="18" charset="0"/>
                </a:rPr>
                <a:t>100(1</a:t>
              </a:r>
              <a:r>
                <a:rPr kumimoji="0" lang="zh-CN" altLang="en-US" sz="1000" b="0" i="0" u="none" strike="noStrike" cap="none" normalizeH="0" baseline="0" dirty="0">
                  <a:ln>
                    <a:noFill/>
                  </a:ln>
                  <a:solidFill>
                    <a:schemeClr val="tx1"/>
                  </a:solidFill>
                  <a:effectLst/>
                  <a:latin typeface="Times New Roman" pitchFamily="18" charset="0"/>
                  <a:cs typeface="Times New Roman" pitchFamily="18" charset="0"/>
                </a:rPr>
                <a:t>－</a:t>
              </a:r>
              <a:r>
                <a:rPr kumimoji="0" lang="en-US" altLang="zh-CN"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β</a:t>
              </a:r>
              <a:r>
                <a:rPr lang="en-US" altLang="zh-CN" sz="1000" dirty="0">
                  <a:latin typeface="Times New Roman" pitchFamily="18" charset="0"/>
                  <a:cs typeface="Times New Roman" pitchFamily="18" charset="0"/>
                </a:rPr>
                <a:t>)</a:t>
              </a:r>
              <a:r>
                <a:rPr kumimoji="0" lang="zh-CN" altLang="en-US" sz="1000" b="0" i="0" u="none" strike="noStrike" cap="none" normalizeH="0" baseline="0" dirty="0">
                  <a:ln>
                    <a:noFill/>
                  </a:ln>
                  <a:solidFill>
                    <a:schemeClr val="tx1"/>
                  </a:solidFill>
                  <a:effectLst/>
                  <a:latin typeface="Times New Roman" pitchFamily="18" charset="0"/>
                  <a:cs typeface="Times New Roman" pitchFamily="18" charset="0"/>
                </a:rPr>
                <a:t>％</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相應的標準正態分佈的百分數；</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8" name="Rectangle 9"/>
            <p:cNvSpPr>
              <a:spLocks noChangeArrowheads="1"/>
            </p:cNvSpPr>
            <p:nvPr/>
          </p:nvSpPr>
          <p:spPr bwMode="auto">
            <a:xfrm>
              <a:off x="2328448" y="3636433"/>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d</a:t>
              </a:r>
              <a:r>
                <a:rPr kumimoji="0" lang="en-US" altLang="zh-CN" sz="1000" b="0" i="0" u="none" strike="noStrike" cap="none" normalizeH="0" baseline="-25000" dirty="0" err="1">
                  <a:ln>
                    <a:noFill/>
                  </a:ln>
                  <a:solidFill>
                    <a:schemeClr val="tx1"/>
                  </a:solidFill>
                  <a:effectLst/>
                  <a:latin typeface="Times New Roman" pitchFamily="18" charset="0"/>
                  <a:ea typeface="宋体" pitchFamily="2" charset="-122"/>
                  <a:cs typeface="Times New Roman" pitchFamily="18" charset="0"/>
                </a:rPr>
                <a:t>max</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為在分析物測試濃度最大允許干擾；</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9" name="Rectangle 14"/>
            <p:cNvSpPr>
              <a:spLocks noChangeArrowheads="1"/>
            </p:cNvSpPr>
            <p:nvPr/>
          </p:nvSpPr>
          <p:spPr bwMode="auto">
            <a:xfrm>
              <a:off x="1503954" y="1277387"/>
              <a:ext cx="87656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200000"/>
                </a:lnSpc>
              </a:pPr>
              <a:r>
                <a:rPr lang="zh-TW" altLang="en-US" sz="1100" dirty="0"/>
                <a:t>以期望的可信度和功效所需的重複次數依賴於被測試的統計假設</a:t>
              </a:r>
              <a:r>
                <a:rPr lang="zh-CN" altLang="en-US" sz="1100" dirty="0"/>
                <a:t>，</a:t>
              </a:r>
              <a:r>
                <a:rPr lang="zh-TW" altLang="en-US" sz="1100" dirty="0"/>
                <a:t>如果假設沒有說明干擾的方向（正的或負的），用雙邊測試，如果假設中包含了干擾的方向，</a:t>
              </a:r>
              <a:r>
                <a:rPr lang="zh-CN" altLang="en-US" sz="1100" dirty="0"/>
                <a:t>則</a:t>
              </a:r>
              <a:r>
                <a:rPr lang="zh-TW" altLang="en-US" sz="1100" dirty="0"/>
                <a:t>用單邊測試</a:t>
              </a:r>
              <a:r>
                <a:rPr lang="zh-CN" altLang="en-US" sz="1100" dirty="0"/>
                <a:t>；</a:t>
              </a:r>
              <a:r>
                <a:rPr lang="zh-TW" altLang="en-US" sz="1100" dirty="0"/>
                <a:t>對雙邊測試，需要的重複次數可</a:t>
              </a:r>
              <a:r>
                <a:rPr lang="zh-CN" altLang="en-US" sz="1100" dirty="0"/>
                <a:t>用</a:t>
              </a:r>
              <a:r>
                <a:rPr lang="zh-TW" altLang="en-US" sz="1100" dirty="0"/>
                <a:t>等式  </a:t>
              </a:r>
              <a:r>
                <a:rPr lang="en-US" altLang="zh-CN" sz="1100" i="1" dirty="0">
                  <a:latin typeface="Times New Roman" panose="02020603050405020304" pitchFamily="18" charset="0"/>
                  <a:cs typeface="Times New Roman" panose="02020603050405020304" pitchFamily="18" charset="0"/>
                </a:rPr>
                <a:t>n</a:t>
              </a:r>
              <a:r>
                <a:rPr lang="en-US" altLang="zh-CN" sz="1100" dirty="0">
                  <a:latin typeface="Times New Roman" panose="02020603050405020304" pitchFamily="18" charset="0"/>
                  <a:cs typeface="Times New Roman" panose="02020603050405020304" pitchFamily="18" charset="0"/>
                </a:rPr>
                <a:t> = 2 ∙ ( ( </a:t>
              </a:r>
              <a:r>
                <a:rPr lang="en-US" altLang="zh-CN" sz="1100" i="1" dirty="0">
                  <a:latin typeface="Times New Roman" panose="02020603050405020304" pitchFamily="18" charset="0"/>
                  <a:cs typeface="Times New Roman" panose="02020603050405020304" pitchFamily="18" charset="0"/>
                </a:rPr>
                <a:t>Z </a:t>
              </a:r>
              <a:r>
                <a:rPr lang="en-US" altLang="zh-CN" sz="1100" baseline="-25000" dirty="0">
                  <a:latin typeface="Times New Roman" panose="02020603050405020304" pitchFamily="18" charset="0"/>
                  <a:cs typeface="Times New Roman" panose="02020603050405020304" pitchFamily="18" charset="0"/>
                </a:rPr>
                <a:t>1-</a:t>
              </a:r>
              <a:r>
                <a:rPr lang="el-GR" altLang="zh-CN" sz="1100" baseline="-25000" dirty="0">
                  <a:latin typeface="Times New Roman" panose="02020603050405020304" pitchFamily="18" charset="0"/>
                  <a:cs typeface="Times New Roman" panose="02020603050405020304" pitchFamily="18" charset="0"/>
                </a:rPr>
                <a:t>α</a:t>
              </a:r>
              <a:r>
                <a:rPr lang="en-US" altLang="zh-CN" sz="1100" baseline="-25000" dirty="0">
                  <a:latin typeface="Times New Roman" panose="02020603050405020304" pitchFamily="18" charset="0"/>
                  <a:cs typeface="Times New Roman" panose="02020603050405020304" pitchFamily="18" charset="0"/>
                </a:rPr>
                <a:t>/2</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Z </a:t>
              </a:r>
              <a:r>
                <a:rPr lang="en-US" altLang="zh-CN" sz="1100" baseline="-25000" dirty="0">
                  <a:latin typeface="Times New Roman" panose="02020603050405020304" pitchFamily="18" charset="0"/>
                  <a:cs typeface="Times New Roman" panose="02020603050405020304" pitchFamily="18" charset="0"/>
                </a:rPr>
                <a:t>1-</a:t>
              </a:r>
              <a:r>
                <a:rPr lang="el-GR" altLang="zh-CN" sz="1100" i="1" baseline="-25000" dirty="0">
                  <a:latin typeface="Times New Roman" panose="02020603050405020304" pitchFamily="18" charset="0"/>
                  <a:cs typeface="Times New Roman" panose="02020603050405020304" pitchFamily="18" charset="0"/>
                </a:rPr>
                <a:t>β</a:t>
              </a:r>
              <a:r>
                <a:rPr lang="en-US" altLang="zh-CN" sz="1100" dirty="0">
                  <a:latin typeface="Times New Roman" panose="02020603050405020304" pitchFamily="18" charset="0"/>
                  <a:cs typeface="Times New Roman" panose="02020603050405020304" pitchFamily="18" charset="0"/>
                </a:rPr>
                <a:t> ) ∙ </a:t>
              </a:r>
              <a:r>
                <a:rPr lang="en-US" altLang="zh-CN" sz="1100" i="1" dirty="0">
                  <a:latin typeface="Times New Roman" panose="02020603050405020304" pitchFamily="18" charset="0"/>
                  <a:cs typeface="Times New Roman" panose="02020603050405020304" pitchFamily="18" charset="0"/>
                </a:rPr>
                <a:t>s</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d </a:t>
              </a:r>
              <a:r>
                <a:rPr lang="en-US" altLang="zh-CN" sz="1100" i="1" baseline="-25000" dirty="0">
                  <a:latin typeface="Times New Roman" panose="02020603050405020304" pitchFamily="18" charset="0"/>
                  <a:cs typeface="Times New Roman" panose="02020603050405020304" pitchFamily="18" charset="0"/>
                </a:rPr>
                <a:t>max</a:t>
              </a:r>
              <a:r>
                <a:rPr lang="en-US" altLang="zh-CN" sz="1100" i="1"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 </a:t>
              </a:r>
              <a:r>
                <a:rPr lang="en-US" altLang="zh-CN" sz="1100" baseline="30000" dirty="0">
                  <a:latin typeface="Times New Roman" panose="02020603050405020304" pitchFamily="18" charset="0"/>
                  <a:cs typeface="Times New Roman" panose="02020603050405020304" pitchFamily="18" charset="0"/>
                </a:rPr>
                <a:t>2</a:t>
              </a:r>
              <a:r>
                <a:rPr lang="zh-TW" altLang="en-US" sz="1100" dirty="0">
                  <a:latin typeface="Times New Roman" panose="02020603050405020304" pitchFamily="18" charset="0"/>
                  <a:cs typeface="Times New Roman" panose="02020603050405020304" pitchFamily="18" charset="0"/>
                </a:rPr>
                <a:t>  </a:t>
              </a:r>
              <a:r>
                <a:rPr lang="zh-CN" altLang="en-US" sz="1100" dirty="0">
                  <a:latin typeface="Times New Roman" panose="02020603050405020304" pitchFamily="18" charset="0"/>
                  <a:cs typeface="Times New Roman" panose="02020603050405020304" pitchFamily="18" charset="0"/>
                </a:rPr>
                <a:t>進行</a:t>
              </a:r>
              <a:r>
                <a:rPr lang="zh-TW" altLang="en-US" sz="1100" dirty="0"/>
                <a:t>計算</a:t>
              </a:r>
              <a:r>
                <a:rPr lang="zh-CN" altLang="en-US" sz="1100" dirty="0"/>
                <a:t>；</a:t>
              </a:r>
              <a:r>
                <a:rPr lang="zh-TW" altLang="en-US" sz="1100" dirty="0"/>
                <a:t>對單邊測試，將等式中的  </a:t>
              </a:r>
              <a:r>
                <a:rPr lang="en-US" altLang="zh-TW" sz="1100" i="1" dirty="0">
                  <a:latin typeface="Times New Roman" panose="02020603050405020304" pitchFamily="18" charset="0"/>
                  <a:cs typeface="Times New Roman" panose="02020603050405020304" pitchFamily="18" charset="0"/>
                </a:rPr>
                <a:t>Z</a:t>
              </a:r>
              <a:r>
                <a:rPr lang="en-US" altLang="zh-TW" sz="1100" baseline="-25000" dirty="0">
                  <a:latin typeface="Times New Roman" panose="02020603050405020304" pitchFamily="18" charset="0"/>
                  <a:cs typeface="Times New Roman" panose="02020603050405020304" pitchFamily="18" charset="0"/>
                </a:rPr>
                <a:t>1-</a:t>
              </a:r>
              <a:r>
                <a:rPr lang="el-GR" altLang="zh-TW" sz="1100" baseline="-25000" dirty="0">
                  <a:latin typeface="Times New Roman" panose="02020603050405020304" pitchFamily="18" charset="0"/>
                  <a:cs typeface="Times New Roman" panose="02020603050405020304" pitchFamily="18" charset="0"/>
                </a:rPr>
                <a:t>α</a:t>
              </a:r>
              <a:r>
                <a:rPr lang="en-US" altLang="zh-TW" sz="1100" baseline="-25000" dirty="0">
                  <a:latin typeface="Times New Roman" panose="02020603050405020304" pitchFamily="18" charset="0"/>
                  <a:cs typeface="Times New Roman" panose="02020603050405020304" pitchFamily="18" charset="0"/>
                </a:rPr>
                <a:t>/2</a:t>
              </a:r>
              <a:r>
                <a:rPr lang="zh-TW" altLang="en-US" sz="1100" dirty="0"/>
                <a:t>  用  </a:t>
              </a:r>
              <a:r>
                <a:rPr lang="en-US" altLang="zh-TW" sz="1100" i="1" dirty="0">
                  <a:latin typeface="Times New Roman" panose="02020603050405020304" pitchFamily="18" charset="0"/>
                  <a:cs typeface="Times New Roman" panose="02020603050405020304" pitchFamily="18" charset="0"/>
                </a:rPr>
                <a:t>Z</a:t>
              </a:r>
              <a:r>
                <a:rPr lang="en-US" altLang="zh-TW" sz="1100" baseline="-25000" dirty="0"/>
                <a:t>1-</a:t>
              </a:r>
              <a:r>
                <a:rPr lang="el-GR" altLang="zh-TW" sz="1100" baseline="-25000" dirty="0"/>
                <a:t>α</a:t>
              </a:r>
              <a:r>
                <a:rPr lang="zh-TW" altLang="en-US" sz="1100" dirty="0"/>
                <a:t>  取代</a:t>
              </a:r>
              <a:r>
                <a:rPr lang="zh-CN" altLang="en-US" sz="1100" dirty="0"/>
                <a:t>即可；</a:t>
              </a:r>
              <a:endParaRPr lang="zh-TW" altLang="en-US" sz="1100" baseline="30000" dirty="0">
                <a:latin typeface="Times New Roman" panose="02020603050405020304" pitchFamily="18" charset="0"/>
                <a:cs typeface="Times New Roman" panose="02020603050405020304" pitchFamily="18" charset="0"/>
              </a:endParaRPr>
            </a:p>
          </p:txBody>
        </p:sp>
        <p:sp>
          <p:nvSpPr>
            <p:cNvPr id="22" name="Rectangle 8"/>
            <p:cNvSpPr>
              <a:spLocks noChangeArrowheads="1"/>
            </p:cNvSpPr>
            <p:nvPr/>
          </p:nvSpPr>
          <p:spPr bwMode="auto">
            <a:xfrm>
              <a:off x="2330996" y="3297357"/>
              <a:ext cx="605301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為檢驗的可重複性</a:t>
              </a:r>
              <a:r>
                <a:rPr lang="zh-CN" altLang="en-US" sz="1000" dirty="0">
                  <a:latin typeface="Times New Roman" pitchFamily="18" charset="0"/>
                  <a:cs typeface="Times New Roman" pitchFamily="18" charset="0"/>
                </a:rPr>
                <a:t>（假設控制</a:t>
              </a:r>
              <a:r>
                <a:rPr lang="en-US" altLang="zh-CN" sz="900" dirty="0">
                  <a:latin typeface="Times New Roman" pitchFamily="18" charset="0"/>
                  <a:cs typeface="Times New Roman" pitchFamily="18" charset="0"/>
                </a:rPr>
                <a:t>(C)</a:t>
              </a:r>
              <a:r>
                <a:rPr lang="zh-CN" altLang="en-US" sz="1000" dirty="0">
                  <a:latin typeface="Times New Roman" pitchFamily="18" charset="0"/>
                  <a:cs typeface="Times New Roman" pitchFamily="18" charset="0"/>
                </a:rPr>
                <a:t>和測試</a:t>
              </a:r>
              <a:r>
                <a:rPr lang="en-US" altLang="zh-CN" sz="900" dirty="0">
                  <a:latin typeface="Times New Roman" pitchFamily="18" charset="0"/>
                  <a:cs typeface="Times New Roman" pitchFamily="18" charset="0"/>
                </a:rPr>
                <a:t>(T)</a:t>
              </a:r>
              <a:r>
                <a:rPr lang="zh-CN" altLang="en-US" sz="1000" dirty="0">
                  <a:latin typeface="Times New Roman" pitchFamily="18" charset="0"/>
                  <a:cs typeface="Times New Roman" pitchFamily="18" charset="0"/>
                </a:rPr>
                <a:t>樣本為等精度測量）；</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3" name="Rectangle 8"/>
            <p:cNvSpPr>
              <a:spLocks noChangeArrowheads="1"/>
            </p:cNvSpPr>
            <p:nvPr/>
          </p:nvSpPr>
          <p:spPr bwMode="auto">
            <a:xfrm>
              <a:off x="2328448" y="2959289"/>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z="1000" i="1" dirty="0">
                  <a:latin typeface="Times New Roman" pitchFamily="18" charset="0"/>
                  <a:cs typeface="Times New Roman" pitchFamily="18" charset="0"/>
                </a:rPr>
                <a:t>Z</a:t>
              </a:r>
              <a:r>
                <a:rPr lang="en-US" altLang="zh-CN" sz="1000" dirty="0">
                  <a:latin typeface="Times New Roman" pitchFamily="18" charset="0"/>
                  <a:cs typeface="Times New Roman" pitchFamily="18" charset="0"/>
                </a:rPr>
                <a:t> </a:t>
              </a:r>
              <a:r>
                <a:rPr lang="en-US" altLang="zh-CN" sz="1000" i="1" baseline="-25000" dirty="0">
                  <a:latin typeface="Times New Roman" pitchFamily="18" charset="0"/>
                  <a:cs typeface="Times New Roman" pitchFamily="18" charset="0"/>
                </a:rPr>
                <a:t>1-</a:t>
              </a:r>
              <a:r>
                <a:rPr lang="el-GR" altLang="zh-CN" sz="1000" baseline="-25000" dirty="0">
                  <a:latin typeface="Times New Roman" pitchFamily="18" charset="0"/>
                  <a:cs typeface="Times New Roman" pitchFamily="18" charset="0"/>
                </a:rPr>
                <a:t>α</a:t>
              </a:r>
              <a:r>
                <a:rPr lang="en-US" altLang="zh-CN" sz="1000" baseline="-25000" dirty="0">
                  <a:latin typeface="Times New Roman" pitchFamily="18" charset="0"/>
                  <a:cs typeface="Times New Roman" pitchFamily="18" charset="0"/>
                </a:rPr>
                <a:t>/</a:t>
              </a:r>
              <a:r>
                <a:rPr lang="en-US" altLang="zh-CN" sz="1000" i="1" baseline="-25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為來自於與一個兩邊測試可信水準為 </a:t>
              </a:r>
              <a:r>
                <a:rPr lang="en-US" altLang="zh-CN" sz="1000" dirty="0">
                  <a:latin typeface="Times New Roman" pitchFamily="18" charset="0"/>
                  <a:cs typeface="Times New Roman" pitchFamily="18" charset="0"/>
                </a:rPr>
                <a:t>100(1</a:t>
              </a:r>
              <a:r>
                <a:rPr lang="zh-CN" altLang="en-US" sz="1000" dirty="0">
                  <a:latin typeface="Times New Roman" pitchFamily="18" charset="0"/>
                  <a:cs typeface="Times New Roman" pitchFamily="18" charset="0"/>
                </a:rPr>
                <a:t>－</a:t>
              </a:r>
              <a:r>
                <a:rPr lang="el-GR" altLang="zh-CN" sz="1000" dirty="0">
                  <a:latin typeface="Times New Roman" pitchFamily="18" charset="0"/>
                  <a:cs typeface="Times New Roman" pitchFamily="18" charset="0"/>
                </a:rPr>
                <a:t>α</a:t>
              </a:r>
              <a:r>
                <a:rPr lang="en-US" altLang="zh-CN"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 相應的標準正常分佈的百分數；</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pic>
          <p:nvPicPr>
            <p:cNvPr id="27" name="图片 26"/>
            <p:cNvPicPr>
              <a:picLocks noChangeAspect="1"/>
            </p:cNvPicPr>
            <p:nvPr/>
          </p:nvPicPr>
          <p:blipFill>
            <a:blip r:embed="rId3"/>
            <a:stretch>
              <a:fillRect/>
            </a:stretch>
          </p:blipFill>
          <p:spPr>
            <a:xfrm>
              <a:off x="6317986" y="3712181"/>
              <a:ext cx="3621973" cy="574223"/>
            </a:xfrm>
            <a:prstGeom prst="rect">
              <a:avLst/>
            </a:prstGeom>
          </p:spPr>
        </p:pic>
        <p:grpSp>
          <p:nvGrpSpPr>
            <p:cNvPr id="32774" name="组合 32773"/>
            <p:cNvGrpSpPr/>
            <p:nvPr/>
          </p:nvGrpSpPr>
          <p:grpSpPr>
            <a:xfrm>
              <a:off x="1877903" y="4095441"/>
              <a:ext cx="8062057" cy="1497739"/>
              <a:chOff x="1865871" y="4312017"/>
              <a:chExt cx="8062057" cy="1497739"/>
            </a:xfrm>
          </p:grpSpPr>
          <p:sp>
            <p:nvSpPr>
              <p:cNvPr id="30" name="Rectangle 6"/>
              <p:cNvSpPr>
                <a:spLocks noChangeArrowheads="1"/>
              </p:cNvSpPr>
              <p:nvPr/>
            </p:nvSpPr>
            <p:spPr bwMode="auto">
              <a:xfrm>
                <a:off x="1865872" y="4312017"/>
                <a:ext cx="789870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檢出 </a:t>
                </a:r>
                <a:r>
                  <a:rPr lang="en-US" altLang="zh-TW" sz="1100" dirty="0"/>
                  <a:t>95</a:t>
                </a:r>
                <a:r>
                  <a:rPr lang="zh-TW" altLang="en-US" sz="1100" dirty="0"/>
                  <a:t>％ 置信度和功效的不同干擾</a:t>
                </a:r>
                <a:r>
                  <a:rPr lang="zh-CN" altLang="en-US" sz="1100" dirty="0"/>
                  <a:t>影響所需</a:t>
                </a:r>
                <a:r>
                  <a:rPr lang="zh-TW" altLang="en-US" sz="1100" dirty="0"/>
                  <a:t>重複次數</a:t>
                </a:r>
                <a:endParaRPr lang="zh-CN" sz="1100" dirty="0"/>
              </a:p>
            </p:txBody>
          </p:sp>
          <p:pic>
            <p:nvPicPr>
              <p:cNvPr id="32773" name="图片 32772"/>
              <p:cNvPicPr>
                <a:picLocks noChangeAspect="1"/>
              </p:cNvPicPr>
              <p:nvPr/>
            </p:nvPicPr>
            <p:blipFill>
              <a:blip r:embed="rId4"/>
              <a:stretch>
                <a:fillRect/>
              </a:stretch>
            </p:blipFill>
            <p:spPr>
              <a:xfrm>
                <a:off x="1865871" y="4627029"/>
                <a:ext cx="8062057" cy="1182727"/>
              </a:xfrm>
              <a:prstGeom prst="rect">
                <a:avLst/>
              </a:prstGeom>
            </p:spPr>
          </p:pic>
        </p:grpSp>
      </p:grpSp>
    </p:spTree>
    <p:extLst>
      <p:ext uri="{BB962C8B-B14F-4D97-AF65-F5344CB8AC3E}">
        <p14:creationId xmlns:p14="http://schemas.microsoft.com/office/powerpoint/2010/main" val="4105414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10438136"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1300" dirty="0">
                <a:latin typeface="Times New Roman" panose="02020603050405020304" pitchFamily="18" charset="0"/>
                <a:cs typeface="Times New Roman" panose="02020603050405020304" pitchFamily="18" charset="0"/>
              </a:rPr>
              <a:t>- </a:t>
            </a:r>
            <a:r>
              <a:rPr lang="zh-CN" altLang="en-US" sz="1300" dirty="0">
                <a:latin typeface="Times New Roman" panose="02020603050405020304" pitchFamily="18" charset="0"/>
                <a:cs typeface="Times New Roman" panose="02020603050405020304" pitchFamily="18" charset="0"/>
              </a:rPr>
              <a:t>美国临床实验室标准化协会</a:t>
            </a:r>
            <a:r>
              <a:rPr lang="en-US" altLang="zh-CN" sz="1300" dirty="0">
                <a:latin typeface="Times New Roman" panose="02020603050405020304" pitchFamily="18" charset="0"/>
                <a:cs typeface="Times New Roman" panose="02020603050405020304" pitchFamily="18" charset="0"/>
              </a:rPr>
              <a:t>(</a:t>
            </a:r>
            <a:r>
              <a:rPr lang="en-US" altLang="zh-CN" sz="1300" i="1" dirty="0">
                <a:latin typeface="Times New Roman" panose="02020603050405020304" pitchFamily="18" charset="0"/>
                <a:cs typeface="Times New Roman" panose="02020603050405020304" pitchFamily="18" charset="0"/>
              </a:rPr>
              <a:t>Clinical and Laboratory Standards Institute</a:t>
            </a:r>
            <a:r>
              <a:rPr lang="en-US" altLang="zh-CN" sz="1300" dirty="0">
                <a:latin typeface="Times New Roman" panose="02020603050405020304" pitchFamily="18" charset="0"/>
                <a:cs typeface="Times New Roman" panose="02020603050405020304" pitchFamily="18" charset="0"/>
              </a:rPr>
              <a:t>)</a:t>
            </a:r>
            <a:r>
              <a:rPr lang="zh-CN" altLang="en-US" sz="1300" dirty="0">
                <a:latin typeface="Times New Roman" panose="02020603050405020304" pitchFamily="18" charset="0"/>
                <a:cs typeface="Times New Roman" panose="02020603050405020304" pitchFamily="18" charset="0"/>
              </a:rPr>
              <a:t>系列指南；</a:t>
            </a:r>
          </a:p>
        </p:txBody>
      </p:sp>
      <p:sp>
        <p:nvSpPr>
          <p:cNvPr id="10" name="矩形 9"/>
          <p:cNvSpPr/>
          <p:nvPr/>
        </p:nvSpPr>
        <p:spPr>
          <a:xfrm rot="5400000">
            <a:off x="1408232" y="3713011"/>
            <a:ext cx="2428165"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Antimicrobial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18" name="右大括号 17"/>
          <p:cNvSpPr/>
          <p:nvPr/>
        </p:nvSpPr>
        <p:spPr bwMode="auto">
          <a:xfrm rot="16200000">
            <a:off x="5301013" y="-1437142"/>
            <a:ext cx="888038" cy="7353429"/>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42" name="矩形 41"/>
          <p:cNvSpPr/>
          <p:nvPr/>
        </p:nvSpPr>
        <p:spPr>
          <a:xfrm>
            <a:off x="4298608" y="1426222"/>
            <a:ext cx="2892843" cy="369332"/>
          </a:xfrm>
          <a:prstGeom prst="rect">
            <a:avLst/>
          </a:prstGeom>
          <a:ln cmpd="sng">
            <a:solidFill>
              <a:schemeClr val="bg2"/>
            </a:solidFill>
          </a:ln>
        </p:spPr>
        <p:txBody>
          <a:bodyPr wrap="none">
            <a:spAutoFit/>
          </a:bodyPr>
          <a:lstStyle/>
          <a:p>
            <a:pPr algn="ctr">
              <a:lnSpc>
                <a:spcPct val="150000"/>
              </a:lnSpc>
            </a:pPr>
            <a:r>
              <a:rPr lang="en-US" altLang="zh-TW" sz="1200" i="1" dirty="0">
                <a:latin typeface="Times New Roman" panose="02020603050405020304" pitchFamily="18" charset="0"/>
                <a:cs typeface="Times New Roman" panose="02020603050405020304" pitchFamily="18" charset="0"/>
              </a:rPr>
              <a:t>Clinical and Laboratory Standards Institute</a:t>
            </a:r>
            <a:endParaRPr lang="zh-CN" altLang="en-US" sz="1200" i="1" dirty="0">
              <a:latin typeface="Times New Roman" panose="02020603050405020304" pitchFamily="18" charset="0"/>
              <a:cs typeface="Times New Roman" panose="02020603050405020304" pitchFamily="18" charset="0"/>
            </a:endParaRPr>
          </a:p>
        </p:txBody>
      </p:sp>
      <p:sp>
        <p:nvSpPr>
          <p:cNvPr id="43" name="矩形 42"/>
          <p:cNvSpPr/>
          <p:nvPr/>
        </p:nvSpPr>
        <p:spPr>
          <a:xfrm rot="5400000">
            <a:off x="1138286" y="3613625"/>
            <a:ext cx="2229393"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Antifungal Susceptibility Testing</a:t>
            </a:r>
            <a:endParaRPr lang="zh-CN" altLang="en-US" sz="1200" i="1" dirty="0">
              <a:latin typeface="Times New Roman" panose="02020603050405020304" pitchFamily="18" charset="0"/>
              <a:cs typeface="Times New Roman" panose="02020603050405020304" pitchFamily="18" charset="0"/>
            </a:endParaRPr>
          </a:p>
        </p:txBody>
      </p:sp>
      <p:sp>
        <p:nvSpPr>
          <p:cNvPr id="44" name="矩形 43"/>
          <p:cNvSpPr/>
          <p:nvPr/>
        </p:nvSpPr>
        <p:spPr>
          <a:xfrm rot="5400000">
            <a:off x="2530623" y="2959951"/>
            <a:ext cx="922047"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Automation</a:t>
            </a:r>
            <a:endParaRPr lang="zh-CN" altLang="en-US" sz="1200" i="1" dirty="0">
              <a:latin typeface="Times New Roman" panose="02020603050405020304" pitchFamily="18" charset="0"/>
              <a:cs typeface="Times New Roman" panose="02020603050405020304" pitchFamily="18" charset="0"/>
            </a:endParaRPr>
          </a:p>
        </p:txBody>
      </p:sp>
      <p:sp>
        <p:nvSpPr>
          <p:cNvPr id="45" name="矩形 44"/>
          <p:cNvSpPr/>
          <p:nvPr/>
        </p:nvSpPr>
        <p:spPr>
          <a:xfrm rot="5400000">
            <a:off x="2947243" y="2912663"/>
            <a:ext cx="827471"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Chemistry</a:t>
            </a:r>
            <a:endParaRPr lang="zh-CN" altLang="en-US" sz="1200" i="1" dirty="0">
              <a:latin typeface="Times New Roman" panose="02020603050405020304" pitchFamily="18" charset="0"/>
              <a:cs typeface="Times New Roman" panose="02020603050405020304" pitchFamily="18" charset="0"/>
            </a:endParaRPr>
          </a:p>
        </p:txBody>
      </p:sp>
      <p:sp>
        <p:nvSpPr>
          <p:cNvPr id="46" name="矩形 45"/>
          <p:cNvSpPr/>
          <p:nvPr/>
        </p:nvSpPr>
        <p:spPr>
          <a:xfrm rot="5400000">
            <a:off x="2772580" y="3456658"/>
            <a:ext cx="1882247" cy="336118"/>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Coagulation</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Hemostasis</a:t>
            </a:r>
            <a:r>
              <a:rPr lang="en-US" altLang="zh-TW"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47" name="矩形 46"/>
          <p:cNvSpPr/>
          <p:nvPr/>
        </p:nvSpPr>
        <p:spPr>
          <a:xfrm rot="5400000">
            <a:off x="3233508" y="3331849"/>
            <a:ext cx="1665841"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Cytology and Histology</a:t>
            </a:r>
            <a:endParaRPr lang="zh-CN" altLang="en-US" sz="1200" i="1" dirty="0">
              <a:latin typeface="Times New Roman" panose="02020603050405020304" pitchFamily="18" charset="0"/>
              <a:cs typeface="Times New Roman" panose="02020603050405020304" pitchFamily="18" charset="0"/>
            </a:endParaRPr>
          </a:p>
        </p:txBody>
      </p:sp>
      <p:sp>
        <p:nvSpPr>
          <p:cNvPr id="48" name="矩形 47"/>
          <p:cNvSpPr/>
          <p:nvPr/>
        </p:nvSpPr>
        <p:spPr>
          <a:xfrm rot="5400000">
            <a:off x="3836077" y="3098612"/>
            <a:ext cx="1199367"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Flow </a:t>
            </a:r>
            <a:r>
              <a:rPr lang="en-US" altLang="zh-TW" sz="1200" i="1" dirty="0" err="1">
                <a:latin typeface="Times New Roman" panose="02020603050405020304" pitchFamily="18" charset="0"/>
                <a:cs typeface="Times New Roman" panose="02020603050405020304" pitchFamily="18" charset="0"/>
              </a:rPr>
              <a:t>Cytometry</a:t>
            </a:r>
            <a:endParaRPr lang="zh-CN" altLang="en-US" sz="1200" i="1" dirty="0">
              <a:latin typeface="Times New Roman" panose="02020603050405020304" pitchFamily="18" charset="0"/>
              <a:cs typeface="Times New Roman" panose="02020603050405020304" pitchFamily="18" charset="0"/>
            </a:endParaRPr>
          </a:p>
        </p:txBody>
      </p:sp>
      <p:sp>
        <p:nvSpPr>
          <p:cNvPr id="49" name="矩形 48"/>
          <p:cNvSpPr/>
          <p:nvPr/>
        </p:nvSpPr>
        <p:spPr>
          <a:xfrm rot="5400000">
            <a:off x="4331245" y="2972776"/>
            <a:ext cx="947695"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Hematology</a:t>
            </a:r>
            <a:endParaRPr lang="zh-CN" altLang="en-US" sz="1200" i="1" dirty="0">
              <a:latin typeface="Times New Roman" panose="02020603050405020304" pitchFamily="18" charset="0"/>
              <a:cs typeface="Times New Roman" panose="02020603050405020304" pitchFamily="18" charset="0"/>
            </a:endParaRPr>
          </a:p>
        </p:txBody>
      </p:sp>
      <p:sp>
        <p:nvSpPr>
          <p:cNvPr id="50" name="矩形 49"/>
          <p:cNvSpPr/>
          <p:nvPr/>
        </p:nvSpPr>
        <p:spPr>
          <a:xfrm rot="5400000">
            <a:off x="4683745" y="2989608"/>
            <a:ext cx="981359"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Immunology</a:t>
            </a:r>
            <a:endParaRPr lang="zh-CN" altLang="en-US" sz="1200" i="1" dirty="0">
              <a:latin typeface="Times New Roman" panose="02020603050405020304" pitchFamily="18" charset="0"/>
              <a:cs typeface="Times New Roman" panose="02020603050405020304" pitchFamily="18" charset="0"/>
            </a:endParaRPr>
          </a:p>
        </p:txBody>
      </p:sp>
      <p:sp>
        <p:nvSpPr>
          <p:cNvPr id="51" name="矩形 50"/>
          <p:cNvSpPr/>
          <p:nvPr/>
        </p:nvSpPr>
        <p:spPr>
          <a:xfrm rot="5400000">
            <a:off x="5101167" y="2941518"/>
            <a:ext cx="885179"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a:t>
            </a:r>
            <a:endParaRPr lang="zh-CN" altLang="en-US" sz="1200" i="1" dirty="0">
              <a:latin typeface="Times New Roman" panose="02020603050405020304" pitchFamily="18" charset="0"/>
              <a:cs typeface="Times New Roman" panose="02020603050405020304" pitchFamily="18" charset="0"/>
            </a:endParaRPr>
          </a:p>
        </p:txBody>
      </p:sp>
      <p:sp>
        <p:nvSpPr>
          <p:cNvPr id="52" name="矩形 51"/>
          <p:cNvSpPr/>
          <p:nvPr/>
        </p:nvSpPr>
        <p:spPr>
          <a:xfrm rot="5400000">
            <a:off x="4628122" y="3783895"/>
            <a:ext cx="2569934"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Laboratory Information Systems (LIS)</a:t>
            </a:r>
            <a:endParaRPr lang="zh-CN" altLang="en-US" sz="1200" i="1" dirty="0">
              <a:latin typeface="Times New Roman" panose="02020603050405020304" pitchFamily="18" charset="0"/>
              <a:cs typeface="Times New Roman" panose="02020603050405020304" pitchFamily="18" charset="0"/>
            </a:endParaRPr>
          </a:p>
        </p:txBody>
      </p:sp>
      <p:sp>
        <p:nvSpPr>
          <p:cNvPr id="53" name="矩形 52"/>
          <p:cNvSpPr/>
          <p:nvPr/>
        </p:nvSpPr>
        <p:spPr>
          <a:xfrm rot="5400000">
            <a:off x="5596175" y="3185174"/>
            <a:ext cx="1372492" cy="369332"/>
          </a:xfrm>
          <a:prstGeom prst="rect">
            <a:avLst/>
          </a:prstGeom>
          <a:ln w="9525" cmpd="sng">
            <a:solidFill>
              <a:schemeClr val="bg2"/>
            </a:solidFill>
            <a:prstDash val="solid"/>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Method Evaluation</a:t>
            </a:r>
            <a:endParaRPr lang="zh-CN" altLang="en-US" sz="1200" i="1" dirty="0">
              <a:latin typeface="Times New Roman" panose="02020603050405020304" pitchFamily="18" charset="0"/>
              <a:cs typeface="Times New Roman" panose="02020603050405020304" pitchFamily="18" charset="0"/>
            </a:endParaRPr>
          </a:p>
        </p:txBody>
      </p:sp>
      <p:sp>
        <p:nvSpPr>
          <p:cNvPr id="54" name="矩形 53"/>
          <p:cNvSpPr/>
          <p:nvPr/>
        </p:nvSpPr>
        <p:spPr>
          <a:xfrm rot="5400000">
            <a:off x="6135425" y="3015256"/>
            <a:ext cx="1032655"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Microbiology</a:t>
            </a:r>
            <a:endParaRPr lang="zh-CN" altLang="en-US" sz="1200" i="1" dirty="0">
              <a:latin typeface="Times New Roman" panose="02020603050405020304" pitchFamily="18" charset="0"/>
              <a:cs typeface="Times New Roman" panose="02020603050405020304" pitchFamily="18" charset="0"/>
            </a:endParaRPr>
          </a:p>
        </p:txBody>
      </p:sp>
      <p:sp>
        <p:nvSpPr>
          <p:cNvPr id="55" name="矩形 54"/>
          <p:cNvSpPr/>
          <p:nvPr/>
        </p:nvSpPr>
        <p:spPr>
          <a:xfrm rot="5400000">
            <a:off x="6322817" y="3197196"/>
            <a:ext cx="1396536"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Molecular Methods</a:t>
            </a:r>
            <a:endParaRPr lang="zh-CN" altLang="en-US" sz="1200" i="1" dirty="0">
              <a:latin typeface="Times New Roman" panose="02020603050405020304" pitchFamily="18" charset="0"/>
              <a:cs typeface="Times New Roman" panose="02020603050405020304" pitchFamily="18" charset="0"/>
            </a:endParaRPr>
          </a:p>
        </p:txBody>
      </p:sp>
      <p:sp>
        <p:nvSpPr>
          <p:cNvPr id="56" name="矩形 55"/>
          <p:cNvSpPr/>
          <p:nvPr/>
        </p:nvSpPr>
        <p:spPr>
          <a:xfrm rot="5400000">
            <a:off x="6553040" y="3336305"/>
            <a:ext cx="1674754"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Point</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of</a:t>
            </a:r>
            <a:r>
              <a:rPr lang="en-US" altLang="zh-TW" sz="1200" dirty="0">
                <a:latin typeface="Times New Roman" panose="02020603050405020304" pitchFamily="18" charset="0"/>
                <a:cs typeface="Times New Roman" panose="02020603050405020304" pitchFamily="18" charset="0"/>
              </a:rPr>
              <a:t> - </a:t>
            </a:r>
            <a:r>
              <a:rPr lang="en-US" altLang="zh-TW" sz="1200" i="1" dirty="0">
                <a:latin typeface="Times New Roman" panose="02020603050405020304" pitchFamily="18" charset="0"/>
                <a:cs typeface="Times New Roman" panose="02020603050405020304" pitchFamily="18" charset="0"/>
              </a:rPr>
              <a:t>Care Testing</a:t>
            </a:r>
            <a:endParaRPr lang="zh-CN" altLang="en-US" sz="1200" i="1" dirty="0">
              <a:latin typeface="Times New Roman" panose="02020603050405020304" pitchFamily="18" charset="0"/>
              <a:cs typeface="Times New Roman" panose="02020603050405020304" pitchFamily="18" charset="0"/>
            </a:endParaRPr>
          </a:p>
        </p:txBody>
      </p:sp>
      <p:sp>
        <p:nvSpPr>
          <p:cNvPr id="57" name="矩形 56"/>
          <p:cNvSpPr/>
          <p:nvPr/>
        </p:nvSpPr>
        <p:spPr>
          <a:xfrm rot="5400000">
            <a:off x="7100178" y="3158500"/>
            <a:ext cx="1319144"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Assurance</a:t>
            </a:r>
            <a:endParaRPr lang="zh-CN" altLang="en-US" sz="1200" i="1" dirty="0">
              <a:latin typeface="Times New Roman" panose="02020603050405020304" pitchFamily="18" charset="0"/>
              <a:cs typeface="Times New Roman" panose="02020603050405020304" pitchFamily="18" charset="0"/>
            </a:endParaRPr>
          </a:p>
        </p:txBody>
      </p:sp>
      <p:sp>
        <p:nvSpPr>
          <p:cNvPr id="58" name="矩形 57"/>
          <p:cNvSpPr/>
          <p:nvPr/>
        </p:nvSpPr>
        <p:spPr>
          <a:xfrm rot="5400000">
            <a:off x="7107008" y="3521003"/>
            <a:ext cx="2044149"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Quality Management Systems</a:t>
            </a:r>
            <a:endParaRPr lang="zh-CN" altLang="en-US" sz="1200" i="1" dirty="0">
              <a:latin typeface="Times New Roman" panose="02020603050405020304" pitchFamily="18" charset="0"/>
              <a:cs typeface="Times New Roman" panose="02020603050405020304" pitchFamily="18" charset="0"/>
            </a:endParaRPr>
          </a:p>
        </p:txBody>
      </p:sp>
      <p:sp>
        <p:nvSpPr>
          <p:cNvPr id="59" name="矩形 58"/>
          <p:cNvSpPr/>
          <p:nvPr/>
        </p:nvSpPr>
        <p:spPr>
          <a:xfrm rot="5400000">
            <a:off x="7323253" y="3674089"/>
            <a:ext cx="2350323"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Specimen Collection and Handling</a:t>
            </a:r>
            <a:endParaRPr lang="zh-CN" altLang="en-US" sz="1200" i="1" dirty="0">
              <a:latin typeface="Times New Roman" panose="02020603050405020304" pitchFamily="18" charset="0"/>
              <a:cs typeface="Times New Roman" panose="02020603050405020304" pitchFamily="18" charset="0"/>
            </a:endParaRPr>
          </a:p>
        </p:txBody>
      </p:sp>
      <p:sp>
        <p:nvSpPr>
          <p:cNvPr id="60" name="矩形 59"/>
          <p:cNvSpPr/>
          <p:nvPr/>
        </p:nvSpPr>
        <p:spPr>
          <a:xfrm rot="5400000">
            <a:off x="8424933" y="2941742"/>
            <a:ext cx="885627"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Toxicology</a:t>
            </a:r>
            <a:endParaRPr lang="zh-CN" altLang="en-US" sz="1200" i="1" dirty="0">
              <a:latin typeface="Times New Roman" panose="02020603050405020304" pitchFamily="18" charset="0"/>
              <a:cs typeface="Times New Roman" panose="02020603050405020304" pitchFamily="18" charset="0"/>
            </a:endParaRPr>
          </a:p>
        </p:txBody>
      </p:sp>
      <p:sp>
        <p:nvSpPr>
          <p:cNvPr id="61" name="矩形 60"/>
          <p:cNvSpPr/>
          <p:nvPr/>
        </p:nvSpPr>
        <p:spPr>
          <a:xfrm rot="5400000">
            <a:off x="8379825" y="3356181"/>
            <a:ext cx="1714508" cy="369332"/>
          </a:xfrm>
          <a:prstGeom prst="rect">
            <a:avLst/>
          </a:prstGeom>
          <a:ln cmpd="sng">
            <a:solidFill>
              <a:schemeClr val="bg2"/>
            </a:solidFill>
          </a:ln>
        </p:spPr>
        <p:txBody>
          <a:bodyPr wrap="none" anchor="ctr" anchorCtr="0">
            <a:spAutoFit/>
          </a:bodyPr>
          <a:lstStyle/>
          <a:p>
            <a:pPr>
              <a:lnSpc>
                <a:spcPct val="150000"/>
              </a:lnSpc>
            </a:pPr>
            <a:r>
              <a:rPr lang="en-US" altLang="zh-TW" sz="1200" i="1" dirty="0">
                <a:latin typeface="Times New Roman" panose="02020603050405020304" pitchFamily="18" charset="0"/>
                <a:cs typeface="Times New Roman" panose="02020603050405020304" pitchFamily="18" charset="0"/>
              </a:rPr>
              <a:t>Veterinary Microbiology</a:t>
            </a:r>
            <a:endParaRPr lang="zh-CN" altLang="en-US" sz="1200" i="1" dirty="0">
              <a:latin typeface="Times New Roman" panose="02020603050405020304" pitchFamily="18" charset="0"/>
              <a:cs typeface="Times New Roman" panose="02020603050405020304" pitchFamily="18" charset="0"/>
            </a:endParaRPr>
          </a:p>
        </p:txBody>
      </p:sp>
      <p:sp>
        <p:nvSpPr>
          <p:cNvPr id="26" name="矩形 25"/>
          <p:cNvSpPr/>
          <p:nvPr/>
        </p:nvSpPr>
        <p:spPr>
          <a:xfrm>
            <a:off x="1080279" y="688579"/>
            <a:ext cx="9743373" cy="600164"/>
          </a:xfrm>
          <a:prstGeom prst="rect">
            <a:avLst/>
          </a:prstGeom>
          <a:ln>
            <a:noFill/>
          </a:ln>
        </p:spPr>
        <p:txBody>
          <a:bodyPr wrap="none">
            <a:spAutoFit/>
          </a:bodyPr>
          <a:lstStyle/>
          <a:p>
            <a:pPr>
              <a:lnSpc>
                <a:spcPct val="150000"/>
              </a:lnSpc>
            </a:pPr>
            <a:r>
              <a:rPr lang="en-US" altLang="zh-TW" sz="1100" i="1" dirty="0">
                <a:latin typeface="Times New Roman" panose="02020603050405020304" pitchFamily="18" charset="0"/>
                <a:cs typeface="Times New Roman" panose="02020603050405020304" pitchFamily="18" charset="0"/>
              </a:rPr>
              <a:t>from</a:t>
            </a:r>
            <a:r>
              <a:rPr lang="zh-CN" altLang="en-US"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 </a:t>
            </a:r>
            <a:r>
              <a:rPr lang="en-US" altLang="zh-CN" sz="1100" i="1" dirty="0">
                <a:latin typeface="Times New Roman" pitchFamily="18" charset="0"/>
                <a:cs typeface="Times New Roman" pitchFamily="18" charset="0"/>
              </a:rPr>
              <a:t>college of Physicians surgeons of </a:t>
            </a:r>
            <a:r>
              <a:rPr lang="en-US" altLang="zh-CN" sz="1100" i="1" dirty="0" err="1">
                <a:latin typeface="Times New Roman" pitchFamily="18" charset="0"/>
                <a:cs typeface="Times New Roman" pitchFamily="18" charset="0"/>
              </a:rPr>
              <a:t>alberta</a:t>
            </a:r>
            <a:r>
              <a:rPr lang="en-US" altLang="zh-CN" sz="1100" i="1" dirty="0">
                <a:latin typeface="Times New Roman" pitchFamily="18" charset="0"/>
                <a:cs typeface="Times New Roman" pitchFamily="18" charset="0"/>
              </a:rPr>
              <a:t> in Canada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Alberta Laboratory Quality Enhancement Program</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ALQEP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Additional Information ~ Index of CLSI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NCCLS Standards</a:t>
            </a:r>
            <a:r>
              <a:rPr lang="en-US" altLang="zh-CN" sz="1100" dirty="0">
                <a:latin typeface="Times New Roman" pitchFamily="18" charset="0"/>
                <a:cs typeface="Times New Roman" pitchFamily="18" charset="0"/>
              </a:rPr>
              <a:t> &amp; </a:t>
            </a:r>
            <a:r>
              <a:rPr lang="en-US" altLang="zh-CN" sz="1100" i="1" dirty="0">
                <a:latin typeface="Times New Roman" pitchFamily="18" charset="0"/>
                <a:cs typeface="Times New Roman" pitchFamily="18" charset="0"/>
              </a:rPr>
              <a:t>Guidelines</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Wednesday</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August</a:t>
            </a:r>
            <a:r>
              <a:rPr lang="en-US" altLang="zh-CN" sz="1100" dirty="0">
                <a:latin typeface="Times New Roman" pitchFamily="18" charset="0"/>
                <a:cs typeface="Times New Roman" pitchFamily="18" charset="0"/>
              </a:rPr>
              <a:t> 22, 2012 .</a:t>
            </a:r>
          </a:p>
        </p:txBody>
      </p:sp>
    </p:spTree>
    <p:extLst>
      <p:ext uri="{BB962C8B-B14F-4D97-AF65-F5344CB8AC3E}">
        <p14:creationId xmlns:p14="http://schemas.microsoft.com/office/powerpoint/2010/main" val="2695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6" name="组合 5"/>
          <p:cNvGrpSpPr/>
          <p:nvPr/>
        </p:nvGrpSpPr>
        <p:grpSpPr>
          <a:xfrm>
            <a:off x="1278325" y="789968"/>
            <a:ext cx="9433224" cy="5139819"/>
            <a:chOff x="1278325" y="789968"/>
            <a:chExt cx="9433224" cy="5139819"/>
          </a:xfrm>
        </p:grpSpPr>
        <p:sp>
          <p:nvSpPr>
            <p:cNvPr id="8" name="Rectangle 14"/>
            <p:cNvSpPr>
              <a:spLocks noChangeArrowheads="1"/>
            </p:cNvSpPr>
            <p:nvPr/>
          </p:nvSpPr>
          <p:spPr bwMode="auto">
            <a:xfrm>
              <a:off x="1278329" y="789968"/>
              <a:ext cx="943322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以理論回收值作為參照系的干擾組與對照組的添加回收實驗</a:t>
              </a:r>
              <a:r>
                <a:rPr lang="zh-CN" altLang="en-US" sz="1100" dirty="0"/>
                <a:t>：</a:t>
              </a:r>
              <a:endParaRPr lang="zh-TW" altLang="en-US" sz="1100" dirty="0"/>
            </a:p>
          </p:txBody>
        </p:sp>
        <p:sp>
          <p:nvSpPr>
            <p:cNvPr id="19" name="Rectangle 14"/>
            <p:cNvSpPr>
              <a:spLocks noChangeArrowheads="1"/>
            </p:cNvSpPr>
            <p:nvPr/>
          </p:nvSpPr>
          <p:spPr bwMode="auto">
            <a:xfrm>
              <a:off x="1278329" y="1170052"/>
              <a:ext cx="9433220" cy="56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根據上述確定的重複次數 </a:t>
              </a:r>
              <a:r>
                <a:rPr lang="en-US" altLang="zh-TW" sz="1100" i="1" dirty="0">
                  <a:latin typeface="Times New Roman" panose="02020603050405020304" pitchFamily="18" charset="0"/>
                  <a:cs typeface="Times New Roman" panose="02020603050405020304" pitchFamily="18" charset="0"/>
                </a:rPr>
                <a:t>n</a:t>
              </a:r>
              <a:r>
                <a:rPr lang="en-US" altLang="zh-TW" sz="1100" dirty="0"/>
                <a:t> </a:t>
              </a:r>
              <a:r>
                <a:rPr lang="zh-TW" altLang="en-US" sz="1100" dirty="0"/>
                <a:t>準備測試樣本和控制樣本，以交替的順序分析測試</a:t>
              </a:r>
              <a:r>
                <a:rPr lang="en-US" altLang="zh-TW" sz="1100" dirty="0">
                  <a:latin typeface="Times New Roman" panose="02020603050405020304" pitchFamily="18" charset="0"/>
                  <a:cs typeface="Times New Roman" panose="02020603050405020304" pitchFamily="18" charset="0"/>
                </a:rPr>
                <a:t>(T)</a:t>
              </a:r>
              <a:r>
                <a:rPr lang="zh-TW" altLang="en-US" sz="1100" dirty="0"/>
                <a:t>和控制</a:t>
              </a:r>
              <a:r>
                <a:rPr lang="en-US" altLang="zh-TW" sz="1100" dirty="0">
                  <a:latin typeface="Times New Roman" panose="02020603050405020304" pitchFamily="18" charset="0"/>
                  <a:cs typeface="Times New Roman" panose="02020603050405020304" pitchFamily="18" charset="0"/>
                </a:rPr>
                <a:t>(C)</a:t>
              </a:r>
              <a:r>
                <a:rPr lang="zh-TW" altLang="en-US" sz="1100" dirty="0"/>
                <a:t>樣本，例如：</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n</a:t>
              </a:r>
              <a:r>
                <a:rPr lang="en-US" altLang="zh-TW" sz="1100" dirty="0" err="1">
                  <a:latin typeface="Times New Roman" panose="02020603050405020304" pitchFamily="18" charset="0"/>
                  <a:cs typeface="Times New Roman" panose="02020603050405020304" pitchFamily="18" charset="0"/>
                </a:rPr>
                <a:t>T</a:t>
              </a:r>
              <a:r>
                <a:rPr lang="en-US" altLang="zh-TW" sz="1100" baseline="-25000" dirty="0" err="1">
                  <a:latin typeface="Times New Roman" panose="02020603050405020304" pitchFamily="18" charset="0"/>
                  <a:cs typeface="Times New Roman" panose="02020603050405020304" pitchFamily="18" charset="0"/>
                </a:rPr>
                <a:t>n</a:t>
              </a:r>
              <a:r>
                <a:rPr lang="zh-TW" altLang="en-US" sz="1100" dirty="0"/>
                <a:t>，如果系統受攜帶影響，加入附加樣本來保護控制樣本受測試樣本攜帶的影響，如</a:t>
              </a:r>
              <a:r>
                <a:rPr lang="zh-CN" altLang="en-US" sz="1100" dirty="0"/>
                <a:t>：</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1</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2</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C</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T</a:t>
              </a:r>
              <a:r>
                <a:rPr lang="en-US" altLang="zh-TW" sz="1100" baseline="-25000" dirty="0">
                  <a:latin typeface="Times New Roman" panose="02020603050405020304" pitchFamily="18" charset="0"/>
                  <a:cs typeface="Times New Roman" panose="02020603050405020304" pitchFamily="18" charset="0"/>
                </a:rPr>
                <a:t>3</a:t>
              </a:r>
              <a:r>
                <a:rPr lang="en-US" altLang="zh-TW" sz="1100" dirty="0">
                  <a:latin typeface="Times New Roman" panose="02020603050405020304" pitchFamily="18" charset="0"/>
                  <a:cs typeface="Times New Roman" panose="02020603050405020304" pitchFamily="18" charset="0"/>
                </a:rPr>
                <a:t>…</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x</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x</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n</a:t>
              </a:r>
              <a:r>
                <a:rPr lang="en-US" altLang="zh-TW" sz="1100" dirty="0" err="1">
                  <a:latin typeface="Times New Roman" panose="02020603050405020304" pitchFamily="18" charset="0"/>
                  <a:cs typeface="Times New Roman" panose="02020603050405020304" pitchFamily="18" charset="0"/>
                </a:rPr>
                <a:t>T</a:t>
              </a:r>
              <a:r>
                <a:rPr lang="en-US" altLang="zh-TW" sz="1100" baseline="-25000" dirty="0" err="1">
                  <a:latin typeface="Times New Roman" panose="02020603050405020304" pitchFamily="18" charset="0"/>
                  <a:cs typeface="Times New Roman" panose="02020603050405020304" pitchFamily="18" charset="0"/>
                </a:rPr>
                <a:t>n</a:t>
              </a:r>
              <a:r>
                <a:rPr lang="zh-TW" altLang="en-US" sz="1100" dirty="0"/>
                <a:t>，計算結果時再將附加控制樣本</a:t>
              </a:r>
              <a:r>
                <a:rPr lang="en-US" altLang="zh-TW" sz="1100" dirty="0">
                  <a:latin typeface="Times New Roman" panose="02020603050405020304" pitchFamily="18" charset="0"/>
                  <a:cs typeface="Times New Roman" panose="02020603050405020304" pitchFamily="18" charset="0"/>
                </a:rPr>
                <a:t>(</a:t>
              </a:r>
              <a:r>
                <a:rPr lang="en-US" altLang="zh-TW" sz="1100" dirty="0" err="1">
                  <a:latin typeface="Times New Roman" panose="02020603050405020304" pitchFamily="18" charset="0"/>
                  <a:cs typeface="Times New Roman" panose="02020603050405020304" pitchFamily="18" charset="0"/>
                </a:rPr>
                <a:t>C</a:t>
              </a:r>
              <a:r>
                <a:rPr lang="en-US" altLang="zh-TW" sz="1100" baseline="-25000" dirty="0" err="1">
                  <a:latin typeface="Times New Roman" panose="02020603050405020304" pitchFamily="18" charset="0"/>
                  <a:cs typeface="Times New Roman" panose="02020603050405020304" pitchFamily="18" charset="0"/>
                </a:rPr>
                <a:t>x</a:t>
              </a:r>
              <a:r>
                <a:rPr lang="en-US" altLang="zh-TW" sz="1100" dirty="0">
                  <a:latin typeface="Times New Roman" panose="02020603050405020304" pitchFamily="18" charset="0"/>
                  <a:cs typeface="Times New Roman" panose="02020603050405020304" pitchFamily="18" charset="0"/>
                </a:rPr>
                <a:t>)</a:t>
              </a:r>
              <a:r>
                <a:rPr lang="zh-TW" altLang="en-US" sz="1100" dirty="0"/>
                <a:t>的結果捨去；</a:t>
              </a:r>
            </a:p>
          </p:txBody>
        </p:sp>
        <p:grpSp>
          <p:nvGrpSpPr>
            <p:cNvPr id="32777" name="组合 32776"/>
            <p:cNvGrpSpPr/>
            <p:nvPr/>
          </p:nvGrpSpPr>
          <p:grpSpPr>
            <a:xfrm>
              <a:off x="1278329" y="1809327"/>
              <a:ext cx="9433220" cy="346249"/>
              <a:chOff x="1503954" y="2123767"/>
              <a:chExt cx="9433220" cy="346249"/>
            </a:xfrm>
          </p:grpSpPr>
          <p:sp>
            <p:nvSpPr>
              <p:cNvPr id="16" name="Rectangle 6"/>
              <p:cNvSpPr>
                <a:spLocks noChangeArrowheads="1"/>
              </p:cNvSpPr>
              <p:nvPr/>
            </p:nvSpPr>
            <p:spPr bwMode="auto">
              <a:xfrm>
                <a:off x="1503954" y="2123767"/>
                <a:ext cx="943322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計算測試和控制樣本均值的偏差作為評估抗幹擾能力的點估計結果</a:t>
                </a:r>
                <a:r>
                  <a:rPr lang="en-US" altLang="zh-TW" sz="1100" dirty="0">
                    <a:latin typeface="Times New Roman" panose="02020603050405020304" pitchFamily="18" charset="0"/>
                    <a:cs typeface="Times New Roman" panose="02020603050405020304" pitchFamily="18" charset="0"/>
                  </a:rPr>
                  <a:t>(</a:t>
                </a:r>
                <a:r>
                  <a:rPr lang="en-US" altLang="zh-TW" sz="1100" i="1" dirty="0" err="1">
                    <a:latin typeface="Times New Roman" panose="02020603050405020304" pitchFamily="18" charset="0"/>
                    <a:cs typeface="Times New Roman" panose="02020603050405020304" pitchFamily="18" charset="0"/>
                  </a:rPr>
                  <a:t>d</a:t>
                </a:r>
                <a:r>
                  <a:rPr lang="en-US" altLang="zh-TW" sz="1100" baseline="-25000" dirty="0" err="1">
                    <a:latin typeface="Times New Roman" panose="02020603050405020304" pitchFamily="18" charset="0"/>
                    <a:cs typeface="Times New Roman" panose="02020603050405020304" pitchFamily="18" charset="0"/>
                  </a:rPr>
                  <a:t>obs</a:t>
                </a:r>
                <a:r>
                  <a:rPr lang="en-US" altLang="zh-TW" sz="1100" dirty="0">
                    <a:latin typeface="Times New Roman" panose="02020603050405020304" pitchFamily="18" charset="0"/>
                    <a:cs typeface="Times New Roman" panose="02020603050405020304" pitchFamily="18" charset="0"/>
                  </a:rPr>
                  <a:t>)</a:t>
                </a:r>
                <a:r>
                  <a:rPr lang="zh-CN" altLang="en-US" sz="1100" dirty="0">
                    <a:latin typeface="Times New Roman" panose="02020603050405020304" pitchFamily="18" charset="0"/>
                    <a:cs typeface="Times New Roman" panose="02020603050405020304" pitchFamily="18" charset="0"/>
                  </a:rPr>
                  <a:t>：                                  </a:t>
                </a:r>
                <a:r>
                  <a:rPr lang="zh-TW" altLang="en-US" sz="1100" dirty="0"/>
                  <a:t>；</a:t>
                </a:r>
                <a:endParaRPr lang="zh-CN" sz="1100" dirty="0"/>
              </a:p>
            </p:txBody>
          </p:sp>
          <p:graphicFrame>
            <p:nvGraphicFramePr>
              <p:cNvPr id="32776" name="对象 32775"/>
              <p:cNvGraphicFramePr>
                <a:graphicFrameLocks noChangeAspect="1"/>
              </p:cNvGraphicFramePr>
              <p:nvPr>
                <p:extLst>
                  <p:ext uri="{D42A27DB-BD31-4B8C-83A1-F6EECF244321}">
                    <p14:modId xmlns:p14="http://schemas.microsoft.com/office/powerpoint/2010/main" val="2268272705"/>
                  </p:ext>
                </p:extLst>
              </p:nvPr>
            </p:nvGraphicFramePr>
            <p:xfrm>
              <a:off x="6101722" y="2198884"/>
              <a:ext cx="1104900" cy="228600"/>
            </p:xfrm>
            <a:graphic>
              <a:graphicData uri="http://schemas.openxmlformats.org/presentationml/2006/ole">
                <mc:AlternateContent xmlns:mc="http://schemas.openxmlformats.org/markup-compatibility/2006">
                  <mc:Choice xmlns:v="urn:schemas-microsoft-com:vml" Requires="v">
                    <p:oleObj name="Equation" r:id="rId3" imgW="1104840" imgH="228600" progId="Equation.DSMT4">
                      <p:embed/>
                    </p:oleObj>
                  </mc:Choice>
                  <mc:Fallback>
                    <p:oleObj name="Equation" r:id="rId3" imgW="1104840" imgH="228600" progId="Equation.DSMT4">
                      <p:embed/>
                      <p:pic>
                        <p:nvPicPr>
                          <p:cNvPr id="0" name=""/>
                          <p:cNvPicPr/>
                          <p:nvPr/>
                        </p:nvPicPr>
                        <p:blipFill>
                          <a:blip r:embed="rId4"/>
                          <a:stretch>
                            <a:fillRect/>
                          </a:stretch>
                        </p:blipFill>
                        <p:spPr>
                          <a:xfrm>
                            <a:off x="6101722" y="2198884"/>
                            <a:ext cx="1104900" cy="228600"/>
                          </a:xfrm>
                          <a:prstGeom prst="rect">
                            <a:avLst/>
                          </a:prstGeom>
                        </p:spPr>
                      </p:pic>
                    </p:oleObj>
                  </mc:Fallback>
                </mc:AlternateContent>
              </a:graphicData>
            </a:graphic>
          </p:graphicFrame>
        </p:grpSp>
        <p:grpSp>
          <p:nvGrpSpPr>
            <p:cNvPr id="2" name="组合 1"/>
            <p:cNvGrpSpPr/>
            <p:nvPr/>
          </p:nvGrpSpPr>
          <p:grpSpPr>
            <a:xfrm>
              <a:off x="1278328" y="2285297"/>
              <a:ext cx="9433221" cy="422504"/>
              <a:chOff x="1503953" y="2589635"/>
              <a:chExt cx="9433221" cy="422504"/>
            </a:xfrm>
          </p:grpSpPr>
          <p:sp>
            <p:nvSpPr>
              <p:cNvPr id="42" name="Rectangle 6"/>
              <p:cNvSpPr>
                <a:spLocks noChangeArrowheads="1"/>
              </p:cNvSpPr>
              <p:nvPr/>
            </p:nvSpPr>
            <p:spPr bwMode="auto">
              <a:xfrm>
                <a:off x="1503953" y="2589635"/>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雙邊檢驗置信度限</a:t>
                </a:r>
                <a:r>
                  <a:rPr lang="en-US" altLang="zh-CN" sz="11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d</a:t>
                </a:r>
                <a:r>
                  <a:rPr lang="en-US" altLang="zh-TW" sz="1100" baseline="-25000" dirty="0">
                    <a:latin typeface="Times New Roman" panose="02020603050405020304" pitchFamily="18" charset="0"/>
                    <a:cs typeface="Times New Roman" panose="02020603050405020304" pitchFamily="18" charset="0"/>
                  </a:rPr>
                  <a:t>c</a:t>
                </a:r>
                <a:r>
                  <a:rPr lang="en-US" altLang="zh-TW" sz="1100" dirty="0">
                    <a:latin typeface="Times New Roman" panose="02020603050405020304" pitchFamily="18" charset="0"/>
                    <a:cs typeface="Times New Roman" panose="02020603050405020304" pitchFamily="18" charset="0"/>
                  </a:rPr>
                  <a:t>)</a:t>
                </a:r>
                <a:r>
                  <a:rPr lang="zh-TW" altLang="en-US" sz="1100" dirty="0"/>
                  <a:t>，可用</a:t>
                </a:r>
                <a:r>
                  <a:rPr lang="zh-CN" altLang="en-US" sz="1100" dirty="0"/>
                  <a:t>如</a:t>
                </a:r>
                <a:r>
                  <a:rPr lang="zh-TW" altLang="en-US" sz="1100" dirty="0"/>
                  <a:t>下的公式計算：                                   </a:t>
                </a:r>
                <a:r>
                  <a:rPr lang="zh-CN" altLang="en-US" sz="1100" dirty="0"/>
                  <a:t>，</a:t>
                </a:r>
                <a:r>
                  <a:rPr lang="zh-TW" altLang="en-US" sz="1100" dirty="0"/>
                  <a:t>這裡 </a:t>
                </a:r>
                <a:r>
                  <a:rPr lang="en-US" altLang="zh-TW" sz="1100" i="1" dirty="0" err="1">
                    <a:latin typeface="Times New Roman" panose="02020603050405020304" pitchFamily="18" charset="0"/>
                    <a:cs typeface="Times New Roman" panose="02020603050405020304" pitchFamily="18" charset="0"/>
                  </a:rPr>
                  <a:t>d</a:t>
                </a:r>
                <a:r>
                  <a:rPr lang="en-US" altLang="zh-TW" sz="1100" baseline="-25000" dirty="0" err="1">
                    <a:latin typeface="Times New Roman" panose="02020603050405020304" pitchFamily="18" charset="0"/>
                    <a:cs typeface="Times New Roman" panose="02020603050405020304" pitchFamily="18" charset="0"/>
                  </a:rPr>
                  <a:t>null</a:t>
                </a:r>
                <a:r>
                  <a:rPr lang="en-US" altLang="zh-TW" sz="1100" dirty="0"/>
                  <a:t> </a:t>
                </a:r>
                <a:r>
                  <a:rPr lang="zh-TW" altLang="en-US" sz="1100" dirty="0"/>
                  <a:t>是</a:t>
                </a:r>
                <a:r>
                  <a:rPr lang="zh-CN" altLang="en-US" sz="1100" dirty="0"/>
                  <a:t>零</a:t>
                </a:r>
                <a:r>
                  <a:rPr lang="zh-TW" altLang="en-US" sz="1100" dirty="0"/>
                  <a:t>假設規定的值，通常＝</a:t>
                </a:r>
                <a:r>
                  <a:rPr lang="en-US" altLang="zh-TW" sz="1100" dirty="0"/>
                  <a:t>0</a:t>
                </a:r>
                <a:r>
                  <a:rPr lang="zh-CN" altLang="en-US" sz="1100" dirty="0"/>
                  <a:t>，對於</a:t>
                </a:r>
                <a:r>
                  <a:rPr lang="zh-TW" altLang="en-US" sz="1100" dirty="0"/>
                  <a:t>單邊</a:t>
                </a:r>
                <a:r>
                  <a:rPr lang="zh-CN" altLang="en-US" sz="1100" dirty="0"/>
                  <a:t>檢驗</a:t>
                </a:r>
                <a:r>
                  <a:rPr lang="zh-TW" altLang="en-US" sz="1100" dirty="0"/>
                  <a:t>，用</a:t>
                </a:r>
                <a:r>
                  <a:rPr lang="en-US" altLang="zh-TW" sz="1000" dirty="0">
                    <a:latin typeface="Times New Roman" panose="02020603050405020304" pitchFamily="18" charset="0"/>
                    <a:cs typeface="Times New Roman" panose="02020603050405020304" pitchFamily="18" charset="0"/>
                  </a:rPr>
                  <a:t>1</a:t>
                </a:r>
                <a:r>
                  <a:rPr lang="en-US" altLang="zh-CN" sz="10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α </a:t>
                </a:r>
                <a:r>
                  <a:rPr lang="zh-TW" altLang="en-US" sz="1100" dirty="0"/>
                  <a:t>取代</a:t>
                </a:r>
                <a:r>
                  <a:rPr lang="en-US" altLang="zh-TW" sz="1000" dirty="0">
                    <a:latin typeface="Times New Roman" panose="02020603050405020304" pitchFamily="18" charset="0"/>
                    <a:cs typeface="Times New Roman" panose="02020603050405020304" pitchFamily="18" charset="0"/>
                  </a:rPr>
                  <a:t>1</a:t>
                </a:r>
                <a:r>
                  <a:rPr lang="en-US" altLang="zh-CN" sz="1000" dirty="0">
                    <a:latin typeface="Times New Roman" panose="02020603050405020304" pitchFamily="18" charset="0"/>
                    <a:cs typeface="Times New Roman" panose="02020603050405020304" pitchFamily="18" charset="0"/>
                  </a:rPr>
                  <a:t>-</a:t>
                </a:r>
                <a:r>
                  <a:rPr lang="en-US" altLang="zh-TW" sz="1100" i="1" dirty="0">
                    <a:latin typeface="Times New Roman" panose="02020603050405020304" pitchFamily="18" charset="0"/>
                    <a:cs typeface="Times New Roman" panose="02020603050405020304" pitchFamily="18" charset="0"/>
                  </a:rPr>
                  <a:t>α/</a:t>
                </a:r>
                <a:r>
                  <a:rPr lang="en-US" altLang="zh-TW" sz="1100" dirty="0">
                    <a:latin typeface="Times New Roman" panose="02020603050405020304" pitchFamily="18" charset="0"/>
                    <a:cs typeface="Times New Roman" panose="02020603050405020304" pitchFamily="18" charset="0"/>
                  </a:rPr>
                  <a:t>2 </a:t>
                </a:r>
                <a:r>
                  <a:rPr lang="zh-CN" altLang="en-US" sz="1100" dirty="0"/>
                  <a:t>即可；</a:t>
                </a:r>
                <a:endParaRPr lang="zh-TW" altLang="en-US" sz="1100" dirty="0"/>
              </a:p>
            </p:txBody>
          </p:sp>
          <p:graphicFrame>
            <p:nvGraphicFramePr>
              <p:cNvPr id="32778" name="对象 32777"/>
              <p:cNvGraphicFramePr>
                <a:graphicFrameLocks noChangeAspect="1"/>
              </p:cNvGraphicFramePr>
              <p:nvPr>
                <p:extLst>
                  <p:ext uri="{D42A27DB-BD31-4B8C-83A1-F6EECF244321}">
                    <p14:modId xmlns:p14="http://schemas.microsoft.com/office/powerpoint/2010/main" val="520510310"/>
                  </p:ext>
                </p:extLst>
              </p:nvPr>
            </p:nvGraphicFramePr>
            <p:xfrm>
              <a:off x="4440309" y="2593039"/>
              <a:ext cx="1244600" cy="419100"/>
            </p:xfrm>
            <a:graphic>
              <a:graphicData uri="http://schemas.openxmlformats.org/presentationml/2006/ole">
                <mc:AlternateContent xmlns:mc="http://schemas.openxmlformats.org/markup-compatibility/2006">
                  <mc:Choice xmlns:v="urn:schemas-microsoft-com:vml" Requires="v">
                    <p:oleObj name="Equation" r:id="rId5" imgW="1244520" imgH="419040" progId="Equation.DSMT4">
                      <p:embed/>
                    </p:oleObj>
                  </mc:Choice>
                  <mc:Fallback>
                    <p:oleObj name="Equation" r:id="rId5" imgW="1244520" imgH="419040" progId="Equation.DSMT4">
                      <p:embed/>
                      <p:pic>
                        <p:nvPicPr>
                          <p:cNvPr id="0" name=""/>
                          <p:cNvPicPr/>
                          <p:nvPr/>
                        </p:nvPicPr>
                        <p:blipFill>
                          <a:blip r:embed="rId6"/>
                          <a:stretch>
                            <a:fillRect/>
                          </a:stretch>
                        </p:blipFill>
                        <p:spPr>
                          <a:xfrm>
                            <a:off x="4440309" y="2593039"/>
                            <a:ext cx="1244600" cy="419100"/>
                          </a:xfrm>
                          <a:prstGeom prst="rect">
                            <a:avLst/>
                          </a:prstGeom>
                        </p:spPr>
                      </p:pic>
                    </p:oleObj>
                  </mc:Fallback>
                </mc:AlternateContent>
              </a:graphicData>
            </a:graphic>
          </p:graphicFrame>
        </p:grpSp>
        <p:grpSp>
          <p:nvGrpSpPr>
            <p:cNvPr id="4" name="组合 3"/>
            <p:cNvGrpSpPr/>
            <p:nvPr/>
          </p:nvGrpSpPr>
          <p:grpSpPr>
            <a:xfrm>
              <a:off x="1278327" y="2781300"/>
              <a:ext cx="9433221" cy="457200"/>
              <a:chOff x="1278327" y="3140230"/>
              <a:chExt cx="9433221" cy="457200"/>
            </a:xfrm>
          </p:grpSpPr>
          <p:sp>
            <p:nvSpPr>
              <p:cNvPr id="12" name="Rectangle 14"/>
              <p:cNvSpPr>
                <a:spLocks noChangeArrowheads="1"/>
              </p:cNvSpPr>
              <p:nvPr/>
            </p:nvSpPr>
            <p:spPr bwMode="auto">
              <a:xfrm>
                <a:off x="1278327" y="3198523"/>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干擾影響的</a:t>
                </a:r>
                <a:r>
                  <a:rPr lang="en-US" altLang="zh-TW" sz="1100" dirty="0"/>
                  <a:t>95</a:t>
                </a:r>
                <a:r>
                  <a:rPr lang="zh-TW" altLang="en-US" sz="1100" dirty="0"/>
                  <a:t>％置信區間可按下面的公式計算：</a:t>
                </a:r>
                <a:r>
                  <a:rPr lang="en-US" altLang="zh-TW" sz="1100" dirty="0"/>
                  <a:t>95</a:t>
                </a:r>
                <a:r>
                  <a:rPr lang="zh-TW" altLang="en-US" sz="1100" dirty="0"/>
                  <a:t>％置信區間 </a:t>
                </a:r>
                <a:r>
                  <a:rPr lang="en-US" altLang="zh-TW" sz="1100" dirty="0"/>
                  <a:t>=                                                              </a:t>
                </a:r>
                <a:r>
                  <a:rPr lang="zh-CN" altLang="en-US" sz="1100" dirty="0"/>
                  <a:t>；</a:t>
                </a:r>
                <a:endParaRPr lang="zh-TW" altLang="en-US" sz="1100" dirty="0"/>
              </a:p>
            </p:txBody>
          </p:sp>
          <p:graphicFrame>
            <p:nvGraphicFramePr>
              <p:cNvPr id="3" name="对象 2"/>
              <p:cNvGraphicFramePr>
                <a:graphicFrameLocks noChangeAspect="1"/>
              </p:cNvGraphicFramePr>
              <p:nvPr>
                <p:extLst>
                  <p:ext uri="{D42A27DB-BD31-4B8C-83A1-F6EECF244321}">
                    <p14:modId xmlns:p14="http://schemas.microsoft.com/office/powerpoint/2010/main" val="2522234541"/>
                  </p:ext>
                </p:extLst>
              </p:nvPr>
            </p:nvGraphicFramePr>
            <p:xfrm>
              <a:off x="5346335" y="3140230"/>
              <a:ext cx="2184400" cy="457200"/>
            </p:xfrm>
            <a:graphic>
              <a:graphicData uri="http://schemas.openxmlformats.org/presentationml/2006/ole">
                <mc:AlternateContent xmlns:mc="http://schemas.openxmlformats.org/markup-compatibility/2006">
                  <mc:Choice xmlns:v="urn:schemas-microsoft-com:vml" Requires="v">
                    <p:oleObj name="Equation" r:id="rId7" imgW="2184120" imgH="457200" progId="Equation.DSMT4">
                      <p:embed/>
                    </p:oleObj>
                  </mc:Choice>
                  <mc:Fallback>
                    <p:oleObj name="Equation" r:id="rId7" imgW="2184120" imgH="457200" progId="Equation.DSMT4">
                      <p:embed/>
                      <p:pic>
                        <p:nvPicPr>
                          <p:cNvPr id="0" name=""/>
                          <p:cNvPicPr/>
                          <p:nvPr/>
                        </p:nvPicPr>
                        <p:blipFill>
                          <a:blip r:embed="rId8"/>
                          <a:stretch>
                            <a:fillRect/>
                          </a:stretch>
                        </p:blipFill>
                        <p:spPr>
                          <a:xfrm>
                            <a:off x="5346335" y="3140230"/>
                            <a:ext cx="2184400" cy="457200"/>
                          </a:xfrm>
                          <a:prstGeom prst="rect">
                            <a:avLst/>
                          </a:prstGeom>
                        </p:spPr>
                      </p:pic>
                    </p:oleObj>
                  </mc:Fallback>
                </mc:AlternateContent>
              </a:graphicData>
            </a:graphic>
          </p:graphicFrame>
        </p:grpSp>
        <p:sp>
          <p:nvSpPr>
            <p:cNvPr id="14" name="Rectangle 6"/>
            <p:cNvSpPr>
              <a:spLocks noChangeArrowheads="1"/>
            </p:cNvSpPr>
            <p:nvPr/>
          </p:nvSpPr>
          <p:spPr bwMode="auto">
            <a:xfrm>
              <a:off x="1278327" y="3255833"/>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sz="1100" dirty="0"/>
                <a:t>這裡：</a:t>
              </a:r>
            </a:p>
          </p:txBody>
        </p:sp>
        <p:sp>
          <p:nvSpPr>
            <p:cNvPr id="17" name="Rectangle 9"/>
            <p:cNvSpPr>
              <a:spLocks noChangeArrowheads="1"/>
            </p:cNvSpPr>
            <p:nvPr/>
          </p:nvSpPr>
          <p:spPr bwMode="auto">
            <a:xfrm>
              <a:off x="2078759" y="4001901"/>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t</a:t>
              </a:r>
              <a:r>
                <a:rPr kumimoji="0" lang="en-US" altLang="zh-CN" sz="1000" b="0" i="0" u="none" strike="noStrike" cap="none" normalizeH="0" baseline="-25000" dirty="0">
                  <a:ln>
                    <a:noFill/>
                  </a:ln>
                  <a:solidFill>
                    <a:schemeClr val="tx1"/>
                  </a:solidFill>
                  <a:effectLst/>
                  <a:latin typeface="Times New Roman" pitchFamily="18" charset="0"/>
                  <a:ea typeface="宋体" pitchFamily="2" charset="-122"/>
                  <a:cs typeface="Times New Roman" pitchFamily="18" charset="0"/>
                </a:rPr>
                <a:t>0.975,n-1</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a:t>
              </a:r>
              <a:r>
                <a:rPr lang="zh-TW" altLang="en-US" sz="1000" dirty="0">
                  <a:latin typeface="Times New Roman" pitchFamily="18" charset="0"/>
                  <a:cs typeface="Times New Roman" pitchFamily="18" charset="0"/>
                </a:rPr>
                <a:t>是來自於 </a:t>
              </a:r>
              <a:r>
                <a:rPr lang="en-US" altLang="zh-TW" sz="1000" i="1" dirty="0">
                  <a:latin typeface="Times New Roman" pitchFamily="18" charset="0"/>
                  <a:cs typeface="Times New Roman" pitchFamily="18" charset="0"/>
                </a:rPr>
                <a:t>t</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分佈 </a:t>
              </a:r>
              <a:r>
                <a:rPr lang="en-US" altLang="zh-TW" sz="1000" dirty="0">
                  <a:latin typeface="Times New Roman" pitchFamily="18" charset="0"/>
                  <a:cs typeface="Times New Roman" pitchFamily="18" charset="0"/>
                </a:rPr>
                <a:t>97.5 </a:t>
              </a:r>
              <a:r>
                <a:rPr lang="zh-TW" altLang="en-US" sz="1000" dirty="0">
                  <a:latin typeface="Times New Roman" pitchFamily="18" charset="0"/>
                  <a:cs typeface="Times New Roman" pitchFamily="18" charset="0"/>
                </a:rPr>
                <a:t>百分位自由度為 </a:t>
              </a:r>
              <a:r>
                <a:rPr lang="en-US" altLang="zh-TW" sz="1000" i="1" dirty="0">
                  <a:latin typeface="Times New Roman" pitchFamily="18" charset="0"/>
                  <a:cs typeface="Times New Roman" pitchFamily="18" charset="0"/>
                </a:rPr>
                <a:t>n</a:t>
              </a:r>
              <a:r>
                <a:rPr lang="en-US" altLang="zh-TW" sz="1000" dirty="0">
                  <a:latin typeface="Times New Roman" pitchFamily="18" charset="0"/>
                  <a:cs typeface="Times New Roman" pitchFamily="18" charset="0"/>
                </a:rPr>
                <a:t> – </a:t>
              </a:r>
              <a:r>
                <a:rPr lang="en-US" altLang="zh-TW" sz="900" dirty="0">
                  <a:latin typeface="Times New Roman" pitchFamily="18" charset="0"/>
                  <a:cs typeface="Times New Roman" pitchFamily="18" charset="0"/>
                </a:rPr>
                <a:t>1</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的值</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8" name="Rectangle 8"/>
            <p:cNvSpPr>
              <a:spLocks noChangeArrowheads="1"/>
            </p:cNvSpPr>
            <p:nvPr/>
          </p:nvSpPr>
          <p:spPr bwMode="auto">
            <a:xfrm>
              <a:off x="2081307" y="3662825"/>
              <a:ext cx="605301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S</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為檢驗的可重複性</a:t>
              </a:r>
              <a:r>
                <a:rPr lang="zh-CN" altLang="en-US" sz="1000" dirty="0">
                  <a:latin typeface="Times New Roman" pitchFamily="18" charset="0"/>
                  <a:cs typeface="Times New Roman" pitchFamily="18" charset="0"/>
                </a:rPr>
                <a:t>（假設控制</a:t>
              </a:r>
              <a:r>
                <a:rPr lang="en-US" altLang="zh-CN" sz="900" dirty="0">
                  <a:latin typeface="Times New Roman" pitchFamily="18" charset="0"/>
                  <a:cs typeface="Times New Roman" pitchFamily="18" charset="0"/>
                </a:rPr>
                <a:t>(C)</a:t>
              </a:r>
              <a:r>
                <a:rPr lang="zh-CN" altLang="en-US" sz="1000" dirty="0">
                  <a:latin typeface="Times New Roman" pitchFamily="18" charset="0"/>
                  <a:cs typeface="Times New Roman" pitchFamily="18" charset="0"/>
                </a:rPr>
                <a:t>和測試</a:t>
              </a:r>
              <a:r>
                <a:rPr lang="en-US" altLang="zh-CN" sz="900" dirty="0">
                  <a:latin typeface="Times New Roman" pitchFamily="18" charset="0"/>
                  <a:cs typeface="Times New Roman" pitchFamily="18" charset="0"/>
                </a:rPr>
                <a:t>(T)</a:t>
              </a:r>
              <a:r>
                <a:rPr lang="zh-CN" altLang="en-US" sz="1000" dirty="0">
                  <a:latin typeface="Times New Roman" pitchFamily="18" charset="0"/>
                  <a:cs typeface="Times New Roman" pitchFamily="18" charset="0"/>
                </a:rPr>
                <a:t>樣本為等精度測量）；</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0" name="Rectangle 8"/>
            <p:cNvSpPr>
              <a:spLocks noChangeArrowheads="1"/>
            </p:cNvSpPr>
            <p:nvPr/>
          </p:nvSpPr>
          <p:spPr bwMode="auto">
            <a:xfrm>
              <a:off x="2078759" y="3324757"/>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z="1000" i="1" dirty="0">
                  <a:latin typeface="Times New Roman" pitchFamily="18" charset="0"/>
                  <a:cs typeface="Times New Roman" pitchFamily="18" charset="0"/>
                </a:rPr>
                <a:t>     n</a:t>
              </a:r>
              <a:r>
                <a:rPr lang="en-US" altLang="zh-CN"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是每個樣本重複的次數</a:t>
              </a:r>
              <a:r>
                <a:rPr lang="zh-CN" altLang="en-US" sz="1000" dirty="0">
                  <a:latin typeface="Times New Roman" pitchFamily="18" charset="0"/>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1" name="Rectangle 6"/>
            <p:cNvSpPr>
              <a:spLocks noChangeArrowheads="1"/>
            </p:cNvSpPr>
            <p:nvPr/>
          </p:nvSpPr>
          <p:spPr bwMode="auto">
            <a:xfrm>
              <a:off x="1278326" y="4404030"/>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如果</a:t>
              </a:r>
              <a:r>
                <a:rPr lang="zh-CN" altLang="en-US" sz="1100" dirty="0"/>
                <a:t>干擾偏差的點估計 </a:t>
              </a:r>
              <a:r>
                <a:rPr lang="en-US" altLang="zh-TW" sz="1100" i="1" dirty="0" err="1">
                  <a:latin typeface="Times New Roman" panose="02020603050405020304" pitchFamily="18" charset="0"/>
                  <a:cs typeface="Times New Roman" panose="02020603050405020304" pitchFamily="18" charset="0"/>
                </a:rPr>
                <a:t>d</a:t>
              </a:r>
              <a:r>
                <a:rPr lang="en-US" altLang="zh-TW" sz="1100" baseline="-25000" dirty="0" err="1">
                  <a:latin typeface="Times New Roman" panose="02020603050405020304" pitchFamily="18" charset="0"/>
                  <a:cs typeface="Times New Roman" panose="02020603050405020304" pitchFamily="18" charset="0"/>
                </a:rPr>
                <a:t>obs</a:t>
              </a:r>
              <a:r>
                <a:rPr lang="zh-TW" altLang="en-US" sz="1100" dirty="0"/>
                <a:t> 小於或等於取</a:t>
              </a:r>
              <a:r>
                <a:rPr lang="zh-CN" altLang="en-US" sz="1100" dirty="0"/>
                <a:t>置信限</a:t>
              </a:r>
              <a:r>
                <a:rPr lang="zh-TW" altLang="en-US" sz="1100" dirty="0"/>
                <a:t>值 </a:t>
              </a:r>
              <a:r>
                <a:rPr lang="en-US" altLang="zh-TW" sz="1100" i="1" dirty="0">
                  <a:latin typeface="Times New Roman" panose="02020603050405020304" pitchFamily="18" charset="0"/>
                  <a:cs typeface="Times New Roman" panose="02020603050405020304" pitchFamily="18" charset="0"/>
                </a:rPr>
                <a:t>d</a:t>
              </a:r>
              <a:r>
                <a:rPr lang="en-US" altLang="zh-TW" sz="1100" baseline="-25000" dirty="0">
                  <a:latin typeface="Times New Roman" panose="02020603050405020304" pitchFamily="18" charset="0"/>
                  <a:cs typeface="Times New Roman" panose="02020603050405020304" pitchFamily="18" charset="0"/>
                </a:rPr>
                <a:t>c</a:t>
              </a:r>
              <a:r>
                <a:rPr lang="zh-TW" altLang="en-US" sz="1100" dirty="0"/>
                <a:t>，</a:t>
              </a:r>
              <a:r>
                <a:rPr lang="zh-CN" altLang="en-US" sz="1100" dirty="0"/>
                <a:t>可</a:t>
              </a:r>
              <a:r>
                <a:rPr lang="zh-TW" altLang="en-US" sz="1100" dirty="0"/>
                <a:t>認為</a:t>
              </a:r>
              <a:r>
                <a:rPr lang="zh-CN" altLang="en-US" sz="1100" dirty="0"/>
                <a:t>干擾</a:t>
              </a:r>
              <a:r>
                <a:rPr lang="zh-TW" altLang="en-US" sz="1100" dirty="0"/>
                <a:t>物質引起的偏差小於 </a:t>
              </a:r>
              <a:r>
                <a:rPr lang="en-US" altLang="zh-TW" sz="1100" i="1" dirty="0" err="1">
                  <a:latin typeface="Times New Roman" panose="02020603050405020304" pitchFamily="18" charset="0"/>
                  <a:cs typeface="Times New Roman" panose="02020603050405020304" pitchFamily="18" charset="0"/>
                </a:rPr>
                <a:t>d</a:t>
              </a:r>
              <a:r>
                <a:rPr lang="en-US" altLang="zh-TW" sz="1100" i="1" baseline="-25000" dirty="0" err="1">
                  <a:latin typeface="Times New Roman" panose="02020603050405020304" pitchFamily="18" charset="0"/>
                  <a:cs typeface="Times New Roman" panose="02020603050405020304" pitchFamily="18" charset="0"/>
                </a:rPr>
                <a:t>max</a:t>
              </a:r>
              <a:r>
                <a:rPr lang="zh-CN" altLang="en-US" sz="1100" dirty="0"/>
                <a:t>，</a:t>
              </a:r>
              <a:r>
                <a:rPr lang="zh-TW" altLang="en-US" sz="1100" dirty="0"/>
                <a:t>否則</a:t>
              </a:r>
              <a:r>
                <a:rPr lang="zh-CN" altLang="en-US" sz="1100" dirty="0"/>
                <a:t>認為</a:t>
              </a:r>
              <a:r>
                <a:rPr lang="zh-TW" altLang="en-US" sz="1100" dirty="0"/>
                <a:t>物質干擾</a:t>
              </a:r>
              <a:r>
                <a:rPr lang="zh-CN" altLang="en-US" sz="1100" dirty="0"/>
                <a:t>大於</a:t>
              </a:r>
              <a:r>
                <a:rPr lang="zh-CN" altLang="en-US" sz="1100" dirty="0">
                  <a:latin typeface="Times New Roman" pitchFamily="18" charset="0"/>
                  <a:cs typeface="Times New Roman" pitchFamily="18" charset="0"/>
                </a:rPr>
                <a:t>最大允許偏差</a:t>
              </a:r>
              <a:r>
                <a:rPr lang="zh-TW" altLang="en-US" sz="1100" dirty="0"/>
                <a:t> </a:t>
              </a:r>
              <a:r>
                <a:rPr lang="en-US" altLang="zh-TW" sz="1100" i="1" dirty="0" err="1">
                  <a:latin typeface="Times New Roman" panose="02020603050405020304" pitchFamily="18" charset="0"/>
                  <a:cs typeface="Times New Roman" panose="02020603050405020304" pitchFamily="18" charset="0"/>
                </a:rPr>
                <a:t>d</a:t>
              </a:r>
              <a:r>
                <a:rPr lang="en-US" altLang="zh-TW" sz="1100" i="1" baseline="-25000" dirty="0" err="1">
                  <a:latin typeface="Times New Roman" panose="02020603050405020304" pitchFamily="18" charset="0"/>
                  <a:cs typeface="Times New Roman" panose="02020603050405020304" pitchFamily="18" charset="0"/>
                </a:rPr>
                <a:t>max</a:t>
              </a:r>
              <a:r>
                <a:rPr lang="en-US" altLang="zh-TW" sz="1100" dirty="0">
                  <a:latin typeface="Times New Roman" panose="02020603050405020304" pitchFamily="18" charset="0"/>
                  <a:cs typeface="Times New Roman" panose="02020603050405020304" pitchFamily="18" charset="0"/>
                </a:rPr>
                <a:t> </a:t>
              </a:r>
              <a:r>
                <a:rPr lang="zh-CN" altLang="en-US" sz="1100" dirty="0"/>
                <a:t>；</a:t>
              </a:r>
              <a:endParaRPr lang="zh-CN" sz="1100" dirty="0"/>
            </a:p>
          </p:txBody>
        </p:sp>
        <p:sp>
          <p:nvSpPr>
            <p:cNvPr id="22" name="Rectangle 14"/>
            <p:cNvSpPr>
              <a:spLocks noChangeArrowheads="1"/>
            </p:cNvSpPr>
            <p:nvPr/>
          </p:nvSpPr>
          <p:spPr bwMode="auto">
            <a:xfrm>
              <a:off x="1278326" y="4756754"/>
              <a:ext cx="9433221" cy="31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如果在測試中發現在一個或更多的分析物濃度存在干擾作用，則可以進行一個劑量回應系列來確定干擾程度與干擾</a:t>
              </a:r>
              <a:r>
                <a:rPr lang="zh-CN" altLang="en-US" sz="1100" dirty="0"/>
                <a:t>物</a:t>
              </a:r>
              <a:r>
                <a:rPr lang="zh-TW" altLang="en-US" sz="1100" dirty="0"/>
                <a:t>濃度的近似函數；</a:t>
              </a:r>
            </a:p>
          </p:txBody>
        </p:sp>
        <p:sp>
          <p:nvSpPr>
            <p:cNvPr id="23" name="Rectangle 6"/>
            <p:cNvSpPr>
              <a:spLocks noChangeArrowheads="1"/>
            </p:cNvSpPr>
            <p:nvPr/>
          </p:nvSpPr>
          <p:spPr bwMode="auto">
            <a:xfrm>
              <a:off x="1278325" y="5075707"/>
              <a:ext cx="9433222"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進行多個</a:t>
              </a:r>
              <a:r>
                <a:rPr lang="zh-CN" altLang="en-US" sz="1100" dirty="0"/>
                <a:t>干擾</a:t>
              </a:r>
              <a:r>
                <a:rPr lang="zh-TW" altLang="en-US" sz="1100" dirty="0"/>
                <a:t>物濃度的優勢在於，因為對來自所有濃度梯度樣本的重複性資訊集中起來確定置信間距，因此可以在每個濃度需要較少的重複次數，即可達到為了檢出干擾而進行的多次重複相同的統計置信度，通常在進行劑量回應系列時，在每個測試濃度進行</a:t>
              </a:r>
              <a:r>
                <a:rPr lang="en-US" altLang="zh-TW" sz="1100" dirty="0"/>
                <a:t>3</a:t>
              </a:r>
              <a:r>
                <a:rPr lang="zh-TW" altLang="en-US" sz="1100" dirty="0"/>
                <a:t>次重複測定即足夠</a:t>
              </a:r>
              <a:r>
                <a:rPr lang="zh-CN" altLang="en-US" sz="1100" dirty="0"/>
                <a:t>，統計方法可以參考線性回歸分析和多項式回歸分析</a:t>
              </a:r>
              <a:r>
                <a:rPr lang="zh-TW" altLang="en-US" sz="1100" dirty="0"/>
                <a:t>；</a:t>
              </a:r>
            </a:p>
          </p:txBody>
        </p:sp>
      </p:grpSp>
    </p:spTree>
    <p:extLst>
      <p:ext uri="{BB962C8B-B14F-4D97-AF65-F5344CB8AC3E}">
        <p14:creationId xmlns:p14="http://schemas.microsoft.com/office/powerpoint/2010/main" val="2666072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6" name="组合 5"/>
          <p:cNvGrpSpPr/>
          <p:nvPr/>
        </p:nvGrpSpPr>
        <p:grpSpPr>
          <a:xfrm>
            <a:off x="414663" y="764564"/>
            <a:ext cx="10862860" cy="5136062"/>
            <a:chOff x="414663" y="764564"/>
            <a:chExt cx="10862860" cy="5136062"/>
          </a:xfrm>
        </p:grpSpPr>
        <p:sp>
          <p:nvSpPr>
            <p:cNvPr id="8" name="Rectangle 14"/>
            <p:cNvSpPr>
              <a:spLocks noChangeArrowheads="1"/>
            </p:cNvSpPr>
            <p:nvPr/>
          </p:nvSpPr>
          <p:spPr bwMode="auto">
            <a:xfrm>
              <a:off x="414666" y="764564"/>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基於高特異性的參考方法以相對真值為參照系利用兩組典型臨床樣本進行的比對實驗</a:t>
              </a:r>
              <a:r>
                <a:rPr lang="zh-CN" altLang="en-US" sz="1100" dirty="0"/>
                <a:t>：</a:t>
              </a:r>
              <a:endParaRPr lang="zh-TW" altLang="en-US" sz="1100" dirty="0"/>
            </a:p>
          </p:txBody>
        </p:sp>
        <p:sp>
          <p:nvSpPr>
            <p:cNvPr id="19" name="Rectangle 14"/>
            <p:cNvSpPr>
              <a:spLocks noChangeArrowheads="1"/>
            </p:cNvSpPr>
            <p:nvPr/>
          </p:nvSpPr>
          <p:spPr bwMode="auto">
            <a:xfrm>
              <a:off x="414666" y="1136646"/>
              <a:ext cx="108628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臨床實驗室能觀測到反應強度（如吸光度變化）除了與被測物的實際活性或濃度有關外，通常還受測定時的反應體系的環境、條件（如溫度或基質）的影響；只有極少數的分析測量技術是完全特異的，因此兩個測量程式之間的關係極大程度依賴於所選擇的比對樣品的性質</a:t>
              </a:r>
              <a:r>
                <a:rPr lang="zh-CN" altLang="en-US" sz="1100" dirty="0"/>
                <a:t>，</a:t>
              </a:r>
              <a:r>
                <a:rPr lang="zh-TW" altLang="en-US" sz="1100" dirty="0"/>
                <a:t>臨床實驗室常規工作面向臨床病人樣本因此可用其作為比對的標準樣品；</a:t>
              </a:r>
            </a:p>
          </p:txBody>
        </p:sp>
        <p:sp>
          <p:nvSpPr>
            <p:cNvPr id="16" name="Rectangle 6"/>
            <p:cNvSpPr>
              <a:spLocks noChangeArrowheads="1"/>
            </p:cNvSpPr>
            <p:nvPr/>
          </p:nvSpPr>
          <p:spPr bwMode="auto">
            <a:xfrm>
              <a:off x="414666" y="1746154"/>
              <a:ext cx="1086285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用兩種測定方法同時對選定的一系列臨床</a:t>
              </a:r>
              <a:r>
                <a:rPr lang="zh-CN" altLang="en-US" sz="1100" dirty="0"/>
                <a:t>患者標本</a:t>
              </a:r>
              <a:r>
                <a:rPr lang="zh-TW" altLang="en-US" sz="1100" dirty="0"/>
                <a:t>和製備物進行分析</a:t>
              </a:r>
              <a:r>
                <a:rPr lang="zh-CN" altLang="en-US" sz="1100" dirty="0"/>
                <a:t>，</a:t>
              </a:r>
              <a:r>
                <a:rPr lang="zh-TW" altLang="en-US" sz="1100" dirty="0"/>
                <a:t>利用兩種方法</a:t>
              </a:r>
              <a:r>
                <a:rPr lang="zh-CN" altLang="en-US" sz="1100" dirty="0"/>
                <a:t>檢測的</a:t>
              </a:r>
              <a:r>
                <a:rPr lang="zh-TW" altLang="en-US" sz="1100" dirty="0"/>
                <a:t>臨床</a:t>
              </a:r>
              <a:r>
                <a:rPr lang="zh-CN" altLang="en-US" sz="1100" dirty="0"/>
                <a:t>患者標本的</a:t>
              </a:r>
              <a:r>
                <a:rPr lang="zh-TW" altLang="en-US" sz="1100" dirty="0"/>
                <a:t>結果建立</a:t>
              </a:r>
              <a:r>
                <a:rPr lang="zh-CN" altLang="en-US" sz="1100" dirty="0"/>
                <a:t>回歸曲線</a:t>
              </a:r>
              <a:r>
                <a:rPr lang="zh-TW" altLang="en-US" sz="1100" dirty="0"/>
                <a:t>，</a:t>
              </a:r>
              <a:r>
                <a:rPr lang="zh-CN" altLang="en-US" sz="1100" dirty="0"/>
                <a:t>則</a:t>
              </a:r>
              <a:r>
                <a:rPr lang="zh-TW" altLang="en-US" sz="1100" dirty="0"/>
                <a:t>製備物的</a:t>
              </a:r>
              <a:r>
                <a:rPr lang="zh-CN" altLang="en-US" sz="1100" dirty="0"/>
                <a:t>檢測</a:t>
              </a:r>
              <a:r>
                <a:rPr lang="zh-TW" altLang="en-US" sz="1100" dirty="0"/>
                <a:t>結果偏離這一</a:t>
              </a:r>
              <a:r>
                <a:rPr lang="zh-CN" altLang="en-US" sz="1100" dirty="0"/>
                <a:t>曲線</a:t>
              </a:r>
              <a:r>
                <a:rPr lang="zh-TW" altLang="en-US" sz="1100" dirty="0"/>
                <a:t>的程度</a:t>
              </a:r>
              <a:r>
                <a:rPr lang="zh-CN" altLang="en-US" sz="1100" dirty="0"/>
                <a:t>即</a:t>
              </a:r>
              <a:r>
                <a:rPr lang="zh-TW" altLang="en-US" sz="1100" dirty="0"/>
                <a:t>反映了其</a:t>
              </a:r>
              <a:r>
                <a:rPr lang="zh-CN" altLang="en-US" sz="1100" dirty="0"/>
                <a:t>與臨床患者標本相比的</a:t>
              </a:r>
              <a:r>
                <a:rPr lang="zh-TW" altLang="en-US" sz="1100" dirty="0"/>
                <a:t>基質效應的大小，一般來說，製備物與臨床</a:t>
              </a:r>
              <a:r>
                <a:rPr lang="zh-CN" altLang="en-US" sz="1100" dirty="0"/>
                <a:t>患者標本</a:t>
              </a:r>
              <a:r>
                <a:rPr lang="zh-TW" altLang="en-US" sz="1100" dirty="0"/>
                <a:t>的性質差異越大，</a:t>
              </a:r>
              <a:r>
                <a:rPr lang="zh-CN" altLang="en-US" sz="1100" dirty="0"/>
                <a:t>檢測結果</a:t>
              </a:r>
              <a:r>
                <a:rPr lang="zh-TW" altLang="en-US" sz="1100" dirty="0"/>
                <a:t>的偏離</a:t>
              </a:r>
              <a:r>
                <a:rPr lang="zh-CN" altLang="en-US" sz="1100" dirty="0"/>
                <a:t>該回歸曲線的</a:t>
              </a:r>
              <a:r>
                <a:rPr lang="zh-TW" altLang="en-US" sz="1100" dirty="0"/>
                <a:t>程度將越大；</a:t>
              </a:r>
              <a:endParaRPr lang="zh-CN" sz="1100" dirty="0"/>
            </a:p>
          </p:txBody>
        </p:sp>
        <p:sp>
          <p:nvSpPr>
            <p:cNvPr id="12" name="Rectangle 14"/>
            <p:cNvSpPr>
              <a:spLocks noChangeArrowheads="1"/>
            </p:cNvSpPr>
            <p:nvPr/>
          </p:nvSpPr>
          <p:spPr bwMode="auto">
            <a:xfrm>
              <a:off x="414663" y="2360399"/>
              <a:ext cx="10862857"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比較製備物在兩種測定方法間結果的</a:t>
              </a:r>
              <a:r>
                <a:rPr lang="zh-CN" altLang="en-US" sz="1100" dirty="0"/>
                <a:t>函數</a:t>
              </a:r>
              <a:r>
                <a:rPr lang="zh-TW" altLang="en-US" sz="1100" dirty="0"/>
                <a:t>關係與臨床</a:t>
              </a:r>
              <a:r>
                <a:rPr lang="zh-CN" altLang="en-US" sz="1100" dirty="0"/>
                <a:t>患者樣本</a:t>
              </a:r>
              <a:r>
                <a:rPr lang="zh-TW" altLang="en-US" sz="1100" dirty="0"/>
                <a:t>在兩種測定方法間結果的</a:t>
              </a:r>
              <a:r>
                <a:rPr lang="zh-CN" altLang="en-US" sz="1100" dirty="0"/>
                <a:t>函數</a:t>
              </a:r>
              <a:r>
                <a:rPr lang="zh-TW" altLang="en-US" sz="1100" dirty="0"/>
                <a:t>關係，在回歸圖上，</a:t>
              </a:r>
              <a:r>
                <a:rPr lang="zh-CN" altLang="en-US" sz="1100" dirty="0"/>
                <a:t>同一</a:t>
              </a:r>
              <a:r>
                <a:rPr lang="zh-TW" altLang="en-US" sz="1100" dirty="0"/>
                <a:t>樣本</a:t>
              </a:r>
              <a:r>
                <a:rPr lang="zh-CN" altLang="en-US" sz="1100" dirty="0"/>
                <a:t>檢測</a:t>
              </a:r>
              <a:r>
                <a:rPr lang="zh-TW" altLang="en-US" sz="1100" dirty="0"/>
                <a:t>結果偏離回歸線的離散現象代表</a:t>
              </a:r>
              <a:r>
                <a:rPr lang="zh-CN" altLang="en-US" sz="1100" dirty="0"/>
                <a:t>著</a:t>
              </a:r>
              <a:r>
                <a:rPr lang="zh-TW" altLang="en-US" sz="1100" dirty="0"/>
                <a:t>評估方法的不精密</a:t>
              </a:r>
              <a:r>
                <a:rPr lang="zh-CN" altLang="en-US" sz="1100" dirty="0"/>
                <a:t>度</a:t>
              </a:r>
              <a:r>
                <a:rPr lang="zh-TW" altLang="en-US" sz="1100" dirty="0"/>
                <a:t>和非特異性導致引入的不確定度</a:t>
              </a:r>
              <a:r>
                <a:rPr lang="zh-CN" altLang="en-US" sz="1100" dirty="0"/>
                <a:t>，</a:t>
              </a:r>
              <a:r>
                <a:rPr lang="zh-TW" altLang="en-US" sz="1100" dirty="0"/>
                <a:t>增加重複次數</a:t>
              </a:r>
              <a:r>
                <a:rPr lang="zh-CN" altLang="en-US" sz="1100" dirty="0"/>
                <a:t>可以</a:t>
              </a:r>
              <a:r>
                <a:rPr lang="zh-TW" altLang="en-US" sz="1100" dirty="0"/>
                <a:t>減少由於</a:t>
              </a:r>
              <a:r>
                <a:rPr lang="zh-CN" altLang="en-US" sz="1100" dirty="0"/>
                <a:t>檢測</a:t>
              </a:r>
              <a:r>
                <a:rPr lang="zh-TW" altLang="en-US" sz="1100" dirty="0"/>
                <a:t>不精密</a:t>
              </a:r>
              <a:r>
                <a:rPr lang="zh-CN" altLang="en-US" sz="1100" dirty="0"/>
                <a:t>度帶入</a:t>
              </a:r>
              <a:r>
                <a:rPr lang="zh-TW" altLang="en-US" sz="1100" dirty="0"/>
                <a:t>的不確定度分量</a:t>
              </a:r>
              <a:r>
                <a:rPr lang="zh-CN" altLang="en-US" sz="1100" dirty="0"/>
                <a:t>，</a:t>
              </a:r>
              <a:r>
                <a:rPr lang="zh-TW" altLang="en-US" sz="1100" dirty="0"/>
                <a:t>因此在足夠的重複次數下，仍然存在顯著離散的因素</a:t>
              </a:r>
              <a:r>
                <a:rPr lang="zh-CN" altLang="en-US" sz="1100" dirty="0"/>
                <a:t>就應</a:t>
              </a:r>
              <a:r>
                <a:rPr lang="zh-TW" altLang="en-US" sz="1100" dirty="0"/>
                <a:t>是非特異導致引入的不確定度</a:t>
              </a:r>
              <a:r>
                <a:rPr lang="zh-CN" altLang="en-US" sz="1100" dirty="0"/>
                <a:t>，</a:t>
              </a:r>
              <a:r>
                <a:rPr lang="zh-TW" altLang="en-US" sz="1100" dirty="0"/>
                <a:t>評估方法測定臨床病人樣品時的非特異性大小</a:t>
              </a:r>
              <a:r>
                <a:rPr lang="zh-CN" altLang="en-US" sz="1100" dirty="0"/>
                <a:t>可以用</a:t>
              </a:r>
              <a:r>
                <a:rPr lang="zh-TW" altLang="en-US" sz="1100" dirty="0"/>
                <a:t>這一離散度</a:t>
              </a:r>
              <a:r>
                <a:rPr lang="zh-CN" altLang="en-US" sz="1100" dirty="0"/>
                <a:t>以置信</a:t>
              </a:r>
              <a:r>
                <a:rPr lang="zh-TW" altLang="en-US" sz="1100" dirty="0"/>
                <a:t>區間</a:t>
              </a:r>
              <a:r>
                <a:rPr lang="zh-CN" altLang="en-US" sz="1100" dirty="0"/>
                <a:t>的形式表示</a:t>
              </a:r>
              <a:r>
                <a:rPr lang="zh-TW" altLang="en-US" sz="1100" dirty="0"/>
                <a:t>，若製備物的結果超出</a:t>
              </a:r>
              <a:r>
                <a:rPr lang="zh-CN" altLang="en-US" sz="1100" dirty="0"/>
                <a:t>該置信</a:t>
              </a:r>
              <a:r>
                <a:rPr lang="zh-TW" altLang="en-US" sz="1100" dirty="0"/>
                <a:t>區間，</a:t>
              </a:r>
              <a:r>
                <a:rPr lang="zh-CN" altLang="en-US" sz="1100" dirty="0"/>
                <a:t>既</a:t>
              </a:r>
              <a:r>
                <a:rPr lang="zh-TW" altLang="en-US" sz="1100" dirty="0"/>
                <a:t>表示存在基質效應；</a:t>
              </a:r>
            </a:p>
          </p:txBody>
        </p:sp>
        <p:sp>
          <p:nvSpPr>
            <p:cNvPr id="14" name="Rectangle 6"/>
            <p:cNvSpPr>
              <a:spLocks noChangeArrowheads="1"/>
            </p:cNvSpPr>
            <p:nvPr/>
          </p:nvSpPr>
          <p:spPr bwMode="auto">
            <a:xfrm>
              <a:off x="1278327" y="4444212"/>
              <a:ext cx="943322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sz="1100" dirty="0"/>
                <a:t>這裡：</a:t>
              </a:r>
            </a:p>
          </p:txBody>
        </p:sp>
        <p:sp>
          <p:nvSpPr>
            <p:cNvPr id="17" name="Rectangle 9"/>
            <p:cNvSpPr>
              <a:spLocks noChangeArrowheads="1"/>
            </p:cNvSpPr>
            <p:nvPr/>
          </p:nvSpPr>
          <p:spPr bwMode="auto">
            <a:xfrm>
              <a:off x="2078759" y="5205270"/>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 </a:t>
              </a:r>
              <a:r>
                <a:rPr kumimoji="0" lang="en-US" altLang="zh-CN" sz="1000" b="0" i="1" u="none" strike="noStrike" cap="none" normalizeH="0" baseline="-25000" dirty="0" err="1">
                  <a:ln>
                    <a:noFill/>
                  </a:ln>
                  <a:solidFill>
                    <a:schemeClr val="tx1"/>
                  </a:solidFill>
                  <a:effectLst/>
                  <a:latin typeface="Times New Roman" pitchFamily="18" charset="0"/>
                  <a:ea typeface="宋体" pitchFamily="2" charset="-122"/>
                  <a:cs typeface="Times New Roman" pitchFamily="18" charset="0"/>
                </a:rPr>
                <a:t>y∙x</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a:t>
              </a:r>
              <a:r>
                <a:rPr lang="zh-TW" altLang="en-US" sz="1000" dirty="0">
                  <a:latin typeface="Times New Roman" pitchFamily="18" charset="0"/>
                  <a:cs typeface="Times New Roman" pitchFamily="18" charset="0"/>
                </a:rPr>
                <a:t>回歸標準</a:t>
              </a:r>
              <a:r>
                <a:rPr lang="zh-CN" altLang="en-US" sz="1000" dirty="0">
                  <a:latin typeface="Times New Roman" pitchFamily="18" charset="0"/>
                  <a:cs typeface="Times New Roman" pitchFamily="18" charset="0"/>
                </a:rPr>
                <a:t>誤差，計算方法可參考線性回歸分析方法或前述；</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8" name="Rectangle 8"/>
            <p:cNvSpPr>
              <a:spLocks noChangeArrowheads="1"/>
            </p:cNvSpPr>
            <p:nvPr/>
          </p:nvSpPr>
          <p:spPr bwMode="auto">
            <a:xfrm>
              <a:off x="2081307" y="4866194"/>
              <a:ext cx="605301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kumimoji="0" lang="en-US" altLang="zh-CN" sz="1000" b="0"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m</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為</a:t>
              </a:r>
              <a:r>
                <a:rPr lang="zh-TW" altLang="en-US" sz="1000" dirty="0">
                  <a:latin typeface="Times New Roman" pitchFamily="18" charset="0"/>
                  <a:cs typeface="Times New Roman" pitchFamily="18" charset="0"/>
                </a:rPr>
                <a:t>擬合自由度，線性回歸時為</a:t>
              </a:r>
              <a:r>
                <a:rPr lang="zh-CN" altLang="en-US" sz="1000" dirty="0">
                  <a:latin typeface="Times New Roman" pitchFamily="18" charset="0"/>
                  <a:cs typeface="Times New Roman" pitchFamily="18" charset="0"/>
                </a:rPr>
                <a:t>「</a:t>
              </a:r>
              <a:r>
                <a:rPr lang="en-US" altLang="zh-TW"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，二次回歸時為</a:t>
              </a:r>
              <a:r>
                <a:rPr lang="zh-CN" altLang="en-US" sz="1000" dirty="0">
                  <a:latin typeface="Times New Roman" pitchFamily="18" charset="0"/>
                  <a:cs typeface="Times New Roman" pitchFamily="18" charset="0"/>
                </a:rPr>
                <a:t>「</a:t>
              </a:r>
              <a:r>
                <a:rPr lang="en-US" altLang="zh-TW" sz="1000" dirty="0">
                  <a:latin typeface="Times New Roman" pitchFamily="18" charset="0"/>
                  <a:cs typeface="Times New Roman" pitchFamily="18" charset="0"/>
                </a:rPr>
                <a:t>3</a:t>
              </a:r>
              <a:r>
                <a:rPr lang="zh-CN" altLang="en-US" sz="1000" dirty="0">
                  <a:latin typeface="Times New Roman" pitchFamily="18" charset="0"/>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0" name="Rectangle 8"/>
            <p:cNvSpPr>
              <a:spLocks noChangeArrowheads="1"/>
            </p:cNvSpPr>
            <p:nvPr/>
          </p:nvSpPr>
          <p:spPr bwMode="auto">
            <a:xfrm>
              <a:off x="2078759" y="4528126"/>
              <a:ext cx="60555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z="1000" i="1" dirty="0">
                  <a:latin typeface="Times New Roman" pitchFamily="18" charset="0"/>
                  <a:cs typeface="Times New Roman" pitchFamily="18" charset="0"/>
                </a:rPr>
                <a:t>N</a:t>
              </a:r>
              <a:r>
                <a:rPr lang="en-US" altLang="zh-CN"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是新鮮患者樣本數量（</a:t>
              </a:r>
              <a:r>
                <a:rPr lang="en-US" altLang="zh-TW" sz="1000" i="1" dirty="0">
                  <a:latin typeface="Times New Roman" pitchFamily="18" charset="0"/>
                  <a:cs typeface="Times New Roman" pitchFamily="18" charset="0"/>
                </a:rPr>
                <a:t>R∙N</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是重複測量的總數）</a:t>
              </a:r>
              <a:r>
                <a:rPr lang="zh-CN" altLang="en-US" sz="1000" dirty="0">
                  <a:latin typeface="Times New Roman" pitchFamily="18" charset="0"/>
                  <a:cs typeface="Times New Roman" pitchFamily="18" charset="0"/>
                </a:rPr>
                <a:t>；</a:t>
              </a:r>
              <a:endParaRPr kumimoji="0" lang="zh-CN" altLang="en-US"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21" name="Rectangle 6"/>
            <p:cNvSpPr>
              <a:spLocks noChangeArrowheads="1"/>
            </p:cNvSpPr>
            <p:nvPr/>
          </p:nvSpPr>
          <p:spPr bwMode="auto">
            <a:xfrm>
              <a:off x="414664" y="5554377"/>
              <a:ext cx="1086285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將每個製備物的平均值與計算的</a:t>
              </a:r>
              <a:r>
                <a:rPr lang="en-US" altLang="zh-TW" sz="1100" dirty="0"/>
                <a:t>95%</a:t>
              </a:r>
              <a:r>
                <a:rPr lang="zh-TW" altLang="en-US" sz="1100" dirty="0"/>
                <a:t>置信區間上下限相比較</a:t>
              </a:r>
              <a:r>
                <a:rPr lang="zh-CN" altLang="en-US" sz="1100" dirty="0"/>
                <a:t>即可，但</a:t>
              </a:r>
              <a:r>
                <a:rPr lang="zh-TW" altLang="en-US" sz="1100" dirty="0"/>
                <a:t>需要注意</a:t>
              </a:r>
              <a:r>
                <a:rPr lang="zh-CN" altLang="en-US" sz="1100" dirty="0"/>
                <a:t>，</a:t>
              </a:r>
              <a:r>
                <a:rPr lang="zh-TW" altLang="en-US" sz="1100" dirty="0"/>
                <a:t>若兩種方法間</a:t>
              </a:r>
              <a:r>
                <a:rPr lang="zh-CN" altLang="en-US" sz="1100" dirty="0"/>
                <a:t>相關性較差</a:t>
              </a:r>
              <a:r>
                <a:rPr lang="zh-TW" altLang="en-US" sz="1100" dirty="0"/>
                <a:t>，將</a:t>
              </a:r>
              <a:r>
                <a:rPr lang="zh-CN" altLang="en-US" sz="1100" dirty="0"/>
                <a:t>會增大</a:t>
              </a:r>
              <a:r>
                <a:rPr lang="zh-TW" altLang="en-US" sz="1100" dirty="0"/>
                <a:t>置信區間</a:t>
              </a:r>
              <a:r>
                <a:rPr lang="zh-CN" altLang="en-US" sz="1100" dirty="0"/>
                <a:t>的寬度</a:t>
              </a:r>
              <a:r>
                <a:rPr lang="zh-TW" altLang="en-US" sz="1100" dirty="0"/>
                <a:t>，</a:t>
              </a:r>
              <a:r>
                <a:rPr lang="zh-CN" altLang="en-US" sz="1100" dirty="0"/>
                <a:t>從而</a:t>
              </a:r>
              <a:r>
                <a:rPr lang="zh-TW" altLang="en-US" sz="1100" dirty="0"/>
                <a:t>降低</a:t>
              </a:r>
              <a:r>
                <a:rPr lang="zh-CN" altLang="en-US" sz="1100" dirty="0"/>
                <a:t>機制效應的檢出</a:t>
              </a:r>
              <a:r>
                <a:rPr lang="zh-TW" altLang="en-US" sz="1100" dirty="0"/>
                <a:t>效能</a:t>
              </a:r>
              <a:r>
                <a:rPr lang="zh-CN" altLang="en-US" sz="1100" dirty="0"/>
                <a:t>；</a:t>
              </a:r>
              <a:endParaRPr lang="zh-CN" sz="1100" dirty="0"/>
            </a:p>
          </p:txBody>
        </p:sp>
        <p:sp>
          <p:nvSpPr>
            <p:cNvPr id="15" name="Rectangle 6"/>
            <p:cNvSpPr>
              <a:spLocks noChangeArrowheads="1"/>
            </p:cNvSpPr>
            <p:nvPr/>
          </p:nvSpPr>
          <p:spPr bwMode="auto">
            <a:xfrm>
              <a:off x="414663" y="3231711"/>
              <a:ext cx="1086285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但是需要注意的是，理想的比對方法應無基質效應，但實際工作中不</a:t>
              </a:r>
              <a:r>
                <a:rPr lang="zh-CN" altLang="en-US" sz="1100" dirty="0"/>
                <a:t>一定能夠具備這樣的條件</a:t>
              </a:r>
              <a:r>
                <a:rPr lang="zh-TW" altLang="en-US" sz="1100" dirty="0"/>
                <a:t>，</a:t>
              </a:r>
              <a:r>
                <a:rPr lang="zh-CN" altLang="en-US" sz="1100" dirty="0"/>
                <a:t>在</a:t>
              </a:r>
              <a:r>
                <a:rPr lang="zh-TW" altLang="en-US" sz="1100" dirty="0"/>
                <a:t>實際情況下，也可選用普遍使用的常規</a:t>
              </a:r>
              <a:r>
                <a:rPr lang="zh-CN" altLang="en-US" sz="1100" dirty="0"/>
                <a:t>檢測系統</a:t>
              </a:r>
              <a:r>
                <a:rPr lang="zh-TW" altLang="en-US" sz="1100" dirty="0"/>
                <a:t>作為比對方法，此時如果表現出基質效應，</a:t>
              </a:r>
              <a:r>
                <a:rPr lang="zh-CN" altLang="en-US" sz="1100" dirty="0"/>
                <a:t>則</a:t>
              </a:r>
              <a:r>
                <a:rPr lang="zh-TW" altLang="en-US" sz="1100" dirty="0"/>
                <a:t>只能說明兩種方法</a:t>
              </a:r>
              <a:r>
                <a:rPr lang="zh-CN" altLang="en-US" sz="1100" dirty="0"/>
                <a:t>檢測</a:t>
              </a:r>
              <a:r>
                <a:rPr lang="zh-TW" altLang="en-US" sz="1100" dirty="0"/>
                <a:t>臨床</a:t>
              </a:r>
              <a:r>
                <a:rPr lang="zh-CN" altLang="en-US" sz="1100" dirty="0"/>
                <a:t>患者標本</a:t>
              </a:r>
              <a:r>
                <a:rPr lang="zh-TW" altLang="en-US" sz="1100" dirty="0"/>
                <a:t>的結果之間的關係和</a:t>
              </a:r>
              <a:r>
                <a:rPr lang="zh-CN" altLang="en-US" sz="1100" dirty="0"/>
                <a:t>檢測</a:t>
              </a:r>
              <a:r>
                <a:rPr lang="zh-TW" altLang="en-US" sz="1100" dirty="0"/>
                <a:t>製備物結果之間的關係沒有可比性，而並不能確定評價方法和比對方法</a:t>
              </a:r>
              <a:r>
                <a:rPr lang="zh-CN" altLang="en-US" sz="1100" dirty="0"/>
                <a:t>間</a:t>
              </a:r>
              <a:r>
                <a:rPr lang="zh-TW" altLang="en-US" sz="1100" dirty="0"/>
                <a:t>哪個更特異；</a:t>
              </a:r>
              <a:endParaRPr lang="zh-CN" sz="1100" dirty="0"/>
            </a:p>
          </p:txBody>
        </p:sp>
        <p:grpSp>
          <p:nvGrpSpPr>
            <p:cNvPr id="4" name="组合 3"/>
            <p:cNvGrpSpPr/>
            <p:nvPr/>
          </p:nvGrpSpPr>
          <p:grpSpPr>
            <a:xfrm>
              <a:off x="414664" y="3868178"/>
              <a:ext cx="10862857" cy="736600"/>
              <a:chOff x="414664" y="3943128"/>
              <a:chExt cx="10862857" cy="736600"/>
            </a:xfrm>
          </p:grpSpPr>
          <p:sp>
            <p:nvSpPr>
              <p:cNvPr id="22" name="Rectangle 6"/>
              <p:cNvSpPr>
                <a:spLocks noChangeArrowheads="1"/>
              </p:cNvSpPr>
              <p:nvPr/>
            </p:nvSpPr>
            <p:spPr bwMode="auto">
              <a:xfrm>
                <a:off x="414664" y="4034913"/>
                <a:ext cx="1086285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按最小二乘法線性回歸  </a:t>
                </a:r>
                <a:r>
                  <a:rPr lang="en-US" altLang="zh-CN" sz="1100" i="1" dirty="0">
                    <a:latin typeface="Times New Roman" panose="02020603050405020304" pitchFamily="18" charset="0"/>
                    <a:cs typeface="Times New Roman" panose="02020603050405020304" pitchFamily="18" charset="0"/>
                  </a:rPr>
                  <a:t>y</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a</a:t>
                </a:r>
                <a:r>
                  <a:rPr lang="en-US" altLang="zh-CN" sz="1100" baseline="-25000" dirty="0">
                    <a:latin typeface="Times New Roman" panose="02020603050405020304" pitchFamily="18" charset="0"/>
                    <a:cs typeface="Times New Roman" panose="02020603050405020304" pitchFamily="18" charset="0"/>
                  </a:rPr>
                  <a:t>0</a:t>
                </a:r>
                <a:r>
                  <a:rPr lang="en-US" altLang="zh-CN" sz="1100" dirty="0">
                    <a:latin typeface="Times New Roman" panose="02020603050405020304" pitchFamily="18" charset="0"/>
                    <a:cs typeface="Times New Roman" panose="02020603050405020304" pitchFamily="18" charset="0"/>
                  </a:rPr>
                  <a:t> + </a:t>
                </a:r>
                <a:r>
                  <a:rPr lang="en-US" altLang="zh-CN" sz="1100" i="1" dirty="0">
                    <a:latin typeface="Times New Roman" panose="02020603050405020304" pitchFamily="18" charset="0"/>
                    <a:cs typeface="Times New Roman" panose="02020603050405020304" pitchFamily="18" charset="0"/>
                  </a:rPr>
                  <a:t>a</a:t>
                </a:r>
                <a:r>
                  <a:rPr lang="en-US" altLang="zh-CN" sz="1100" baseline="-25000" dirty="0">
                    <a:latin typeface="Times New Roman" panose="02020603050405020304" pitchFamily="18" charset="0"/>
                    <a:cs typeface="Times New Roman" panose="02020603050405020304" pitchFamily="18" charset="0"/>
                  </a:rPr>
                  <a:t>1</a:t>
                </a:r>
                <a:r>
                  <a:rPr lang="en-US" altLang="zh-CN" sz="1100" i="1" dirty="0">
                    <a:latin typeface="Times New Roman" pitchFamily="18" charset="0"/>
                    <a:cs typeface="Times New Roman" pitchFamily="18" charset="0"/>
                  </a:rPr>
                  <a:t>∙</a:t>
                </a:r>
                <a:r>
                  <a:rPr lang="en-US" altLang="zh-CN" sz="1100" i="1" baseline="-25000" dirty="0">
                    <a:latin typeface="Times New Roman" pitchFamily="18" charset="0"/>
                    <a:cs typeface="Times New Roman" pitchFamily="18" charset="0"/>
                  </a:rPr>
                  <a:t> </a:t>
                </a:r>
                <a:r>
                  <a:rPr lang="en-US" altLang="zh-CN" sz="1100" i="1" dirty="0">
                    <a:latin typeface="Times New Roman" panose="02020603050405020304" pitchFamily="18" charset="0"/>
                    <a:cs typeface="Times New Roman" panose="02020603050405020304" pitchFamily="18" charset="0"/>
                  </a:rPr>
                  <a:t>x</a:t>
                </a:r>
                <a:r>
                  <a:rPr lang="en-US" altLang="zh-CN" sz="1100" dirty="0"/>
                  <a:t>  </a:t>
                </a:r>
                <a:r>
                  <a:rPr lang="zh-CN" altLang="en-US" sz="1100" dirty="0"/>
                  <a:t>計算 </a:t>
                </a:r>
                <a:r>
                  <a:rPr lang="en-US" altLang="zh-CN" sz="1100" i="1" dirty="0">
                    <a:latin typeface="Times New Roman" panose="02020603050405020304" pitchFamily="18" charset="0"/>
                    <a:cs typeface="Times New Roman" panose="02020603050405020304" pitchFamily="18" charset="0"/>
                  </a:rPr>
                  <a:t>Y  </a:t>
                </a:r>
                <a:r>
                  <a:rPr lang="zh-CN" altLang="en-US" sz="1100" dirty="0"/>
                  <a:t>值雙側</a:t>
                </a:r>
                <a:r>
                  <a:rPr lang="en-US" altLang="zh-CN" sz="1100" dirty="0"/>
                  <a:t>95%</a:t>
                </a:r>
                <a:r>
                  <a:rPr lang="zh-CN" altLang="en-US" sz="1100" dirty="0"/>
                  <a:t>置信區間為：</a:t>
                </a:r>
                <a:endParaRPr lang="zh-CN" sz="1100" dirty="0"/>
              </a:p>
            </p:txBody>
          </p:sp>
          <p:graphicFrame>
            <p:nvGraphicFramePr>
              <p:cNvPr id="28" name="对象 27"/>
              <p:cNvGraphicFramePr>
                <a:graphicFrameLocks noChangeAspect="1"/>
              </p:cNvGraphicFramePr>
              <p:nvPr>
                <p:extLst>
                  <p:ext uri="{D42A27DB-BD31-4B8C-83A1-F6EECF244321}">
                    <p14:modId xmlns:p14="http://schemas.microsoft.com/office/powerpoint/2010/main" val="1767597490"/>
                  </p:ext>
                </p:extLst>
              </p:nvPr>
            </p:nvGraphicFramePr>
            <p:xfrm>
              <a:off x="4800725" y="3943128"/>
              <a:ext cx="2946400" cy="736600"/>
            </p:xfrm>
            <a:graphic>
              <a:graphicData uri="http://schemas.openxmlformats.org/presentationml/2006/ole">
                <mc:AlternateContent xmlns:mc="http://schemas.openxmlformats.org/markup-compatibility/2006">
                  <mc:Choice xmlns:v="urn:schemas-microsoft-com:vml" Requires="v">
                    <p:oleObj name="Equation" r:id="rId3" imgW="2946240" imgH="736560" progId="Equation.DSMT4">
                      <p:embed/>
                    </p:oleObj>
                  </mc:Choice>
                  <mc:Fallback>
                    <p:oleObj name="Equation" r:id="rId3" imgW="2946240" imgH="736560" progId="Equation.DSMT4">
                      <p:embed/>
                      <p:pic>
                        <p:nvPicPr>
                          <p:cNvPr id="0" name=""/>
                          <p:cNvPicPr/>
                          <p:nvPr/>
                        </p:nvPicPr>
                        <p:blipFill>
                          <a:blip r:embed="rId4"/>
                          <a:stretch>
                            <a:fillRect/>
                          </a:stretch>
                        </p:blipFill>
                        <p:spPr>
                          <a:xfrm>
                            <a:off x="4800725" y="3943128"/>
                            <a:ext cx="2946400" cy="736600"/>
                          </a:xfrm>
                          <a:prstGeom prst="rect">
                            <a:avLst/>
                          </a:prstGeom>
                        </p:spPr>
                      </p:pic>
                    </p:oleObj>
                  </mc:Fallback>
                </mc:AlternateContent>
              </a:graphicData>
            </a:graphic>
          </p:graphicFrame>
        </p:grpSp>
      </p:grpSp>
    </p:spTree>
    <p:extLst>
      <p:ext uri="{BB962C8B-B14F-4D97-AF65-F5344CB8AC3E}">
        <p14:creationId xmlns:p14="http://schemas.microsoft.com/office/powerpoint/2010/main" val="2406101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2771"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a:t>
            </a:r>
            <a:r>
              <a:rPr lang="zh-TW" altLang="en-US" sz="1300" dirty="0"/>
              <a:t>基質效應、</a:t>
            </a:r>
            <a:r>
              <a:rPr lang="zh-CN" altLang="en-US" sz="1300" dirty="0"/>
              <a:t>抗</a:t>
            </a:r>
            <a:r>
              <a:rPr lang="zh-TW" altLang="en-US" sz="1300" dirty="0"/>
              <a:t>干擾</a:t>
            </a:r>
            <a:r>
              <a:rPr lang="en-US" altLang="zh-TW" sz="1100" dirty="0"/>
              <a:t>(</a:t>
            </a:r>
            <a:r>
              <a:rPr lang="zh-TW" altLang="en-US" sz="1100" dirty="0"/>
              <a:t>識別能力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CLSI-EP7-A2</a:t>
            </a:r>
            <a:r>
              <a:rPr lang="zh-CN" altLang="en-US" sz="1300" dirty="0"/>
              <a:t>、</a:t>
            </a:r>
            <a:r>
              <a:rPr lang="en-US" altLang="zh-CN" sz="900" i="1" dirty="0">
                <a:solidFill>
                  <a:srgbClr val="000000"/>
                </a:solidFill>
                <a:latin typeface="Times New Roman" pitchFamily="18" charset="0"/>
                <a:cs typeface="Times New Roman" pitchFamily="18" charset="0"/>
              </a:rPr>
              <a:t>CLSI-EP14-A2</a:t>
            </a:r>
            <a:r>
              <a:rPr lang="zh-CN" altLang="en-US" sz="900" i="1"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CLSI-C53-A</a:t>
            </a:r>
            <a:endParaRPr lang="zh-TW" altLang="en-US" sz="900" i="1" dirty="0">
              <a:solidFill>
                <a:srgbClr val="000000"/>
              </a:solidFill>
              <a:latin typeface="Times New Roman" pitchFamily="18" charset="0"/>
              <a:cs typeface="Times New Roman" pitchFamily="18" charset="0"/>
            </a:endParaRPr>
          </a:p>
        </p:txBody>
      </p:sp>
      <p:grpSp>
        <p:nvGrpSpPr>
          <p:cNvPr id="32792" name="组合 32791"/>
          <p:cNvGrpSpPr/>
          <p:nvPr/>
        </p:nvGrpSpPr>
        <p:grpSpPr>
          <a:xfrm>
            <a:off x="807769" y="684830"/>
            <a:ext cx="9937554" cy="5287855"/>
            <a:chOff x="822759" y="684830"/>
            <a:chExt cx="9937554" cy="5287855"/>
          </a:xfrm>
        </p:grpSpPr>
        <p:grpSp>
          <p:nvGrpSpPr>
            <p:cNvPr id="32787" name="组合 32786"/>
            <p:cNvGrpSpPr/>
            <p:nvPr/>
          </p:nvGrpSpPr>
          <p:grpSpPr>
            <a:xfrm>
              <a:off x="822759" y="3335840"/>
              <a:ext cx="5667982" cy="2636845"/>
              <a:chOff x="822759" y="3335840"/>
              <a:chExt cx="5667982" cy="2636845"/>
            </a:xfrm>
          </p:grpSpPr>
          <p:pic>
            <p:nvPicPr>
              <p:cNvPr id="32785" name="图片 32784"/>
              <p:cNvPicPr>
                <a:picLocks noChangeAspect="1"/>
              </p:cNvPicPr>
              <p:nvPr/>
            </p:nvPicPr>
            <p:blipFill>
              <a:blip r:embed="rId3"/>
              <a:stretch>
                <a:fillRect/>
              </a:stretch>
            </p:blipFill>
            <p:spPr>
              <a:xfrm>
                <a:off x="822759" y="3335840"/>
                <a:ext cx="5667982" cy="608300"/>
              </a:xfrm>
              <a:prstGeom prst="rect">
                <a:avLst/>
              </a:prstGeom>
            </p:spPr>
          </p:pic>
          <p:pic>
            <p:nvPicPr>
              <p:cNvPr id="32774" name="图片 32773"/>
              <p:cNvPicPr>
                <a:picLocks noChangeAspect="1"/>
              </p:cNvPicPr>
              <p:nvPr/>
            </p:nvPicPr>
            <p:blipFill>
              <a:blip r:embed="rId4"/>
              <a:stretch>
                <a:fillRect/>
              </a:stretch>
            </p:blipFill>
            <p:spPr>
              <a:xfrm>
                <a:off x="822759" y="4049069"/>
                <a:ext cx="2504890" cy="1923616"/>
              </a:xfrm>
              <a:prstGeom prst="rect">
                <a:avLst/>
              </a:prstGeom>
            </p:spPr>
          </p:pic>
          <p:pic>
            <p:nvPicPr>
              <p:cNvPr id="32773" name="图片 32772"/>
              <p:cNvPicPr>
                <a:picLocks noChangeAspect="1"/>
              </p:cNvPicPr>
              <p:nvPr/>
            </p:nvPicPr>
            <p:blipFill>
              <a:blip r:embed="rId5"/>
              <a:stretch>
                <a:fillRect/>
              </a:stretch>
            </p:blipFill>
            <p:spPr>
              <a:xfrm>
                <a:off x="3644336" y="4049069"/>
                <a:ext cx="2846405" cy="1923616"/>
              </a:xfrm>
              <a:prstGeom prst="rect">
                <a:avLst/>
              </a:prstGeom>
            </p:spPr>
          </p:pic>
        </p:grpSp>
        <p:grpSp>
          <p:nvGrpSpPr>
            <p:cNvPr id="32786" name="组合 32785"/>
            <p:cNvGrpSpPr/>
            <p:nvPr/>
          </p:nvGrpSpPr>
          <p:grpSpPr>
            <a:xfrm>
              <a:off x="822759" y="684830"/>
              <a:ext cx="5672923" cy="2641155"/>
              <a:chOff x="822759" y="684830"/>
              <a:chExt cx="5672923" cy="2641155"/>
            </a:xfrm>
          </p:grpSpPr>
          <p:pic>
            <p:nvPicPr>
              <p:cNvPr id="32784" name="图片 32783"/>
              <p:cNvPicPr>
                <a:picLocks noChangeAspect="1"/>
              </p:cNvPicPr>
              <p:nvPr/>
            </p:nvPicPr>
            <p:blipFill>
              <a:blip r:embed="rId6"/>
              <a:stretch>
                <a:fillRect/>
              </a:stretch>
            </p:blipFill>
            <p:spPr>
              <a:xfrm>
                <a:off x="822759" y="684830"/>
                <a:ext cx="5667982" cy="622463"/>
              </a:xfrm>
              <a:prstGeom prst="rect">
                <a:avLst/>
              </a:prstGeom>
            </p:spPr>
          </p:pic>
          <p:pic>
            <p:nvPicPr>
              <p:cNvPr id="32776" name="图片 32775"/>
              <p:cNvPicPr>
                <a:picLocks noChangeAspect="1"/>
              </p:cNvPicPr>
              <p:nvPr/>
            </p:nvPicPr>
            <p:blipFill>
              <a:blip r:embed="rId7"/>
              <a:stretch>
                <a:fillRect/>
              </a:stretch>
            </p:blipFill>
            <p:spPr>
              <a:xfrm>
                <a:off x="822759" y="1402369"/>
                <a:ext cx="2516487" cy="1923616"/>
              </a:xfrm>
              <a:prstGeom prst="rect">
                <a:avLst/>
              </a:prstGeom>
            </p:spPr>
          </p:pic>
          <p:pic>
            <p:nvPicPr>
              <p:cNvPr id="32772" name="图片 32771"/>
              <p:cNvPicPr>
                <a:picLocks noChangeAspect="1"/>
              </p:cNvPicPr>
              <p:nvPr/>
            </p:nvPicPr>
            <p:blipFill>
              <a:blip r:embed="rId8"/>
              <a:stretch>
                <a:fillRect/>
              </a:stretch>
            </p:blipFill>
            <p:spPr>
              <a:xfrm>
                <a:off x="3644336" y="1402369"/>
                <a:ext cx="2851346" cy="1923616"/>
              </a:xfrm>
              <a:prstGeom prst="rect">
                <a:avLst/>
              </a:prstGeom>
            </p:spPr>
          </p:pic>
        </p:grpSp>
        <p:grpSp>
          <p:nvGrpSpPr>
            <p:cNvPr id="32791" name="组合 32790"/>
            <p:cNvGrpSpPr/>
            <p:nvPr/>
          </p:nvGrpSpPr>
          <p:grpSpPr>
            <a:xfrm>
              <a:off x="6807427" y="704130"/>
              <a:ext cx="3952886" cy="5268555"/>
              <a:chOff x="6807427" y="704130"/>
              <a:chExt cx="3952886" cy="5268555"/>
            </a:xfrm>
          </p:grpSpPr>
          <p:pic>
            <p:nvPicPr>
              <p:cNvPr id="32790" name="图片 32789"/>
              <p:cNvPicPr>
                <a:picLocks noChangeAspect="1"/>
              </p:cNvPicPr>
              <p:nvPr/>
            </p:nvPicPr>
            <p:blipFill>
              <a:blip r:embed="rId9"/>
              <a:stretch>
                <a:fillRect/>
              </a:stretch>
            </p:blipFill>
            <p:spPr>
              <a:xfrm>
                <a:off x="6807429" y="3733154"/>
                <a:ext cx="3952884" cy="2239531"/>
              </a:xfrm>
              <a:prstGeom prst="rect">
                <a:avLst/>
              </a:prstGeom>
            </p:spPr>
          </p:pic>
          <p:pic>
            <p:nvPicPr>
              <p:cNvPr id="32782" name="图片 32781"/>
              <p:cNvPicPr>
                <a:picLocks noChangeAspect="1"/>
              </p:cNvPicPr>
              <p:nvPr/>
            </p:nvPicPr>
            <p:blipFill>
              <a:blip r:embed="rId10"/>
              <a:stretch>
                <a:fillRect/>
              </a:stretch>
            </p:blipFill>
            <p:spPr>
              <a:xfrm>
                <a:off x="6807427" y="704130"/>
                <a:ext cx="3952885" cy="2969064"/>
              </a:xfrm>
              <a:prstGeom prst="rect">
                <a:avLst/>
              </a:prstGeom>
            </p:spPr>
          </p:pic>
        </p:grpSp>
      </p:grpSp>
    </p:spTree>
    <p:extLst>
      <p:ext uri="{BB962C8B-B14F-4D97-AF65-F5344CB8AC3E}">
        <p14:creationId xmlns:p14="http://schemas.microsoft.com/office/powerpoint/2010/main" val="3981146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50800" y="47625"/>
            <a:ext cx="8524875"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b="1" dirty="0"/>
          </a:p>
        </p:txBody>
      </p:sp>
      <p:sp>
        <p:nvSpPr>
          <p:cNvPr id="3072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總誤差、分解及合成</a:t>
            </a:r>
            <a:r>
              <a:rPr lang="zh-CN" altLang="en-US" sz="1300" dirty="0">
                <a:solidFill>
                  <a:srgbClr val="000000"/>
                </a:solidFill>
              </a:rPr>
              <a:t>：</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grpSp>
        <p:nvGrpSpPr>
          <p:cNvPr id="4" name="组合 3">
            <a:extLst>
              <a:ext uri="{FF2B5EF4-FFF2-40B4-BE49-F238E27FC236}">
                <a16:creationId xmlns:a16="http://schemas.microsoft.com/office/drawing/2014/main" id="{76AD60AC-76A5-7638-CBDF-5EF5A4021896}"/>
              </a:ext>
            </a:extLst>
          </p:cNvPr>
          <p:cNvGrpSpPr/>
          <p:nvPr/>
        </p:nvGrpSpPr>
        <p:grpSpPr>
          <a:xfrm>
            <a:off x="1384946" y="1103075"/>
            <a:ext cx="8626701" cy="4383326"/>
            <a:chOff x="1384946" y="1103075"/>
            <a:chExt cx="8626701" cy="4383326"/>
          </a:xfrm>
        </p:grpSpPr>
        <p:sp>
          <p:nvSpPr>
            <p:cNvPr id="10" name="矩形 10"/>
            <p:cNvSpPr>
              <a:spLocks noChangeArrowheads="1"/>
            </p:cNvSpPr>
            <p:nvPr/>
          </p:nvSpPr>
          <p:spPr bwMode="auto">
            <a:xfrm>
              <a:off x="1564826" y="1103075"/>
              <a:ext cx="3996957"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t>總誤差解析：</a:t>
              </a:r>
            </a:p>
          </p:txBody>
        </p:sp>
        <p:grpSp>
          <p:nvGrpSpPr>
            <p:cNvPr id="3" name="组合 2">
              <a:extLst>
                <a:ext uri="{FF2B5EF4-FFF2-40B4-BE49-F238E27FC236}">
                  <a16:creationId xmlns:a16="http://schemas.microsoft.com/office/drawing/2014/main" id="{30E4C144-6DAE-76D4-C745-8DD24C9C1946}"/>
                </a:ext>
              </a:extLst>
            </p:cNvPr>
            <p:cNvGrpSpPr/>
            <p:nvPr/>
          </p:nvGrpSpPr>
          <p:grpSpPr>
            <a:xfrm>
              <a:off x="1384946" y="1469402"/>
              <a:ext cx="8626701" cy="4016999"/>
              <a:chOff x="1384946" y="1469402"/>
              <a:chExt cx="8626701" cy="4016999"/>
            </a:xfrm>
          </p:grpSpPr>
          <p:pic>
            <p:nvPicPr>
              <p:cNvPr id="16" name="图片 15"/>
              <p:cNvPicPr>
                <a:picLocks noChangeAspect="1"/>
              </p:cNvPicPr>
              <p:nvPr/>
            </p:nvPicPr>
            <p:blipFill>
              <a:blip r:embed="rId3"/>
              <a:stretch>
                <a:fillRect/>
              </a:stretch>
            </p:blipFill>
            <p:spPr>
              <a:xfrm>
                <a:off x="1384946" y="1469402"/>
                <a:ext cx="8626701" cy="3702208"/>
              </a:xfrm>
              <a:prstGeom prst="rect">
                <a:avLst/>
              </a:prstGeom>
            </p:spPr>
          </p:pic>
          <p:grpSp>
            <p:nvGrpSpPr>
              <p:cNvPr id="17" name="组合 16"/>
              <p:cNvGrpSpPr/>
              <p:nvPr/>
            </p:nvGrpSpPr>
            <p:grpSpPr>
              <a:xfrm>
                <a:off x="2257490" y="5036695"/>
                <a:ext cx="5261550" cy="449706"/>
                <a:chOff x="2197530" y="5126635"/>
                <a:chExt cx="5261550" cy="449706"/>
              </a:xfrm>
            </p:grpSpPr>
            <p:sp>
              <p:nvSpPr>
                <p:cNvPr id="7" name="左大括号 6"/>
                <p:cNvSpPr/>
                <p:nvPr/>
              </p:nvSpPr>
              <p:spPr>
                <a:xfrm rot="16200000">
                  <a:off x="4716765" y="2607400"/>
                  <a:ext cx="223079" cy="5261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4580965" y="5334724"/>
                  <a:ext cx="479685" cy="24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err="1">
                      <a:solidFill>
                        <a:schemeClr val="tx1"/>
                      </a:solidFill>
                      <a:latin typeface="Times New Roman" panose="02020603050405020304" pitchFamily="18" charset="0"/>
                      <a:cs typeface="Times New Roman" panose="02020603050405020304" pitchFamily="18" charset="0"/>
                    </a:rPr>
                    <a:t>TEa</a:t>
                  </a:r>
                  <a:endParaRPr lang="zh-CN" altLang="en-US" sz="1200" i="1" dirty="0">
                    <a:solidFill>
                      <a:schemeClr val="tx1"/>
                    </a:solidFill>
                    <a:latin typeface="Times New Roman" panose="02020603050405020304" pitchFamily="18" charset="0"/>
                    <a:cs typeface="Times New Roman" panose="02020603050405020304" pitchFamily="18" charset="0"/>
                  </a:endParaRPr>
                </a:p>
              </p:txBody>
            </p:sp>
          </p:grpSp>
          <p:sp>
            <p:nvSpPr>
              <p:cNvPr id="2" name="矩形 15">
                <a:extLst>
                  <a:ext uri="{FF2B5EF4-FFF2-40B4-BE49-F238E27FC236}">
                    <a16:creationId xmlns:a16="http://schemas.microsoft.com/office/drawing/2014/main" id="{A0FFE932-4613-FB43-00B6-EE90F9950EDA}"/>
                  </a:ext>
                </a:extLst>
              </p:cNvPr>
              <p:cNvSpPr>
                <a:spLocks noChangeArrowheads="1"/>
              </p:cNvSpPr>
              <p:nvPr/>
            </p:nvSpPr>
            <p:spPr bwMode="auto">
              <a:xfrm>
                <a:off x="2853114" y="2932310"/>
                <a:ext cx="22674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400" i="1" dirty="0" err="1">
                    <a:latin typeface="Times New Roman" pitchFamily="18" charset="0"/>
                    <a:cs typeface="Times New Roman" pitchFamily="18" charset="0"/>
                  </a:rPr>
                  <a:t>TEa</a:t>
                </a:r>
                <a:r>
                  <a:rPr lang="en-US" altLang="zh-CN" sz="1400" i="1" dirty="0">
                    <a:latin typeface="Times New Roman" pitchFamily="18" charset="0"/>
                    <a:cs typeface="Times New Roman" pitchFamily="18" charset="0"/>
                  </a:rPr>
                  <a:t> = bias + Z</a:t>
                </a:r>
                <a:r>
                  <a:rPr lang="en-US" altLang="zh-CN" sz="1400" i="1" baseline="-25000" dirty="0">
                    <a:latin typeface="Times New Roman" pitchFamily="18" charset="0"/>
                    <a:cs typeface="Times New Roman" pitchFamily="18" charset="0"/>
                  </a:rPr>
                  <a:t>α</a:t>
                </a:r>
                <a:r>
                  <a:rPr lang="en-US" altLang="zh-CN" sz="1400" dirty="0">
                    <a:latin typeface="Times New Roman" pitchFamily="18" charset="0"/>
                    <a:ea typeface="楷体_GB2312"/>
                    <a:cs typeface="Times New Roman" pitchFamily="18" charset="0"/>
                  </a:rPr>
                  <a:t> × </a:t>
                </a:r>
                <a:r>
                  <a:rPr lang="en-US" altLang="zh-CN" sz="1400" i="1" dirty="0" err="1">
                    <a:latin typeface="Times New Roman" pitchFamily="18" charset="0"/>
                    <a:cs typeface="Times New Roman" pitchFamily="18" charset="0"/>
                  </a:rPr>
                  <a:t>S</a:t>
                </a:r>
                <a:r>
                  <a:rPr lang="en-US" altLang="zh-CN" sz="1400" i="1" baseline="-25000" dirty="0" err="1">
                    <a:latin typeface="Times New Roman" pitchFamily="18" charset="0"/>
                    <a:cs typeface="Times New Roman" pitchFamily="18" charset="0"/>
                  </a:rPr>
                  <a:t>meas</a:t>
                </a:r>
                <a:endParaRPr lang="zh-CN" altLang="en-US" sz="14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157277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50800" y="47625"/>
            <a:ext cx="8524875"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dirty="0"/>
          </a:p>
        </p:txBody>
      </p:sp>
      <p:sp>
        <p:nvSpPr>
          <p:cNvPr id="30723"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總誤差、分解及合成</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grpSp>
        <p:nvGrpSpPr>
          <p:cNvPr id="24" name="组合 23"/>
          <p:cNvGrpSpPr/>
          <p:nvPr/>
        </p:nvGrpSpPr>
        <p:grpSpPr>
          <a:xfrm>
            <a:off x="541518" y="1236245"/>
            <a:ext cx="9543509" cy="4285668"/>
            <a:chOff x="541518" y="1236245"/>
            <a:chExt cx="9543509" cy="4285668"/>
          </a:xfrm>
        </p:grpSpPr>
        <mc:AlternateContent xmlns:mc="http://schemas.openxmlformats.org/markup-compatibility/2006" xmlns:a14="http://schemas.microsoft.com/office/drawing/2010/main">
          <mc:Choice Requires="a14">
            <p:sp>
              <p:nvSpPr>
                <p:cNvPr id="10" name="矩形 10"/>
                <p:cNvSpPr>
                  <a:spLocks noChangeArrowheads="1"/>
                </p:cNvSpPr>
                <p:nvPr/>
              </p:nvSpPr>
              <p:spPr bwMode="auto">
                <a:xfrm>
                  <a:off x="1564826" y="1236245"/>
                  <a:ext cx="7765605"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zh-CN" altLang="en-US" sz="1600" dirty="0"/>
                    <a:t>總誤差解析：    </a:t>
                  </a:r>
                  <a14:m>
                    <m:oMath xmlns:m="http://schemas.openxmlformats.org/officeDocument/2006/math">
                      <m:r>
                        <a:rPr lang="en-US" altLang="zh-CN" sz="1600" i="1">
                          <a:latin typeface="Cambria Math" panose="02040503050406030204" pitchFamily="18" charset="0"/>
                        </a:rPr>
                        <m:t>𝑇</m:t>
                      </m:r>
                      <m:r>
                        <a:rPr lang="en-US" altLang="zh-CN" sz="1600" b="0" i="1" smtClean="0">
                          <a:latin typeface="Cambria Math" panose="02040503050406030204" pitchFamily="18" charset="0"/>
                        </a:rPr>
                        <m:t>𝐸𝑎</m:t>
                      </m:r>
                      <m:r>
                        <a:rPr lang="en-US" altLang="zh-CN" sz="1600" b="0" i="0"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𝑏𝑖𝑎𝑠</m:t>
                              </m:r>
                            </m:e>
                            <m:sub>
                              <m:r>
                                <a:rPr lang="en-US" altLang="zh-CN" sz="1600" b="0" i="1" smtClean="0">
                                  <a:latin typeface="Cambria Math" panose="02040503050406030204" pitchFamily="18" charset="0"/>
                                </a:rPr>
                                <m:t>𝑚𝑒𝑎𝑠</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𝑏𝑖𝑎𝑠</m:t>
                              </m:r>
                            </m:e>
                            <m:sub>
                              <m:r>
                                <a:rPr lang="en-US" altLang="zh-CN" sz="1600" b="0" i="1" smtClean="0">
                                  <a:latin typeface="Cambria Math" panose="02040503050406030204" pitchFamily="18" charset="0"/>
                                </a:rPr>
                                <m:t>𝑚𝑎𝑡𝑥</m:t>
                              </m:r>
                            </m:sub>
                          </m:sSub>
                        </m:e>
                      </m:d>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𝑆𝐸</m:t>
                              </m:r>
                            </m:e>
                            <m:sub>
                              <m:r>
                                <a:rPr lang="en-US" altLang="zh-CN" sz="1600" i="1">
                                  <a:latin typeface="Cambria Math" panose="02040503050406030204" pitchFamily="18" charset="0"/>
                                </a:rPr>
                                <m:t>𝑐𝑜𝑛𝑡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𝑍</m:t>
                              </m:r>
                            </m:e>
                            <m:sub>
                              <m:r>
                                <a:rPr lang="zh-CN" altLang="en-US" sz="1600" i="1">
                                  <a:latin typeface="Cambria Math" panose="02040503050406030204" pitchFamily="18" charset="0"/>
                                </a:rPr>
                                <m:t>𝛼</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𝑅𝐸</m:t>
                              </m:r>
                            </m:e>
                            <m:sub>
                              <m:r>
                                <a:rPr lang="en-US" altLang="zh-CN" sz="1600" i="1">
                                  <a:latin typeface="Cambria Math" panose="02040503050406030204" pitchFamily="18" charset="0"/>
                                </a:rPr>
                                <m:t>𝑐𝑜𝑛𝑡</m:t>
                              </m:r>
                            </m:sub>
                          </m:sSub>
                        </m:e>
                      </m:d>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𝑠</m:t>
                          </m:r>
                        </m:e>
                        <m:sub>
                          <m:r>
                            <a:rPr lang="en-US" altLang="zh-CN" sz="1600" b="0" i="1" smtClean="0">
                              <a:latin typeface="Cambria Math" panose="02040503050406030204" pitchFamily="18" charset="0"/>
                              <a:ea typeface="Cambria Math" panose="02040503050406030204" pitchFamily="18" charset="0"/>
                            </a:rPr>
                            <m:t>𝑚𝑒𝑎𝑠</m:t>
                          </m:r>
                        </m:sub>
                      </m:sSub>
                    </m:oMath>
                  </a14:m>
                  <a:r>
                    <a:rPr lang="zh-CN" altLang="en-US" sz="1600" dirty="0"/>
                    <a:t>  </a:t>
                  </a:r>
                </a:p>
              </p:txBody>
            </p:sp>
          </mc:Choice>
          <mc:Fallback xmlns="">
            <p:sp>
              <p:nvSpPr>
                <p:cNvPr id="10" name="矩形 10"/>
                <p:cNvSpPr>
                  <a:spLocks noRot="1" noChangeAspect="1" noMove="1" noResize="1" noEditPoints="1" noAdjustHandles="1" noChangeArrowheads="1" noChangeShapeType="1" noTextEdit="1"/>
                </p:cNvSpPr>
                <p:nvPr/>
              </p:nvSpPr>
              <p:spPr bwMode="auto">
                <a:xfrm>
                  <a:off x="1564826" y="1236245"/>
                  <a:ext cx="7765605" cy="338554"/>
                </a:xfrm>
                <a:prstGeom prst="rect">
                  <a:avLst/>
                </a:prstGeom>
                <a:blipFill rotWithShape="0">
                  <a:blip r:embed="rId3"/>
                  <a:stretch>
                    <a:fillRect l="-471" t="-7273" b="-218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3" name="组合 22"/>
            <p:cNvGrpSpPr/>
            <p:nvPr/>
          </p:nvGrpSpPr>
          <p:grpSpPr>
            <a:xfrm>
              <a:off x="541518" y="2111256"/>
              <a:ext cx="9543509" cy="3410657"/>
              <a:chOff x="541518" y="2111256"/>
              <a:chExt cx="9543509" cy="3410657"/>
            </a:xfrm>
          </p:grpSpPr>
          <p:pic>
            <p:nvPicPr>
              <p:cNvPr id="20" name="图片 19"/>
              <p:cNvPicPr>
                <a:picLocks noChangeAspect="1"/>
              </p:cNvPicPr>
              <p:nvPr/>
            </p:nvPicPr>
            <p:blipFill>
              <a:blip r:embed="rId4"/>
              <a:stretch>
                <a:fillRect/>
              </a:stretch>
            </p:blipFill>
            <p:spPr>
              <a:xfrm>
                <a:off x="541518" y="2111256"/>
                <a:ext cx="9543509" cy="3095865"/>
              </a:xfrm>
              <a:prstGeom prst="rect">
                <a:avLst/>
              </a:prstGeom>
            </p:spPr>
          </p:pic>
          <p:grpSp>
            <p:nvGrpSpPr>
              <p:cNvPr id="17" name="组合 16"/>
              <p:cNvGrpSpPr/>
              <p:nvPr/>
            </p:nvGrpSpPr>
            <p:grpSpPr>
              <a:xfrm>
                <a:off x="2941077" y="5072207"/>
                <a:ext cx="5261550" cy="449706"/>
                <a:chOff x="2197530" y="5126635"/>
                <a:chExt cx="5261550" cy="449706"/>
              </a:xfrm>
            </p:grpSpPr>
            <p:sp>
              <p:nvSpPr>
                <p:cNvPr id="7" name="左大括号 6"/>
                <p:cNvSpPr/>
                <p:nvPr/>
              </p:nvSpPr>
              <p:spPr>
                <a:xfrm rot="16200000">
                  <a:off x="4716765" y="2607400"/>
                  <a:ext cx="223079" cy="52615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4580965" y="5334724"/>
                  <a:ext cx="479685" cy="24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err="1">
                      <a:solidFill>
                        <a:schemeClr val="tx1"/>
                      </a:solidFill>
                      <a:latin typeface="Times New Roman" panose="02020603050405020304" pitchFamily="18" charset="0"/>
                      <a:cs typeface="Times New Roman" panose="02020603050405020304" pitchFamily="18" charset="0"/>
                    </a:rPr>
                    <a:t>TEa</a:t>
                  </a:r>
                  <a:endParaRPr lang="zh-CN" altLang="en-US" sz="1200" i="1" dirty="0">
                    <a:solidFill>
                      <a:schemeClr val="tx1"/>
                    </a:solidFill>
                    <a:latin typeface="Times New Roman" panose="02020603050405020304" pitchFamily="18" charset="0"/>
                    <a:cs typeface="Times New Roman" panose="02020603050405020304" pitchFamily="18" charset="0"/>
                  </a:endParaRPr>
                </a:p>
              </p:txBody>
            </p:sp>
          </p:grpSp>
          <p:sp>
            <p:nvSpPr>
              <p:cNvPr id="22" name="矩形 21"/>
              <p:cNvSpPr/>
              <p:nvPr/>
            </p:nvSpPr>
            <p:spPr>
              <a:xfrm>
                <a:off x="8691089" y="3142253"/>
                <a:ext cx="1092099" cy="24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 </a:t>
                </a:r>
                <a:r>
                  <a:rPr lang="en-US" altLang="zh-CN" sz="1200" i="1" dirty="0" err="1">
                    <a:solidFill>
                      <a:schemeClr val="tx1"/>
                    </a:solidFill>
                    <a:latin typeface="Times New Roman" panose="02020603050405020304" pitchFamily="18" charset="0"/>
                    <a:cs typeface="Times New Roman" panose="02020603050405020304" pitchFamily="18" charset="0"/>
                  </a:rPr>
                  <a:t>S</a:t>
                </a:r>
                <a:r>
                  <a:rPr lang="en-US" altLang="zh-CN" sz="1200" i="1" baseline="-25000" dirty="0" err="1">
                    <a:solidFill>
                      <a:schemeClr val="tx1"/>
                    </a:solidFill>
                    <a:latin typeface="Times New Roman" panose="02020603050405020304" pitchFamily="18" charset="0"/>
                    <a:cs typeface="Times New Roman" panose="02020603050405020304" pitchFamily="18" charset="0"/>
                  </a:rPr>
                  <a:t>Error</a:t>
                </a:r>
                <a:r>
                  <a:rPr lang="en-US" altLang="zh-CN" sz="1200" i="1" dirty="0">
                    <a:solidFill>
                      <a:schemeClr val="tx1"/>
                    </a:solidFill>
                    <a:latin typeface="Times New Roman" panose="02020603050405020304" pitchFamily="18" charset="0"/>
                    <a:cs typeface="Times New Roman" panose="02020603050405020304" pitchFamily="18" charset="0"/>
                  </a:rPr>
                  <a:t> - </a:t>
                </a:r>
                <a:r>
                  <a:rPr lang="en-US" altLang="zh-CN" sz="1200" i="1" dirty="0" err="1">
                    <a:solidFill>
                      <a:schemeClr val="tx1"/>
                    </a:solidFill>
                    <a:latin typeface="Times New Roman" panose="02020603050405020304" pitchFamily="18" charset="0"/>
                    <a:cs typeface="Times New Roman" panose="02020603050405020304" pitchFamily="18" charset="0"/>
                  </a:rPr>
                  <a:t>S</a:t>
                </a:r>
                <a:r>
                  <a:rPr lang="en-US" altLang="zh-CN" sz="1200" i="1" baseline="-25000" dirty="0" err="1">
                    <a:solidFill>
                      <a:schemeClr val="tx1"/>
                    </a:solidFill>
                    <a:latin typeface="Times New Roman" panose="02020603050405020304" pitchFamily="18" charset="0"/>
                    <a:cs typeface="Times New Roman" panose="02020603050405020304" pitchFamily="18" charset="0"/>
                  </a:rPr>
                  <a:t>free</a:t>
                </a:r>
                <a:r>
                  <a:rPr lang="en-US" altLang="zh-CN" sz="1200" dirty="0">
                    <a:solidFill>
                      <a:schemeClr val="tx1"/>
                    </a:solidFill>
                    <a:latin typeface="Times New Roman" panose="02020603050405020304" pitchFamily="18" charset="0"/>
                    <a:cs typeface="Times New Roman" panose="02020603050405020304" pitchFamily="18" charset="0"/>
                  </a:rPr>
                  <a:t> )</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024599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p:cNvSpPr>
            <a:spLocks noChangeArrowheads="1"/>
          </p:cNvSpPr>
          <p:nvPr/>
        </p:nvSpPr>
        <p:spPr bwMode="auto">
          <a:xfrm>
            <a:off x="0" y="0"/>
            <a:ext cx="11522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6631" name="矩形 10"/>
          <p:cNvSpPr>
            <a:spLocks noChangeArrowheads="1"/>
          </p:cNvSpPr>
          <p:nvPr/>
        </p:nvSpPr>
        <p:spPr bwMode="auto">
          <a:xfrm>
            <a:off x="2447201" y="753212"/>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latin typeface="Times New Roman" panose="02020603050405020304" pitchFamily="18" charset="0"/>
                <a:cs typeface="Times New Roman" panose="02020603050405020304" pitchFamily="18" charset="0"/>
              </a:rPr>
              <a:t>總誤差</a:t>
            </a:r>
            <a:r>
              <a:rPr lang="en-US" altLang="zh-CN" sz="1500" dirty="0">
                <a:latin typeface="Times New Roman" panose="02020603050405020304" pitchFamily="18" charset="0"/>
                <a:cs typeface="Times New Roman" panose="02020603050405020304" pitchFamily="18" charset="0"/>
              </a:rPr>
              <a:t>(</a:t>
            </a:r>
            <a:r>
              <a:rPr lang="en-US" altLang="zh-CN" sz="1500" i="1" dirty="0">
                <a:latin typeface="Times New Roman" panose="02020603050405020304" pitchFamily="18" charset="0"/>
                <a:cs typeface="Times New Roman" panose="02020603050405020304" pitchFamily="18" charset="0"/>
              </a:rPr>
              <a:t>total error</a:t>
            </a:r>
            <a:r>
              <a:rPr lang="en-US" altLang="zh-CN" sz="15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分解：</a:t>
            </a:r>
          </a:p>
        </p:txBody>
      </p:sp>
      <mc:AlternateContent xmlns:mc="http://schemas.openxmlformats.org/markup-compatibility/2006" xmlns:a14="http://schemas.microsoft.com/office/drawing/2010/main">
        <mc:Choice Requires="a14">
          <p:sp>
            <p:nvSpPr>
              <p:cNvPr id="4" name="对象 2">
                <a:extLst>
                  <a:ext uri="{FF2B5EF4-FFF2-40B4-BE49-F238E27FC236}">
                    <a16:creationId xmlns:a16="http://schemas.microsoft.com/office/drawing/2014/main" id="{EAAC12A5-3E0D-9217-80DD-71D6BE0E82B0}"/>
                  </a:ext>
                </a:extLst>
              </p:cNvPr>
              <p:cNvSpPr txBox="1"/>
              <p:nvPr/>
            </p:nvSpPr>
            <p:spPr bwMode="auto">
              <a:xfrm>
                <a:off x="3005510" y="1720722"/>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en-US" altLang="zh-CN" b="0" i="1" smtClean="0">
                              <a:solidFill>
                                <a:srgbClr val="000000"/>
                              </a:solidFill>
                              <a:latin typeface="Cambria Math" panose="02040503050406030204" pitchFamily="18" charset="0"/>
                            </a:rPr>
                            <m:t>𝑡𝑜𝑡𝑎𝑙</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𝑚𝑎𝑡𝑥</m:t>
                              </m:r>
                            </m:sub>
                          </m:sSub>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4" name="对象 2">
                <a:extLst>
                  <a:ext uri="{FF2B5EF4-FFF2-40B4-BE49-F238E27FC236}">
                    <a16:creationId xmlns:a16="http://schemas.microsoft.com/office/drawing/2014/main" id="{EAAC12A5-3E0D-9217-80DD-71D6BE0E82B0}"/>
                  </a:ext>
                </a:extLst>
              </p:cNvPr>
              <p:cNvSpPr txBox="1">
                <a:spLocks noRot="1" noChangeAspect="1" noMove="1" noResize="1" noEditPoints="1" noAdjustHandles="1" noChangeArrowheads="1" noChangeShapeType="1" noTextEdit="1"/>
              </p:cNvSpPr>
              <p:nvPr/>
            </p:nvSpPr>
            <p:spPr bwMode="auto">
              <a:xfrm>
                <a:off x="3005510" y="1720722"/>
                <a:ext cx="7456488" cy="484187"/>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对象 2">
                <a:extLst>
                  <a:ext uri="{FF2B5EF4-FFF2-40B4-BE49-F238E27FC236}">
                    <a16:creationId xmlns:a16="http://schemas.microsoft.com/office/drawing/2014/main" id="{A7EFB5F3-2F48-F4E5-A520-FD1169622036}"/>
                  </a:ext>
                </a:extLst>
              </p:cNvPr>
              <p:cNvSpPr txBox="1"/>
              <p:nvPr/>
            </p:nvSpPr>
            <p:spPr bwMode="auto">
              <a:xfrm>
                <a:off x="3005510" y="2692488"/>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𝑇𝐸𝑎</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𝑏𝑖𝑎</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𝑚𝑎𝑡𝑥</m:t>
                              </m:r>
                            </m:sub>
                          </m:sSub>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𝑧</m:t>
                          </m:r>
                        </m:e>
                        <m:sub>
                          <m:r>
                            <a:rPr lang="zh-CN" altLang="en-US" i="1">
                              <a:solidFill>
                                <a:srgbClr val="000000"/>
                              </a:solidFill>
                              <a:latin typeface="Cambria Math" panose="02040503050406030204" pitchFamily="18" charset="0"/>
                            </a:rPr>
                            <m:t>𝛼</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6" name="对象 2">
                <a:extLst>
                  <a:ext uri="{FF2B5EF4-FFF2-40B4-BE49-F238E27FC236}">
                    <a16:creationId xmlns:a16="http://schemas.microsoft.com/office/drawing/2014/main" id="{A7EFB5F3-2F48-F4E5-A520-FD1169622036}"/>
                  </a:ext>
                </a:extLst>
              </p:cNvPr>
              <p:cNvSpPr txBox="1">
                <a:spLocks noRot="1" noChangeAspect="1" noMove="1" noResize="1" noEditPoints="1" noAdjustHandles="1" noChangeArrowheads="1" noChangeShapeType="1" noTextEdit="1"/>
              </p:cNvSpPr>
              <p:nvPr/>
            </p:nvSpPr>
            <p:spPr bwMode="auto">
              <a:xfrm>
                <a:off x="3005510" y="2692488"/>
                <a:ext cx="7456488" cy="484187"/>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象 2">
                <a:extLst>
                  <a:ext uri="{FF2B5EF4-FFF2-40B4-BE49-F238E27FC236}">
                    <a16:creationId xmlns:a16="http://schemas.microsoft.com/office/drawing/2014/main" id="{AFAEC95B-1EF5-DE73-2D4B-3E2FCEFD9F79}"/>
                  </a:ext>
                </a:extLst>
              </p:cNvPr>
              <p:cNvSpPr txBox="1"/>
              <p:nvPr/>
            </p:nvSpPr>
            <p:spPr bwMode="auto">
              <a:xfrm>
                <a:off x="3005510" y="1231448"/>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𝑠𝑦𝑠𝑡𝑒𝑚𝑎𝑡𝑖𝑐</m:t>
                      </m:r>
                      <m:r>
                        <a:rPr lang="en-US" altLang="zh-CN" i="1">
                          <a:solidFill>
                            <a:srgbClr val="000000"/>
                          </a:solidFill>
                          <a:latin typeface="Cambria Math" panose="02040503050406030204" pitchFamily="18" charset="0"/>
                        </a:rPr>
                        <m:t> </m:t>
                      </m:r>
                      <m:r>
                        <a:rPr lang="en-US" altLang="zh-CN" i="1">
                          <a:solidFill>
                            <a:srgbClr val="000000"/>
                          </a:solidFill>
                          <a:latin typeface="Cambria Math" panose="02040503050406030204" pitchFamily="18" charset="0"/>
                        </a:rPr>
                        <m:t>𝑒𝑟𝑟𝑜𝑟</m:t>
                      </m:r>
                      <m:r>
                        <a:rPr lang="en-US" altLang="zh-CN" i="1" smtClean="0">
                          <a:solidFill>
                            <a:srgbClr val="000000"/>
                          </a:solidFill>
                          <a:latin typeface="Cambria Math" panose="02040503050406030204" pitchFamily="18" charset="0"/>
                          <a:ea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9" name="对象 2">
                <a:extLst>
                  <a:ext uri="{FF2B5EF4-FFF2-40B4-BE49-F238E27FC236}">
                    <a16:creationId xmlns:a16="http://schemas.microsoft.com/office/drawing/2014/main" id="{AFAEC95B-1EF5-DE73-2D4B-3E2FCEFD9F79}"/>
                  </a:ext>
                </a:extLst>
              </p:cNvPr>
              <p:cNvSpPr txBox="1">
                <a:spLocks noRot="1" noChangeAspect="1" noMove="1" noResize="1" noEditPoints="1" noAdjustHandles="1" noChangeArrowheads="1" noChangeShapeType="1" noTextEdit="1"/>
              </p:cNvSpPr>
              <p:nvPr/>
            </p:nvSpPr>
            <p:spPr bwMode="auto">
              <a:xfrm>
                <a:off x="3005510" y="1231448"/>
                <a:ext cx="7456488" cy="484187"/>
              </a:xfrm>
              <a:prstGeom prst="rect">
                <a:avLst/>
              </a:prstGeom>
              <a:blipFill>
                <a:blip r:embed="rId5"/>
                <a:stretch>
                  <a:fillRect/>
                </a:stretch>
              </a:blipFill>
              <a:ln>
                <a:noFill/>
              </a:ln>
            </p:spPr>
            <p:txBody>
              <a:bodyPr/>
              <a:lstStyle/>
              <a:p>
                <a:r>
                  <a:rPr lang="zh-CN" altLang="en-US">
                    <a:noFill/>
                  </a:rPr>
                  <a:t> </a:t>
                </a:r>
              </a:p>
            </p:txBody>
          </p:sp>
        </mc:Fallback>
      </mc:AlternateContent>
      <p:sp>
        <p:nvSpPr>
          <p:cNvPr id="10" name="矩形 10">
            <a:extLst>
              <a:ext uri="{FF2B5EF4-FFF2-40B4-BE49-F238E27FC236}">
                <a16:creationId xmlns:a16="http://schemas.microsoft.com/office/drawing/2014/main" id="{76A5F063-16D8-A3C6-634F-D553804C27F6}"/>
              </a:ext>
            </a:extLst>
          </p:cNvPr>
          <p:cNvSpPr>
            <a:spLocks noChangeArrowheads="1"/>
          </p:cNvSpPr>
          <p:nvPr/>
        </p:nvSpPr>
        <p:spPr bwMode="auto">
          <a:xfrm>
            <a:off x="2447201" y="1265327"/>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令：</a:t>
            </a:r>
          </a:p>
        </p:txBody>
      </p:sp>
      <p:sp>
        <p:nvSpPr>
          <p:cNvPr id="11" name="矩形 10">
            <a:extLst>
              <a:ext uri="{FF2B5EF4-FFF2-40B4-BE49-F238E27FC236}">
                <a16:creationId xmlns:a16="http://schemas.microsoft.com/office/drawing/2014/main" id="{79D4EECA-20EC-E7A9-F29E-487557DE846C}"/>
              </a:ext>
            </a:extLst>
          </p:cNvPr>
          <p:cNvSpPr>
            <a:spLocks noChangeArrowheads="1"/>
          </p:cNvSpPr>
          <p:nvPr/>
        </p:nvSpPr>
        <p:spPr bwMode="auto">
          <a:xfrm>
            <a:off x="2447201" y="1752281"/>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得：</a:t>
            </a:r>
          </a:p>
        </p:txBody>
      </p:sp>
      <p:sp>
        <p:nvSpPr>
          <p:cNvPr id="12" name="矩形 10">
            <a:extLst>
              <a:ext uri="{FF2B5EF4-FFF2-40B4-BE49-F238E27FC236}">
                <a16:creationId xmlns:a16="http://schemas.microsoft.com/office/drawing/2014/main" id="{13DB7ECD-6295-2D7E-49F6-C9BEF8D8097B}"/>
              </a:ext>
            </a:extLst>
          </p:cNvPr>
          <p:cNvSpPr>
            <a:spLocks noChangeArrowheads="1"/>
          </p:cNvSpPr>
          <p:nvPr/>
        </p:nvSpPr>
        <p:spPr bwMode="auto">
          <a:xfrm>
            <a:off x="2447201" y="2257439"/>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令：</a:t>
            </a:r>
          </a:p>
        </p:txBody>
      </p:sp>
      <mc:AlternateContent xmlns:mc="http://schemas.openxmlformats.org/markup-compatibility/2006" xmlns:a14="http://schemas.microsoft.com/office/drawing/2010/main">
        <mc:Choice Requires="a14">
          <p:sp>
            <p:nvSpPr>
              <p:cNvPr id="13" name="对象 2">
                <a:extLst>
                  <a:ext uri="{FF2B5EF4-FFF2-40B4-BE49-F238E27FC236}">
                    <a16:creationId xmlns:a16="http://schemas.microsoft.com/office/drawing/2014/main" id="{D9955D42-9996-F455-EECE-26B967F059D2}"/>
                  </a:ext>
                </a:extLst>
              </p:cNvPr>
              <p:cNvSpPr txBox="1"/>
              <p:nvPr/>
            </p:nvSpPr>
            <p:spPr bwMode="auto">
              <a:xfrm>
                <a:off x="3005510" y="2209996"/>
                <a:ext cx="7456488" cy="484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𝑅</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𝑐𝑜𝑛𝑡</m:t>
                          </m:r>
                        </m:sub>
                      </m:sSub>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𝑟𝑎𝑛𝑑𝑜𝑚</m:t>
                      </m:r>
                      <m:r>
                        <a:rPr lang="en-US" altLang="zh-CN" i="1">
                          <a:solidFill>
                            <a:srgbClr val="000000"/>
                          </a:solidFill>
                          <a:latin typeface="Cambria Math" panose="02040503050406030204" pitchFamily="18" charset="0"/>
                        </a:rPr>
                        <m:t> </m:t>
                      </m:r>
                      <m:r>
                        <a:rPr lang="en-US" altLang="zh-CN" i="1">
                          <a:solidFill>
                            <a:srgbClr val="000000"/>
                          </a:solidFill>
                          <a:latin typeface="Cambria Math" panose="02040503050406030204" pitchFamily="18" charset="0"/>
                        </a:rPr>
                        <m:t>𝑒𝑟𝑟𝑜𝑟</m:t>
                      </m:r>
                      <m:r>
                        <a:rPr lang="en-US" altLang="zh-CN" i="1" smtClean="0">
                          <a:solidFill>
                            <a:srgbClr val="000000"/>
                          </a:solidFill>
                          <a:latin typeface="Cambria Math" panose="02040503050406030204" pitchFamily="18" charset="0"/>
                          <a:ea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𝑚𝑒𝑎𝑠</m:t>
                          </m:r>
                        </m:sub>
                      </m:sSub>
                    </m:oMath>
                  </m:oMathPara>
                </a14:m>
                <a:endParaRPr lang="zh-CN" altLang="en-US" dirty="0"/>
              </a:p>
            </p:txBody>
          </p:sp>
        </mc:Choice>
        <mc:Fallback xmlns="">
          <p:sp>
            <p:nvSpPr>
              <p:cNvPr id="13" name="对象 2">
                <a:extLst>
                  <a:ext uri="{FF2B5EF4-FFF2-40B4-BE49-F238E27FC236}">
                    <a16:creationId xmlns:a16="http://schemas.microsoft.com/office/drawing/2014/main" id="{D9955D42-9996-F455-EECE-26B967F059D2}"/>
                  </a:ext>
                </a:extLst>
              </p:cNvPr>
              <p:cNvSpPr txBox="1">
                <a:spLocks noRot="1" noChangeAspect="1" noMove="1" noResize="1" noEditPoints="1" noAdjustHandles="1" noChangeArrowheads="1" noChangeShapeType="1" noTextEdit="1"/>
              </p:cNvSpPr>
              <p:nvPr/>
            </p:nvSpPr>
            <p:spPr bwMode="auto">
              <a:xfrm>
                <a:off x="3005510" y="2209996"/>
                <a:ext cx="7456488" cy="484187"/>
              </a:xfrm>
              <a:prstGeom prst="rect">
                <a:avLst/>
              </a:prstGeom>
              <a:blipFill>
                <a:blip r:embed="rId6"/>
                <a:stretch>
                  <a:fillRect/>
                </a:stretch>
              </a:blipFill>
              <a:ln>
                <a:noFill/>
              </a:ln>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61AFA3B4-0D84-C9A8-8C19-4B424B028B72}"/>
              </a:ext>
            </a:extLst>
          </p:cNvPr>
          <p:cNvSpPr>
            <a:spLocks noChangeArrowheads="1"/>
          </p:cNvSpPr>
          <p:nvPr/>
        </p:nvSpPr>
        <p:spPr bwMode="auto">
          <a:xfrm>
            <a:off x="2447201" y="2713632"/>
            <a:ext cx="3996956"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latin typeface="Times New Roman" panose="02020603050405020304" pitchFamily="18" charset="0"/>
                <a:cs typeface="Times New Roman" panose="02020603050405020304" pitchFamily="18" charset="0"/>
              </a:rPr>
              <a:t>得：</a:t>
            </a:r>
          </a:p>
        </p:txBody>
      </p:sp>
      <p:sp>
        <p:nvSpPr>
          <p:cNvPr id="17" name="矩形 6">
            <a:extLst>
              <a:ext uri="{FF2B5EF4-FFF2-40B4-BE49-F238E27FC236}">
                <a16:creationId xmlns:a16="http://schemas.microsoft.com/office/drawing/2014/main" id="{986706DA-4EFB-95A3-0268-7BB8688E0DC0}"/>
              </a:ext>
            </a:extLst>
          </p:cNvPr>
          <p:cNvSpPr>
            <a:spLocks noChangeArrowheads="1"/>
          </p:cNvSpPr>
          <p:nvPr/>
        </p:nvSpPr>
        <p:spPr bwMode="auto">
          <a:xfrm>
            <a:off x="3009910" y="3273601"/>
            <a:ext cx="44350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i="1" dirty="0" err="1">
                <a:latin typeface="Times New Roman" pitchFamily="18" charset="0"/>
                <a:cs typeface="Times New Roman" pitchFamily="18" charset="0"/>
              </a:rPr>
              <a:t>TEa</a:t>
            </a:r>
            <a:r>
              <a:rPr lang="en-US" altLang="zh-CN" sz="1600" i="1" dirty="0">
                <a:latin typeface="Times New Roman" pitchFamily="18" charset="0"/>
                <a:cs typeface="Times New Roman" pitchFamily="18" charset="0"/>
              </a:rPr>
              <a:t>  </a:t>
            </a:r>
            <a:r>
              <a:rPr lang="en-US" altLang="zh-CN" sz="1600" dirty="0">
                <a:latin typeface="Times New Roman" pitchFamily="18" charset="0"/>
                <a:cs typeface="Times New Roman" pitchFamily="18" charset="0"/>
              </a:rPr>
              <a:t>-  </a:t>
            </a:r>
            <a:r>
              <a:rPr lang="zh-CN" altLang="en-US" sz="1600" dirty="0">
                <a:latin typeface="Times New Roman" pitchFamily="18" charset="0"/>
                <a:cs typeface="Times New Roman" pitchFamily="18" charset="0"/>
              </a:rPr>
              <a:t>總誤差：</a:t>
            </a:r>
            <a:r>
              <a:rPr lang="en-US" altLang="zh-CN" sz="1600" i="1" dirty="0">
                <a:latin typeface="Times New Roman" pitchFamily="18" charset="0"/>
                <a:cs typeface="Times New Roman" pitchFamily="18" charset="0"/>
              </a:rPr>
              <a:t> </a:t>
            </a:r>
            <a:r>
              <a:rPr lang="en-US" altLang="zh-CN" sz="1600" i="1" dirty="0" err="1">
                <a:latin typeface="Times New Roman" pitchFamily="18" charset="0"/>
                <a:cs typeface="Times New Roman" pitchFamily="18" charset="0"/>
              </a:rPr>
              <a:t>TEa</a:t>
            </a:r>
            <a:r>
              <a:rPr lang="en-US" altLang="zh-CN" sz="1600" i="1" dirty="0">
                <a:latin typeface="Times New Roman" pitchFamily="18" charset="0"/>
                <a:cs typeface="Times New Roman" pitchFamily="18" charset="0"/>
              </a:rPr>
              <a:t> = bias + Z</a:t>
            </a:r>
            <a:r>
              <a:rPr lang="el-GR" altLang="zh-CN" sz="1600" i="1" baseline="-25000" dirty="0">
                <a:latin typeface="Times New Roman" pitchFamily="18" charset="0"/>
                <a:cs typeface="Times New Roman" pitchFamily="18" charset="0"/>
              </a:rPr>
              <a:t>α</a:t>
            </a:r>
            <a:r>
              <a:rPr lang="el-GR" altLang="zh-CN" sz="1300" dirty="0">
                <a:latin typeface="Times New Roman" panose="02020603050405020304" pitchFamily="18" charset="0"/>
                <a:cs typeface="Times New Roman" panose="02020603050405020304" pitchFamily="18" charset="0"/>
              </a:rPr>
              <a:t> </a:t>
            </a:r>
            <a:r>
              <a:rPr lang="el-GR" altLang="zh-CN" sz="1300" dirty="0">
                <a:latin typeface="华文仿宋" panose="02010600040101010101" pitchFamily="2" charset="-122"/>
                <a:ea typeface="华文仿宋" panose="02010600040101010101" pitchFamily="2" charset="-122"/>
                <a:cs typeface="Times New Roman" pitchFamily="18" charset="0"/>
              </a:rPr>
              <a:t>×</a:t>
            </a:r>
            <a:r>
              <a:rPr lang="el-GR" altLang="zh-CN" sz="1300" dirty="0">
                <a:latin typeface="Times New Roman" panose="02020603050405020304" pitchFamily="18" charset="0"/>
                <a:cs typeface="Times New Roman" panose="02020603050405020304" pitchFamily="18" charset="0"/>
              </a:rPr>
              <a:t> </a:t>
            </a:r>
            <a:r>
              <a:rPr lang="en-US" altLang="zh-CN" sz="1600" i="1" dirty="0" err="1">
                <a:latin typeface="Times New Roman" pitchFamily="18" charset="0"/>
                <a:cs typeface="Times New Roman" pitchFamily="18" charset="0"/>
              </a:rPr>
              <a:t>S</a:t>
            </a:r>
            <a:r>
              <a:rPr lang="en-US" altLang="zh-CN" sz="1600" i="1" baseline="-25000" dirty="0" err="1">
                <a:latin typeface="Times New Roman" pitchFamily="18" charset="0"/>
                <a:cs typeface="Times New Roman" pitchFamily="18" charset="0"/>
              </a:rPr>
              <a:t>meas</a:t>
            </a:r>
            <a:endParaRPr lang="zh-CN" altLang="en-US" sz="1600" dirty="0">
              <a:latin typeface="Times New Roman" pitchFamily="18" charset="0"/>
              <a:cs typeface="Times New Roman" pitchFamily="18" charset="0"/>
            </a:endParaRPr>
          </a:p>
        </p:txBody>
      </p:sp>
      <p:sp>
        <p:nvSpPr>
          <p:cNvPr id="18" name="矩形 11">
            <a:extLst>
              <a:ext uri="{FF2B5EF4-FFF2-40B4-BE49-F238E27FC236}">
                <a16:creationId xmlns:a16="http://schemas.microsoft.com/office/drawing/2014/main" id="{88370AA2-E962-C11C-826A-5923C88EAD06}"/>
              </a:ext>
            </a:extLst>
          </p:cNvPr>
          <p:cNvSpPr>
            <a:spLocks noChangeArrowheads="1"/>
          </p:cNvSpPr>
          <p:nvPr/>
        </p:nvSpPr>
        <p:spPr bwMode="auto">
          <a:xfrm>
            <a:off x="3009909" y="3675222"/>
            <a:ext cx="4698786" cy="33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i="1" dirty="0" err="1">
                <a:latin typeface="Times New Roman" pitchFamily="18" charset="0"/>
                <a:cs typeface="Times New Roman" pitchFamily="18" charset="0"/>
              </a:rPr>
              <a:t>bias</a:t>
            </a:r>
            <a:r>
              <a:rPr lang="en-US" altLang="zh-CN" sz="1600" i="1" baseline="-25000" dirty="0" err="1">
                <a:latin typeface="Times New Roman" pitchFamily="18" charset="0"/>
                <a:cs typeface="Times New Roman" pitchFamily="18" charset="0"/>
              </a:rPr>
              <a:t>meax</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檢測系統的偏倚（穩定的不準確度）</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19" name="矩形 12">
            <a:extLst>
              <a:ext uri="{FF2B5EF4-FFF2-40B4-BE49-F238E27FC236}">
                <a16:creationId xmlns:a16="http://schemas.microsoft.com/office/drawing/2014/main" id="{B0E7B7CA-2F2B-4106-14AC-B91AF7B76A1C}"/>
              </a:ext>
            </a:extLst>
          </p:cNvPr>
          <p:cNvSpPr>
            <a:spLocks noChangeArrowheads="1"/>
          </p:cNvSpPr>
          <p:nvPr/>
        </p:nvSpPr>
        <p:spPr bwMode="auto">
          <a:xfrm>
            <a:off x="3009908" y="4138751"/>
            <a:ext cx="5682726" cy="33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i="1" dirty="0" err="1">
                <a:latin typeface="Times New Roman" pitchFamily="18" charset="0"/>
                <a:cs typeface="Times New Roman" pitchFamily="18" charset="0"/>
              </a:rPr>
              <a:t>bias</a:t>
            </a:r>
            <a:r>
              <a:rPr lang="en-US" altLang="zh-CN" sz="1600" i="1" baseline="-25000" dirty="0" err="1">
                <a:latin typeface="Times New Roman" pitchFamily="18" charset="0"/>
                <a:cs typeface="Times New Roman" pitchFamily="18" charset="0"/>
              </a:rPr>
              <a:t>matx</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是由於干擾等一些特異標本引入的基質偏差</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0" name="矩形 13">
            <a:extLst>
              <a:ext uri="{FF2B5EF4-FFF2-40B4-BE49-F238E27FC236}">
                <a16:creationId xmlns:a16="http://schemas.microsoft.com/office/drawing/2014/main" id="{32BE61CD-0430-A12C-1897-A10390E24E44}"/>
              </a:ext>
            </a:extLst>
          </p:cNvPr>
          <p:cNvSpPr>
            <a:spLocks noChangeArrowheads="1"/>
          </p:cNvSpPr>
          <p:nvPr/>
        </p:nvSpPr>
        <p:spPr bwMode="auto">
          <a:xfrm>
            <a:off x="3009910" y="4603868"/>
            <a:ext cx="4318901" cy="33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i="1" dirty="0" err="1">
                <a:latin typeface="Times New Roman" pitchFamily="18" charset="0"/>
                <a:cs typeface="Times New Roman" pitchFamily="18" charset="0"/>
              </a:rPr>
              <a:t>SE</a:t>
            </a:r>
            <a:r>
              <a:rPr lang="en-US" altLang="zh-CN" sz="1600" i="1" baseline="-25000" dirty="0" err="1">
                <a:latin typeface="Times New Roman" pitchFamily="18" charset="0"/>
                <a:cs typeface="Times New Roman" pitchFamily="18" charset="0"/>
              </a:rPr>
              <a:t>cont</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系統誤差（</a:t>
            </a:r>
            <a:r>
              <a:rPr lang="en-US" altLang="zh-CN" sz="1600" i="1" dirty="0">
                <a:latin typeface="Times New Roman" pitchFamily="18" charset="0"/>
                <a:cs typeface="Times New Roman" pitchFamily="18" charset="0"/>
              </a:rPr>
              <a:t>systematic error</a:t>
            </a:r>
            <a:r>
              <a:rPr lang="zh-CN" altLang="en-US" sz="1600" dirty="0">
                <a:latin typeface="Times New Roman" pitchFamily="18" charset="0"/>
                <a:cs typeface="Times New Roman" pitchFamily="18" charset="0"/>
              </a:rPr>
              <a:t>）</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1" name="矩形 14">
            <a:extLst>
              <a:ext uri="{FF2B5EF4-FFF2-40B4-BE49-F238E27FC236}">
                <a16:creationId xmlns:a16="http://schemas.microsoft.com/office/drawing/2014/main" id="{E13EA382-43A8-7C5E-F24F-AB837E56B860}"/>
              </a:ext>
            </a:extLst>
          </p:cNvPr>
          <p:cNvSpPr>
            <a:spLocks noChangeArrowheads="1"/>
          </p:cNvSpPr>
          <p:nvPr/>
        </p:nvSpPr>
        <p:spPr bwMode="auto">
          <a:xfrm>
            <a:off x="3009910" y="5053113"/>
            <a:ext cx="4318901" cy="33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i="1" dirty="0" err="1">
                <a:latin typeface="Times New Roman" pitchFamily="18" charset="0"/>
                <a:cs typeface="Times New Roman" pitchFamily="18" charset="0"/>
              </a:rPr>
              <a:t>RE</a:t>
            </a:r>
            <a:r>
              <a:rPr lang="en-US" altLang="zh-CN" sz="1600" i="1" baseline="-25000" dirty="0" err="1">
                <a:latin typeface="Times New Roman" pitchFamily="18" charset="0"/>
                <a:cs typeface="Times New Roman" pitchFamily="18" charset="0"/>
              </a:rPr>
              <a:t>cont</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隨機誤差（</a:t>
            </a:r>
            <a:r>
              <a:rPr lang="en-US" altLang="zh-CN" sz="1600" i="1" dirty="0">
                <a:latin typeface="Times New Roman" pitchFamily="18" charset="0"/>
                <a:cs typeface="Times New Roman" pitchFamily="18" charset="0"/>
              </a:rPr>
              <a:t>random error</a:t>
            </a:r>
            <a:r>
              <a:rPr lang="zh-CN" altLang="en-US" sz="1600" dirty="0">
                <a:latin typeface="Times New Roman" pitchFamily="18" charset="0"/>
                <a:cs typeface="Times New Roman" pitchFamily="18" charset="0"/>
              </a:rPr>
              <a:t>）</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2" name="矩形 15">
            <a:extLst>
              <a:ext uri="{FF2B5EF4-FFF2-40B4-BE49-F238E27FC236}">
                <a16:creationId xmlns:a16="http://schemas.microsoft.com/office/drawing/2014/main" id="{95ACECDF-DE2F-6528-C341-85395ABB421C}"/>
              </a:ext>
            </a:extLst>
          </p:cNvPr>
          <p:cNvSpPr>
            <a:spLocks noChangeArrowheads="1"/>
          </p:cNvSpPr>
          <p:nvPr/>
        </p:nvSpPr>
        <p:spPr bwMode="auto">
          <a:xfrm>
            <a:off x="3025674" y="5518230"/>
            <a:ext cx="4419301" cy="33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i="1" dirty="0" err="1">
                <a:latin typeface="Times New Roman" pitchFamily="18" charset="0"/>
                <a:cs typeface="Times New Roman" pitchFamily="18" charset="0"/>
              </a:rPr>
              <a:t>S</a:t>
            </a:r>
            <a:r>
              <a:rPr lang="en-US" altLang="zh-CN" sz="1600" i="1" baseline="-25000" dirty="0" err="1">
                <a:latin typeface="Times New Roman" pitchFamily="18" charset="0"/>
                <a:cs typeface="Times New Roman" pitchFamily="18" charset="0"/>
              </a:rPr>
              <a:t>meas</a:t>
            </a:r>
            <a:r>
              <a:rPr lang="en-US" altLang="zh-CN" sz="1600" dirty="0">
                <a:latin typeface="Times New Roman" pitchFamily="18" charset="0"/>
                <a:cs typeface="Times New Roman" pitchFamily="18" charset="0"/>
              </a:rPr>
              <a:t>  - </a:t>
            </a:r>
            <a:r>
              <a:rPr lang="zh-CN" altLang="en-US" sz="1600" dirty="0">
                <a:latin typeface="Times New Roman" pitchFamily="18" charset="0"/>
                <a:cs typeface="Times New Roman" pitchFamily="18" charset="0"/>
              </a:rPr>
              <a:t>檢測系統的標準差（穩定的不精密度）</a:t>
            </a:r>
            <a:r>
              <a:rPr lang="en-US" altLang="zh-CN" sz="1600" dirty="0">
                <a:latin typeface="Times New Roman" pitchFamily="18" charset="0"/>
                <a:cs typeface="Times New Roman" pitchFamily="18" charset="0"/>
              </a:rPr>
              <a:t> </a:t>
            </a:r>
            <a:endParaRPr lang="zh-CN" altLang="en-US" sz="1600" dirty="0">
              <a:latin typeface="Times New Roman" pitchFamily="18" charset="0"/>
              <a:cs typeface="Times New Roman" pitchFamily="18" charset="0"/>
            </a:endParaRPr>
          </a:p>
        </p:txBody>
      </p:sp>
      <p:sp>
        <p:nvSpPr>
          <p:cNvPr id="2" name="标题 1">
            <a:extLst>
              <a:ext uri="{FF2B5EF4-FFF2-40B4-BE49-F238E27FC236}">
                <a16:creationId xmlns:a16="http://schemas.microsoft.com/office/drawing/2014/main" id="{EDA63F24-783A-0872-EA09-9484DFAA850B}"/>
              </a:ext>
            </a:extLst>
          </p:cNvPr>
          <p:cNvSpPr>
            <a:spLocks noGrp="1"/>
          </p:cNvSpPr>
          <p:nvPr>
            <p:ph type="title"/>
          </p:nvPr>
        </p:nvSpPr>
        <p:spPr>
          <a:xfrm>
            <a:off x="50800" y="47625"/>
            <a:ext cx="8524875"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dirty="0"/>
          </a:p>
        </p:txBody>
      </p:sp>
      <p:sp>
        <p:nvSpPr>
          <p:cNvPr id="3" name="矩形 3">
            <a:extLst>
              <a:ext uri="{FF2B5EF4-FFF2-40B4-BE49-F238E27FC236}">
                <a16:creationId xmlns:a16="http://schemas.microsoft.com/office/drawing/2014/main" id="{7B678EF8-982B-4A26-4783-C08ED360FB92}"/>
              </a:ext>
            </a:extLst>
          </p:cNvPr>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總誤差、分解及合成</a:t>
            </a:r>
            <a:r>
              <a:rPr lang="zh-CN" altLang="en-US" sz="1300" dirty="0">
                <a:solidFill>
                  <a:srgbClr val="000000"/>
                </a:solidFill>
              </a:rPr>
              <a:t>：</a:t>
            </a:r>
            <a:r>
              <a:rPr lang="en-US" altLang="zh-CN" sz="1300" dirty="0">
                <a:solidFill>
                  <a:srgbClr val="000000"/>
                </a:solidFill>
              </a:rPr>
              <a:t> </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111498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73" y="847700"/>
            <a:ext cx="9413822" cy="4926387"/>
          </a:xfrm>
          <a:prstGeom prst="rect">
            <a:avLst/>
          </a:prstGeom>
        </p:spPr>
      </p:pic>
      <p:sp>
        <p:nvSpPr>
          <p:cNvPr id="30722" name="标题 1"/>
          <p:cNvSpPr>
            <a:spLocks noGrp="1"/>
          </p:cNvSpPr>
          <p:nvPr>
            <p:ph type="title"/>
          </p:nvPr>
        </p:nvSpPr>
        <p:spPr>
          <a:xfrm>
            <a:off x="95625" y="20730"/>
            <a:ext cx="6896847" cy="430213"/>
          </a:xfrm>
        </p:spPr>
        <p:txBody>
          <a:bodyPr/>
          <a:lstStyle/>
          <a:p>
            <a:r>
              <a:rPr lang="zh-TW" altLang="en-US" sz="1700" b="1" dirty="0">
                <a:ea typeface="楷体_GB2312" pitchFamily="49" charset="-122"/>
              </a:rPr>
              <a:t>從計量學角度</a:t>
            </a:r>
            <a:r>
              <a:rPr lang="zh-CN" altLang="en-US" sz="1700" b="1" dirty="0">
                <a:ea typeface="楷体_GB2312" pitchFamily="49" charset="-122"/>
              </a:rPr>
              <a:t>進行</a:t>
            </a:r>
            <a:r>
              <a:rPr lang="zh-TW" altLang="en-US" sz="1700" b="1" dirty="0">
                <a:ea typeface="楷体_GB2312" pitchFamily="49" charset="-122"/>
              </a:rPr>
              <a:t>醫學檢驗系統性能分析</a:t>
            </a:r>
            <a:endParaRPr lang="zh-CN" altLang="en-US" sz="1700" dirty="0"/>
          </a:p>
        </p:txBody>
      </p:sp>
      <p:sp>
        <p:nvSpPr>
          <p:cNvPr id="30723" name="矩形 3"/>
          <p:cNvSpPr>
            <a:spLocks noChangeArrowheads="1"/>
          </p:cNvSpPr>
          <p:nvPr/>
        </p:nvSpPr>
        <p:spPr bwMode="auto">
          <a:xfrm>
            <a:off x="117850" y="355693"/>
            <a:ext cx="6892551"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300" dirty="0"/>
              <a:t>測量系統分析  之 總誤差、</a:t>
            </a:r>
            <a:r>
              <a:rPr lang="zh-CN" altLang="en-US" sz="1300" dirty="0">
                <a:solidFill>
                  <a:srgbClr val="000000"/>
                </a:solidFill>
              </a:rPr>
              <a:t>分解及合成：</a:t>
            </a:r>
            <a:r>
              <a:rPr lang="en-US" altLang="zh-CN" sz="1300" dirty="0">
                <a:solidFill>
                  <a:srgbClr val="000000"/>
                </a:solidFill>
              </a:rPr>
              <a:t> </a:t>
            </a:r>
            <a:r>
              <a:rPr lang="zh-CN" altLang="en-US" sz="900" dirty="0">
                <a:solidFill>
                  <a:srgbClr val="000000"/>
                </a:solidFill>
              </a:rPr>
              <a:t>～  </a:t>
            </a:r>
            <a:r>
              <a:rPr lang="en-US" altLang="zh-CN" sz="900" i="1" dirty="0">
                <a:solidFill>
                  <a:srgbClr val="000000"/>
                </a:solidFill>
                <a:latin typeface="Times New Roman" pitchFamily="18" charset="0"/>
                <a:cs typeface="Times New Roman" pitchFamily="18" charset="0"/>
              </a:rPr>
              <a:t>CLSI-EP21-A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ISO15189</a:t>
            </a:r>
            <a:endParaRPr lang="zh-CN" altLang="en-US" sz="900" i="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808754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8675"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靈敏度與檢出限</a:t>
            </a:r>
            <a:r>
              <a:rPr lang="en-US" altLang="zh-TW" sz="1100" dirty="0"/>
              <a:t>(</a:t>
            </a:r>
            <a:r>
              <a:rPr lang="zh-TW" altLang="en-US" sz="1100" dirty="0"/>
              <a:t>分辨能力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CLSI-EP17-A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ISO11843</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MSA</a:t>
            </a:r>
            <a:endParaRPr lang="zh-TW" altLang="en-US" sz="1300" dirty="0">
              <a:solidFill>
                <a:srgbClr val="000000"/>
              </a:solidFill>
              <a:latin typeface="Times New Roman" pitchFamily="18" charset="0"/>
              <a:cs typeface="Times New Roman" pitchFamily="18" charset="0"/>
            </a:endParaRPr>
          </a:p>
        </p:txBody>
      </p:sp>
      <p:grpSp>
        <p:nvGrpSpPr>
          <p:cNvPr id="2" name="组合 1"/>
          <p:cNvGrpSpPr/>
          <p:nvPr/>
        </p:nvGrpSpPr>
        <p:grpSpPr>
          <a:xfrm>
            <a:off x="313436" y="659270"/>
            <a:ext cx="10862856" cy="5292702"/>
            <a:chOff x="313436" y="668235"/>
            <a:chExt cx="10862856" cy="5292702"/>
          </a:xfrm>
        </p:grpSpPr>
        <p:sp>
          <p:nvSpPr>
            <p:cNvPr id="7" name="Rectangle 14"/>
            <p:cNvSpPr>
              <a:spLocks noChangeArrowheads="1"/>
            </p:cNvSpPr>
            <p:nvPr/>
          </p:nvSpPr>
          <p:spPr bwMode="auto">
            <a:xfrm>
              <a:off x="313436" y="668235"/>
              <a:ext cx="10862856"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測量</a:t>
              </a:r>
              <a:r>
                <a:rPr lang="zh-CN" altLang="en-US" sz="1100" dirty="0"/>
                <a:t>」</a:t>
              </a:r>
              <a:r>
                <a:rPr lang="zh-TW" altLang="en-US" sz="1100" dirty="0"/>
                <a:t>定義為賦值（或數）給具體事物以表示它們之間關於特定性的關係，這個定義由</a:t>
              </a:r>
              <a:r>
                <a:rPr lang="zh-TW" altLang="en-US" sz="1100" i="1" dirty="0">
                  <a:latin typeface="Times New Roman" panose="02020603050405020304" pitchFamily="18" charset="0"/>
                  <a:cs typeface="Times New Roman" panose="02020603050405020304" pitchFamily="18" charset="0"/>
                </a:rPr>
                <a:t>Ｃ．</a:t>
              </a:r>
              <a:r>
                <a:rPr lang="en-US" altLang="zh-TW" sz="1100" i="1" dirty="0" err="1">
                  <a:latin typeface="Times New Roman" panose="02020603050405020304" pitchFamily="18" charset="0"/>
                  <a:cs typeface="Times New Roman" panose="02020603050405020304" pitchFamily="18" charset="0"/>
                </a:rPr>
                <a:t>Eisenhart</a:t>
              </a:r>
              <a:r>
                <a:rPr lang="en-US" altLang="zh-TW" sz="1100" dirty="0">
                  <a:latin typeface="Times New Roman" panose="02020603050405020304" pitchFamily="18" charset="0"/>
                  <a:cs typeface="Times New Roman" panose="02020603050405020304" pitchFamily="18" charset="0"/>
                </a:rPr>
                <a:t>(1963)</a:t>
              </a:r>
              <a:r>
                <a:rPr lang="zh-TW" altLang="en-US" sz="1100" dirty="0"/>
                <a:t>首次提出</a:t>
              </a:r>
              <a:r>
                <a:rPr lang="zh-CN" altLang="en-US" sz="1100" dirty="0"/>
                <a:t>，</a:t>
              </a:r>
              <a:r>
                <a:rPr lang="zh-TW" altLang="en-US" sz="1100" dirty="0"/>
                <a:t>賦值程序定義為測量過程，而賦予的值定義為測量值</a:t>
              </a:r>
              <a:r>
                <a:rPr lang="zh-CN" altLang="en-US" sz="1100" dirty="0"/>
                <a:t>；</a:t>
              </a:r>
              <a:r>
                <a:rPr lang="zh-TW" altLang="en-US" sz="1100" dirty="0"/>
                <a:t>根據定義，一個測量過程可以看成是一個製造過程，它生產數值（資料）作為輸出</a:t>
              </a:r>
              <a:r>
                <a:rPr lang="zh-CN" altLang="en-US" sz="1100" dirty="0"/>
                <a:t>；</a:t>
              </a:r>
              <a:r>
                <a:rPr lang="zh-TW" altLang="en-US" sz="1100" dirty="0"/>
                <a:t>這樣看待測量系統的益處在於可以使用那些早已在統計程序控制領域證明了有效性的所有概念、原理和工具</a:t>
              </a:r>
              <a:r>
                <a:rPr lang="zh-CN" altLang="en-US" sz="1100" dirty="0"/>
                <a:t>：</a:t>
              </a:r>
              <a:endParaRPr lang="zh-TW" altLang="en-US" sz="1100" dirty="0"/>
            </a:p>
          </p:txBody>
        </p:sp>
        <p:sp>
          <p:nvSpPr>
            <p:cNvPr id="8" name="Rectangle 14"/>
            <p:cNvSpPr>
              <a:spLocks noChangeArrowheads="1"/>
            </p:cNvSpPr>
            <p:nvPr/>
          </p:nvSpPr>
          <p:spPr bwMode="auto">
            <a:xfrm>
              <a:off x="313436" y="1505869"/>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分辨力、可讀性、解析度</a:t>
              </a:r>
              <a:r>
                <a:rPr lang="zh-CN" altLang="en-US" sz="1100" dirty="0"/>
                <a:t>的</a:t>
              </a:r>
              <a:r>
                <a:rPr lang="zh-TW" altLang="en-US" sz="1100" dirty="0"/>
                <a:t>別名又稱最小的讀數的單位、測量解析度、刻度限度或探測度，</a:t>
              </a:r>
              <a:r>
                <a:rPr lang="zh-CN" altLang="en-US" sz="1100" dirty="0"/>
                <a:t>是</a:t>
              </a:r>
              <a:r>
                <a:rPr lang="zh-TW" altLang="en-US" sz="1100" dirty="0"/>
                <a:t>由</a:t>
              </a:r>
              <a:r>
                <a:rPr lang="zh-CN" altLang="en-US" sz="1100" dirty="0"/>
                <a:t>測量系統的</a:t>
              </a:r>
              <a:r>
                <a:rPr lang="zh-TW" altLang="en-US" sz="1100" dirty="0"/>
                <a:t>設計決定的固有特性，指測量輸出的最小刻度單位</a:t>
              </a:r>
              <a:r>
                <a:rPr lang="zh-CN" altLang="en-US" sz="1100" dirty="0"/>
                <a:t>；</a:t>
              </a:r>
              <a:endParaRPr lang="zh-TW" altLang="en-US" sz="1100" dirty="0"/>
            </a:p>
          </p:txBody>
        </p:sp>
        <p:sp>
          <p:nvSpPr>
            <p:cNvPr id="9" name="Rectangle 14"/>
            <p:cNvSpPr>
              <a:spLocks noChangeArrowheads="1"/>
            </p:cNvSpPr>
            <p:nvPr/>
          </p:nvSpPr>
          <p:spPr bwMode="auto">
            <a:xfrm>
              <a:off x="313436" y="1852118"/>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有效解析度是指對於一個特定的應用，測量系統對過程變差的靈敏性，</a:t>
              </a:r>
              <a:r>
                <a:rPr lang="zh-CN" altLang="en-US" sz="1100" dirty="0"/>
                <a:t>指</a:t>
              </a:r>
              <a:r>
                <a:rPr lang="zh-TW" altLang="en-US" sz="1100" dirty="0"/>
                <a:t>產生有用的測量輸出信號的最小輸入值，是</a:t>
              </a:r>
              <a:r>
                <a:rPr lang="zh-CN" altLang="en-US" sz="1100" dirty="0"/>
                <a:t>評價</a:t>
              </a:r>
              <a:r>
                <a:rPr lang="zh-TW" altLang="en-US" sz="1100" dirty="0"/>
                <a:t>測量系統能力之一</a:t>
              </a:r>
              <a:r>
                <a:rPr lang="zh-CN" altLang="en-US" sz="1100" dirty="0"/>
                <a:t>；</a:t>
              </a:r>
              <a:endParaRPr lang="zh-TW" altLang="en-US" sz="1100" dirty="0"/>
            </a:p>
          </p:txBody>
        </p:sp>
        <p:sp>
          <p:nvSpPr>
            <p:cNvPr id="10" name="Rectangle 14"/>
            <p:cNvSpPr>
              <a:spLocks noChangeArrowheads="1"/>
            </p:cNvSpPr>
            <p:nvPr/>
          </p:nvSpPr>
          <p:spPr bwMode="auto">
            <a:xfrm>
              <a:off x="313436" y="2214813"/>
              <a:ext cx="10862856" cy="31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靈敏度</a:t>
              </a:r>
              <a:r>
                <a:rPr lang="zh-CN" altLang="en-US" sz="1100" dirty="0"/>
                <a:t>是</a:t>
              </a:r>
              <a:r>
                <a:rPr lang="zh-TW" altLang="en-US" sz="1100" dirty="0"/>
                <a:t>指最小的輸入產生可探測出的輸出信號在測量特性變化時測量系統的回應，總是以一個測量單位報告</a:t>
              </a:r>
              <a:r>
                <a:rPr lang="zh-CN" altLang="en-US" sz="1100" dirty="0"/>
                <a:t>，有時也以「信噪比」的形式表示；</a:t>
              </a:r>
              <a:endParaRPr lang="zh-TW" altLang="en-US" sz="1100" dirty="0"/>
            </a:p>
          </p:txBody>
        </p:sp>
        <p:sp>
          <p:nvSpPr>
            <p:cNvPr id="11" name="Rectangle 14"/>
            <p:cNvSpPr>
              <a:spLocks noChangeArrowheads="1"/>
            </p:cNvSpPr>
            <p:nvPr/>
          </p:nvSpPr>
          <p:spPr bwMode="auto">
            <a:xfrm>
              <a:off x="313436" y="5614688"/>
              <a:ext cx="1086285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對於實驗診斷</a:t>
              </a:r>
              <a:r>
                <a:rPr lang="zh-CN" altLang="en-US" sz="1100" dirty="0"/>
                <a:t>，</a:t>
              </a:r>
              <a:r>
                <a:rPr lang="zh-TW" altLang="en-US" sz="1100" dirty="0"/>
                <a:t>可以從兩個角度考慮，一是</a:t>
              </a:r>
              <a:r>
                <a:rPr lang="zh-CN" altLang="en-US" sz="1100" dirty="0"/>
                <a:t>從</a:t>
              </a:r>
              <a:r>
                <a:rPr lang="zh-TW" altLang="en-US" sz="1100" dirty="0"/>
                <a:t>基線背景中</a:t>
              </a:r>
              <a:r>
                <a:rPr lang="zh-CN" altLang="en-US" sz="1100" dirty="0"/>
                <a:t>區分</a:t>
              </a:r>
              <a:r>
                <a:rPr lang="zh-TW" altLang="en-US" sz="1100" dirty="0"/>
                <a:t>穩定信號的最小</a:t>
              </a:r>
              <a:r>
                <a:rPr lang="zh-CN" altLang="en-US" sz="1100" dirty="0"/>
                <a:t>分析物濃度</a:t>
              </a:r>
              <a:r>
                <a:rPr lang="zh-TW" altLang="en-US" sz="1100" dirty="0"/>
                <a:t>，二是可以穩定區分和讀出</a:t>
              </a:r>
              <a:r>
                <a:rPr lang="zh-CN" altLang="en-US" sz="1100" dirty="0"/>
                <a:t>最小</a:t>
              </a:r>
              <a:r>
                <a:rPr lang="zh-TW" altLang="en-US" sz="1100" dirty="0"/>
                <a:t>刻度參數的</a:t>
              </a:r>
              <a:r>
                <a:rPr lang="zh-CN" altLang="en-US" sz="1100" dirty="0"/>
                <a:t>分析物濃度的</a:t>
              </a:r>
              <a:r>
                <a:rPr lang="zh-TW" altLang="en-US" sz="1100" dirty="0"/>
                <a:t>最小變化間隔</a:t>
              </a:r>
              <a:r>
                <a:rPr lang="zh-CN" altLang="en-US" sz="1100" dirty="0"/>
                <a:t>；</a:t>
              </a:r>
              <a:endParaRPr lang="zh-TW" altLang="en-US" sz="1100" dirty="0"/>
            </a:p>
          </p:txBody>
        </p:sp>
        <p:sp>
          <p:nvSpPr>
            <p:cNvPr id="12" name="Rectangle 14"/>
            <p:cNvSpPr>
              <a:spLocks noChangeArrowheads="1"/>
            </p:cNvSpPr>
            <p:nvPr/>
          </p:nvSpPr>
          <p:spPr bwMode="auto">
            <a:xfrm>
              <a:off x="313436" y="2561062"/>
              <a:ext cx="10862856"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有一些基本特性用於定義所謂</a:t>
              </a:r>
              <a:r>
                <a:rPr lang="zh-CN" altLang="en-US" sz="1100" dirty="0"/>
                <a:t>「</a:t>
              </a:r>
              <a:r>
                <a:rPr lang="zh-TW" altLang="en-US" sz="1100" dirty="0"/>
                <a:t>好的</a:t>
              </a:r>
              <a:r>
                <a:rPr lang="zh-CN" altLang="en-US" sz="1100" dirty="0"/>
                <a:t>」</a:t>
              </a:r>
              <a:r>
                <a:rPr lang="zh-TW" altLang="en-US" sz="1100" dirty="0"/>
                <a:t>測量系統，比如：</a:t>
              </a:r>
              <a:r>
                <a:rPr lang="en-US" altLang="zh-TW" sz="1100" dirty="0"/>
                <a:t>1)</a:t>
              </a:r>
              <a:r>
                <a:rPr lang="zh-TW" altLang="en-US" sz="1100" dirty="0"/>
                <a:t>足夠的</a:t>
              </a:r>
              <a:r>
                <a:rPr lang="zh-CN" altLang="en-US" sz="1100" dirty="0"/>
                <a:t>分辨率</a:t>
              </a:r>
              <a:r>
                <a:rPr lang="zh-TW" altLang="en-US" sz="1100" dirty="0"/>
                <a:t>和靈敏度，相對於過程變差質量規範控制限，測量的增量應該很小，通常所知的十進位或</a:t>
              </a:r>
              <a:r>
                <a:rPr lang="en-US" altLang="zh-TW" sz="1100" dirty="0"/>
                <a:t>10~1</a:t>
              </a:r>
              <a:r>
                <a:rPr lang="zh-TW" altLang="en-US" sz="1100" dirty="0"/>
                <a:t>法則，表明儀器的解析度應把公差（過程變差）分為十份或更多，這個規則是選擇量具期望的實際最低起點，</a:t>
              </a:r>
              <a:r>
                <a:rPr lang="en-US" altLang="zh-TW" sz="1100" dirty="0"/>
                <a:t>10</a:t>
              </a:r>
              <a:r>
                <a:rPr lang="zh-TW" altLang="en-US" sz="1100" dirty="0"/>
                <a:t>比</a:t>
              </a:r>
              <a:r>
                <a:rPr lang="en-US" altLang="zh-TW" sz="1100" dirty="0"/>
                <a:t>1</a:t>
              </a:r>
              <a:r>
                <a:rPr lang="zh-CN" altLang="en-US" sz="1100" dirty="0"/>
                <a:t>的</a:t>
              </a:r>
              <a:r>
                <a:rPr lang="zh-TW" altLang="en-US" sz="1100" dirty="0"/>
                <a:t>規則有時也被解釋為測量設備能夠分辨至少十分之一的過程變差；</a:t>
              </a:r>
              <a:r>
                <a:rPr lang="en-US" altLang="zh-TW" sz="1100" dirty="0"/>
                <a:t>2)</a:t>
              </a:r>
              <a:r>
                <a:rPr lang="zh-TW" altLang="en-US" sz="1100" dirty="0"/>
                <a:t>測量系統應該是統計受控的，這意味著在可重複條件下，測量系統的變差只能是由於普通原因而不是特殊原因造成，這稱為統計的穩定性</a:t>
              </a:r>
              <a:r>
                <a:rPr lang="zh-CN" altLang="en-US" sz="1100" dirty="0"/>
                <a:t>；</a:t>
              </a:r>
              <a:endParaRPr lang="zh-TW" altLang="en-US" sz="1100" dirty="0"/>
            </a:p>
          </p:txBody>
        </p:sp>
        <p:sp>
          <p:nvSpPr>
            <p:cNvPr id="13" name="Rectangle 14"/>
            <p:cNvSpPr>
              <a:spLocks noChangeArrowheads="1"/>
            </p:cNvSpPr>
            <p:nvPr/>
          </p:nvSpPr>
          <p:spPr bwMode="auto">
            <a:xfrm>
              <a:off x="313436" y="3398696"/>
              <a:ext cx="108628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對於</a:t>
              </a:r>
              <a:r>
                <a:rPr lang="zh-CN" altLang="en-US" sz="1100" dirty="0"/>
                <a:t>過程控制</a:t>
              </a:r>
              <a:r>
                <a:rPr lang="zh-TW" altLang="en-US" sz="1100" dirty="0"/>
                <a:t>，測量系統的有效分辨率與製造過程變差相比要小，通常</a:t>
              </a:r>
              <a:r>
                <a:rPr lang="zh-CN" altLang="en-US" sz="1100" dirty="0"/>
                <a:t>應</a:t>
              </a:r>
              <a:r>
                <a:rPr lang="zh-TW" altLang="en-US" sz="1100" dirty="0"/>
                <a:t>達到</a:t>
              </a:r>
              <a:r>
                <a:rPr lang="en-US" altLang="zh-TW" sz="1100" dirty="0">
                  <a:latin typeface="Times New Roman" panose="02020603050405020304" pitchFamily="18" charset="0"/>
                  <a:cs typeface="Times New Roman" panose="02020603050405020304" pitchFamily="18" charset="0"/>
                </a:rPr>
                <a:t>6σ</a:t>
              </a:r>
              <a:r>
                <a:rPr lang="zh-TW" altLang="en-US" sz="1100" dirty="0"/>
                <a:t>的過程能力，如果測量系統缺乏分辨力</a:t>
              </a:r>
              <a:r>
                <a:rPr lang="en-US" altLang="zh-TW" sz="1100" dirty="0"/>
                <a:t>(</a:t>
              </a:r>
              <a:r>
                <a:rPr lang="zh-TW" altLang="en-US" sz="1100" dirty="0"/>
                <a:t>靈敏度或有效分辨率</a:t>
              </a:r>
              <a:r>
                <a:rPr lang="en-US" altLang="zh-TW" sz="1100" dirty="0"/>
                <a:t>)</a:t>
              </a:r>
              <a:r>
                <a:rPr lang="zh-TW" altLang="en-US" sz="1100" dirty="0"/>
                <a:t>，測量系統將不能識別過程分佈中所有獨立的或不同的被測特性，被測特性將測量值劃分為不同的數據組，在同樣的數據組裡的測量結果將退化成同樣的被測特性值，</a:t>
              </a:r>
              <a:r>
                <a:rPr lang="zh-CN" altLang="en-US" sz="1100" dirty="0"/>
                <a:t>這樣的話</a:t>
              </a:r>
              <a:r>
                <a:rPr lang="zh-TW" altLang="en-US" sz="1100" dirty="0"/>
                <a:t>連續</a:t>
              </a:r>
              <a:r>
                <a:rPr lang="zh-CN" altLang="en-US" sz="1100" dirty="0"/>
                <a:t>的結果</a:t>
              </a:r>
              <a:r>
                <a:rPr lang="zh-TW" altLang="en-US" sz="1100" dirty="0"/>
                <a:t>就容易退化成分組，</a:t>
              </a:r>
              <a:r>
                <a:rPr lang="zh-CN" altLang="en-US" sz="1100" dirty="0"/>
                <a:t>使</a:t>
              </a:r>
              <a:r>
                <a:rPr lang="zh-TW" altLang="en-US" sz="1100" dirty="0"/>
                <a:t>結果分佈發生明顯差異，如果該分辨力不能探測過程變差其用於分析過程是不可接受的</a:t>
              </a:r>
              <a:r>
                <a:rPr lang="zh-CN" altLang="en-US" sz="1100" dirty="0"/>
                <a:t>，</a:t>
              </a:r>
              <a:r>
                <a:rPr lang="zh-TW" altLang="en-US" sz="1100" dirty="0"/>
                <a:t>並且如果它不能探測特殊原因的變差則</a:t>
              </a:r>
              <a:r>
                <a:rPr lang="zh-CN" altLang="en-US" sz="1100" dirty="0"/>
                <a:t>也</a:t>
              </a:r>
              <a:r>
                <a:rPr lang="zh-TW" altLang="en-US" sz="1100" dirty="0"/>
                <a:t>不能用於</a:t>
              </a:r>
              <a:r>
                <a:rPr lang="zh-CN" altLang="en-US" sz="1100" dirty="0"/>
                <a:t>過程</a:t>
              </a:r>
              <a:r>
                <a:rPr lang="zh-TW" altLang="en-US" sz="1100" dirty="0"/>
                <a:t>控制</a:t>
              </a:r>
              <a:r>
                <a:rPr lang="zh-CN" altLang="en-US" sz="1100" dirty="0"/>
                <a:t>，</a:t>
              </a:r>
              <a:r>
                <a:rPr lang="zh-TW" altLang="en-US" sz="1100" dirty="0"/>
                <a:t>對於識別過程變差或量化單個特性值而言，這個系統就不再是一個「好的」的</a:t>
              </a:r>
              <a:r>
                <a:rPr lang="zh-CN" altLang="en-US" sz="1100" dirty="0"/>
                <a:t>測量</a:t>
              </a:r>
              <a:r>
                <a:rPr lang="zh-TW" altLang="en-US" sz="1100" dirty="0"/>
                <a:t>系統</a:t>
              </a:r>
              <a:r>
                <a:rPr lang="zh-CN" altLang="en-US" sz="1100" dirty="0"/>
                <a:t>；</a:t>
              </a:r>
              <a:endParaRPr lang="zh-TW" altLang="en-US" sz="1100" dirty="0"/>
            </a:p>
          </p:txBody>
        </p:sp>
        <p:sp>
          <p:nvSpPr>
            <p:cNvPr id="14" name="Rectangle 14"/>
            <p:cNvSpPr>
              <a:spLocks noChangeArrowheads="1"/>
            </p:cNvSpPr>
            <p:nvPr/>
          </p:nvSpPr>
          <p:spPr bwMode="auto">
            <a:xfrm>
              <a:off x="313436" y="4506692"/>
              <a:ext cx="108628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latin typeface="Times New Roman" panose="02020603050405020304" pitchFamily="18" charset="0"/>
                  <a:cs typeface="Times New Roman" panose="02020603050405020304" pitchFamily="18" charset="0"/>
                </a:rPr>
                <a:t>       過程分佈的分組數量</a:t>
              </a:r>
              <a:r>
                <a:rPr lang="en-US" altLang="zh-TW" sz="1100" dirty="0">
                  <a:latin typeface="Times New Roman" panose="02020603050405020304" pitchFamily="18" charset="0"/>
                  <a:cs typeface="Times New Roman" panose="02020603050405020304" pitchFamily="18" charset="0"/>
                </a:rPr>
                <a:t>(</a:t>
              </a:r>
              <a:r>
                <a:rPr lang="en-US" altLang="zh-TW" sz="1100" i="1" dirty="0" err="1">
                  <a:latin typeface="Times New Roman" panose="02020603050405020304" pitchFamily="18" charset="0"/>
                  <a:cs typeface="Times New Roman" panose="02020603050405020304" pitchFamily="18" charset="0"/>
                </a:rPr>
                <a:t>ndc</a:t>
              </a:r>
              <a:r>
                <a:rPr lang="en-US" altLang="zh-TW"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對控制和分析活動</a:t>
              </a:r>
              <a:r>
                <a:rPr lang="zh-CN" altLang="en-US" sz="1100" dirty="0">
                  <a:latin typeface="Times New Roman" panose="02020603050405020304" pitchFamily="18" charset="0"/>
                  <a:cs typeface="Times New Roman" panose="02020603050405020304" pitchFamily="18" charset="0"/>
                </a:rPr>
                <a:t>有</a:t>
              </a:r>
              <a:r>
                <a:rPr lang="zh-TW" altLang="en-US" sz="1100" dirty="0">
                  <a:latin typeface="Times New Roman" panose="02020603050405020304" pitchFamily="18" charset="0"/>
                  <a:cs typeface="Times New Roman" panose="02020603050405020304" pitchFamily="18" charset="0"/>
                </a:rPr>
                <a:t>重要影響，</a:t>
              </a:r>
              <a:r>
                <a:rPr lang="zh-CN" altLang="en-US" sz="1100" dirty="0">
                  <a:latin typeface="Times New Roman" panose="02020603050405020304" pitchFamily="18" charset="0"/>
                  <a:cs typeface="Times New Roman" panose="02020603050405020304" pitchFamily="18" charset="0"/>
                </a:rPr>
                <a:t>對於</a:t>
              </a:r>
              <a:r>
                <a:rPr lang="zh-TW" altLang="en-US" sz="1100" dirty="0">
                  <a:latin typeface="Times New Roman" panose="02020603050405020304" pitchFamily="18" charset="0"/>
                  <a:cs typeface="Times New Roman" panose="02020603050405020304" pitchFamily="18" charset="0"/>
                </a:rPr>
                <a:t>計量控制圖</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通常要求至少能夠達到</a:t>
              </a:r>
              <a:r>
                <a:rPr lang="en-US" altLang="zh-TW" sz="1100" dirty="0">
                  <a:latin typeface="Times New Roman" panose="02020603050405020304" pitchFamily="18" charset="0"/>
                  <a:cs typeface="Times New Roman" panose="02020603050405020304" pitchFamily="18" charset="0"/>
                </a:rPr>
                <a:t>5</a:t>
              </a:r>
              <a:r>
                <a:rPr lang="zh-TW" altLang="en-US" sz="1100" dirty="0">
                  <a:latin typeface="Times New Roman" panose="02020603050405020304" pitchFamily="18" charset="0"/>
                  <a:cs typeface="Times New Roman" panose="02020603050405020304" pitchFamily="18" charset="0"/>
                </a:rPr>
                <a:t>個或更多的資料分組</a:t>
              </a:r>
              <a:r>
                <a:rPr lang="zh-CN" altLang="en-US" sz="1100" dirty="0">
                  <a:latin typeface="Times New Roman" panose="02020603050405020304" pitchFamily="18" charset="0"/>
                  <a:cs typeface="Times New Roman" panose="02020603050405020304" pitchFamily="18" charset="0"/>
                </a:rPr>
                <a:t>；通常測量系統</a:t>
              </a:r>
              <a:r>
                <a:rPr lang="zh-TW" altLang="en-US" sz="1100" dirty="0">
                  <a:latin typeface="Times New Roman" panose="02020603050405020304" pitchFamily="18" charset="0"/>
                  <a:cs typeface="Times New Roman" panose="02020603050405020304" pitchFamily="18" charset="0"/>
                </a:rPr>
                <a:t>分辨力不足的情況可以通過</a:t>
              </a:r>
              <a:r>
                <a:rPr lang="en-US" altLang="zh-TW" sz="1100" dirty="0">
                  <a:latin typeface="Times New Roman" panose="02020603050405020304" pitchFamily="18" charset="0"/>
                  <a:cs typeface="Times New Roman" panose="02020603050405020304" pitchFamily="18" charset="0"/>
                </a:rPr>
                <a:t>SPC</a:t>
              </a:r>
              <a:r>
                <a:rPr lang="zh-CN" altLang="en-US" sz="1100" dirty="0">
                  <a:latin typeface="Times New Roman" panose="02020603050405020304" pitchFamily="18" charset="0"/>
                  <a:cs typeface="Times New Roman" panose="02020603050405020304" pitchFamily="18" charset="0"/>
                </a:rPr>
                <a:t>均值和</a:t>
              </a:r>
              <a:r>
                <a:rPr lang="zh-TW" altLang="en-US" sz="1100" dirty="0">
                  <a:latin typeface="Times New Roman" panose="02020603050405020304" pitchFamily="18" charset="0"/>
                  <a:cs typeface="Times New Roman" panose="02020603050405020304" pitchFamily="18" charset="0"/>
                </a:rPr>
                <a:t>過程變差極差圖很好地顯示出來，特別是當極差圖顯示可能只有一個</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二個或三個極差值在控制限內時，這種測量</a:t>
              </a:r>
              <a:r>
                <a:rPr lang="zh-CN" altLang="en-US" sz="1100" dirty="0">
                  <a:latin typeface="Times New Roman" panose="02020603050405020304" pitchFamily="18" charset="0"/>
                  <a:cs typeface="Times New Roman" panose="02020603050405020304" pitchFamily="18" charset="0"/>
                </a:rPr>
                <a:t>可能</a:t>
              </a:r>
              <a:r>
                <a:rPr lang="zh-TW" altLang="en-US" sz="1100" dirty="0">
                  <a:latin typeface="Times New Roman" panose="02020603050405020304" pitchFamily="18" charset="0"/>
                  <a:cs typeface="Times New Roman" panose="02020603050405020304" pitchFamily="18" charset="0"/>
                </a:rPr>
                <a:t>就是在分辨力不足時進行的，同樣</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如果極差圖顯示出可能四個極差值在控制限內，並</a:t>
              </a:r>
              <a:r>
                <a:rPr lang="zh-CN" altLang="en-US" sz="1100" dirty="0">
                  <a:latin typeface="Times New Roman" panose="02020603050405020304" pitchFamily="18" charset="0"/>
                  <a:cs typeface="Times New Roman" panose="02020603050405020304" pitchFamily="18" charset="0"/>
                </a:rPr>
                <a:t>有</a:t>
              </a:r>
              <a:r>
                <a:rPr lang="zh-TW" altLang="en-US" sz="1100" dirty="0">
                  <a:latin typeface="Times New Roman" panose="02020603050405020304" pitchFamily="18" charset="0"/>
                  <a:cs typeface="Times New Roman" panose="02020603050405020304" pitchFamily="18" charset="0"/>
                </a:rPr>
                <a:t>超過四分之一的極差值為零，那麼，</a:t>
              </a:r>
              <a:r>
                <a:rPr lang="zh-CN" altLang="en-US" sz="1100" dirty="0">
                  <a:latin typeface="Times New Roman" panose="02020603050405020304" pitchFamily="18" charset="0"/>
                  <a:cs typeface="Times New Roman" panose="02020603050405020304" pitchFamily="18" charset="0"/>
                </a:rPr>
                <a:t>這個</a:t>
              </a:r>
              <a:r>
                <a:rPr lang="zh-TW" altLang="en-US" sz="1100" dirty="0">
                  <a:latin typeface="Times New Roman" panose="02020603050405020304" pitchFamily="18" charset="0"/>
                  <a:cs typeface="Times New Roman" panose="02020603050405020304" pitchFamily="18" charset="0"/>
                </a:rPr>
                <a:t>測量</a:t>
              </a:r>
              <a:r>
                <a:rPr lang="zh-CN" altLang="en-US" sz="1100" dirty="0">
                  <a:latin typeface="Times New Roman" panose="02020603050405020304" pitchFamily="18" charset="0"/>
                  <a:cs typeface="Times New Roman" panose="02020603050405020304" pitchFamily="18" charset="0"/>
                </a:rPr>
                <a:t>也有可能</a:t>
              </a:r>
              <a:r>
                <a:rPr lang="zh-TW" altLang="en-US" sz="1100" dirty="0">
                  <a:latin typeface="Times New Roman" panose="02020603050405020304" pitchFamily="18" charset="0"/>
                  <a:cs typeface="Times New Roman" panose="02020603050405020304" pitchFamily="18" charset="0"/>
                </a:rPr>
                <a:t>是在分辨力不足時進行的</a:t>
              </a:r>
              <a:r>
                <a:rPr lang="zh-CN" altLang="en-US" sz="1100" dirty="0">
                  <a:latin typeface="Times New Roman" panose="02020603050405020304" pitchFamily="18" charset="0"/>
                  <a:cs typeface="Times New Roman" panose="02020603050405020304" pitchFamily="18" charset="0"/>
                </a:rPr>
                <a:t>；</a:t>
              </a:r>
              <a:r>
                <a:rPr lang="zh-TW" altLang="en-US" sz="1100" dirty="0">
                  <a:latin typeface="Times New Roman" panose="02020603050405020304" pitchFamily="18" charset="0"/>
                  <a:cs typeface="Times New Roman" panose="02020603050405020304" pitchFamily="18" charset="0"/>
                </a:rPr>
                <a:t>因此為了得到足夠的分辨力，</a:t>
              </a:r>
              <a:r>
                <a:rPr lang="zh-CN" altLang="en-US" sz="1100" dirty="0">
                  <a:latin typeface="Times New Roman" panose="02020603050405020304" pitchFamily="18" charset="0"/>
                  <a:cs typeface="Times New Roman" panose="02020603050405020304" pitchFamily="18" charset="0"/>
                </a:rPr>
                <a:t>通常</a:t>
              </a:r>
              <a:r>
                <a:rPr lang="zh-TW" altLang="en-US" sz="1100" dirty="0">
                  <a:latin typeface="Times New Roman" panose="02020603050405020304" pitchFamily="18" charset="0"/>
                  <a:cs typeface="Times New Roman" panose="02020603050405020304" pitchFamily="18" charset="0"/>
                </a:rPr>
                <a:t>推薦有效</a:t>
              </a:r>
              <a:r>
                <a:rPr lang="zh-CN" altLang="en-US" sz="1100" dirty="0">
                  <a:latin typeface="Times New Roman" panose="02020603050405020304" pitchFamily="18" charset="0"/>
                  <a:cs typeface="Times New Roman" panose="02020603050405020304" pitchFamily="18" charset="0"/>
                </a:rPr>
                <a:t>分辨率</a:t>
              </a:r>
              <a:r>
                <a:rPr lang="zh-TW" altLang="en-US" sz="1100" dirty="0">
                  <a:latin typeface="Times New Roman" panose="02020603050405020304" pitchFamily="18" charset="0"/>
                  <a:cs typeface="Times New Roman" panose="02020603050405020304" pitchFamily="18" charset="0"/>
                </a:rPr>
                <a:t>應為全過程</a:t>
              </a:r>
              <a:r>
                <a:rPr lang="en-US" altLang="zh-TW" sz="1100" dirty="0">
                  <a:latin typeface="Times New Roman" panose="02020603050405020304" pitchFamily="18" charset="0"/>
                  <a:cs typeface="Times New Roman" panose="02020603050405020304" pitchFamily="18" charset="0"/>
                </a:rPr>
                <a:t>6σ</a:t>
              </a:r>
              <a:r>
                <a:rPr lang="zh-TW" altLang="en-US" sz="1100" dirty="0">
                  <a:latin typeface="Times New Roman" panose="02020603050405020304" pitchFamily="18" charset="0"/>
                  <a:cs typeface="Times New Roman" panose="02020603050405020304" pitchFamily="18" charset="0"/>
                </a:rPr>
                <a:t>標準差的十分之一，而不是傳統規則</a:t>
              </a:r>
              <a:r>
                <a:rPr lang="zh-CN" altLang="en-US" sz="1100" dirty="0">
                  <a:latin typeface="Times New Roman" panose="02020603050405020304" pitchFamily="18" charset="0"/>
                  <a:cs typeface="Times New Roman" panose="02020603050405020304" pitchFamily="18" charset="0"/>
                </a:rPr>
                <a:t>的</a:t>
              </a:r>
              <a:r>
                <a:rPr lang="zh-TW" altLang="en-US" sz="1100" dirty="0">
                  <a:latin typeface="Times New Roman" panose="02020603050405020304" pitchFamily="18" charset="0"/>
                  <a:cs typeface="Times New Roman" panose="02020603050405020304" pitchFamily="18" charset="0"/>
                </a:rPr>
                <a:t>可視</a:t>
              </a:r>
              <a:r>
                <a:rPr lang="zh-CN" altLang="en-US" sz="1100" dirty="0">
                  <a:latin typeface="Times New Roman" panose="02020603050405020304" pitchFamily="18" charset="0"/>
                  <a:cs typeface="Times New Roman" panose="02020603050405020304" pitchFamily="18" charset="0"/>
                </a:rPr>
                <a:t>分辨率</a:t>
              </a:r>
              <a:r>
                <a:rPr lang="zh-TW" altLang="en-US" sz="1100" dirty="0">
                  <a:latin typeface="Times New Roman" panose="02020603050405020304" pitchFamily="18" charset="0"/>
                  <a:cs typeface="Times New Roman" panose="02020603050405020304" pitchFamily="18" charset="0"/>
                </a:rPr>
                <a:t>最大為公差寬度的十分之一</a:t>
              </a:r>
              <a:r>
                <a:rPr lang="zh-CN" altLang="en-US" sz="1100" dirty="0">
                  <a:latin typeface="Times New Roman" panose="02020603050405020304" pitchFamily="18" charset="0"/>
                  <a:cs typeface="Times New Roman" panose="02020603050405020304" pitchFamily="18" charset="0"/>
                </a:rPr>
                <a:t>；</a:t>
              </a:r>
              <a:endParaRPr lang="zh-TW" altLang="en-US" sz="1100" dirty="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8675"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靈敏度與檢出限</a:t>
            </a:r>
            <a:r>
              <a:rPr lang="en-US" altLang="zh-TW" sz="1100" dirty="0"/>
              <a:t>(</a:t>
            </a:r>
            <a:r>
              <a:rPr lang="zh-TW" altLang="en-US" sz="1100" dirty="0"/>
              <a:t>分辨能力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CLSI-EP17-A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ISO11843</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MSA</a:t>
            </a:r>
            <a:endParaRPr lang="zh-TW" altLang="en-US" sz="1300" dirty="0">
              <a:solidFill>
                <a:srgbClr val="000000"/>
              </a:solidFill>
              <a:latin typeface="Times New Roman" pitchFamily="18" charset="0"/>
              <a:cs typeface="Times New Roman" pitchFamily="18" charset="0"/>
            </a:endParaRPr>
          </a:p>
        </p:txBody>
      </p:sp>
      <p:grpSp>
        <p:nvGrpSpPr>
          <p:cNvPr id="23" name="组合 22"/>
          <p:cNvGrpSpPr/>
          <p:nvPr/>
        </p:nvGrpSpPr>
        <p:grpSpPr>
          <a:xfrm>
            <a:off x="313436" y="713818"/>
            <a:ext cx="10862856" cy="5147337"/>
            <a:chOff x="313436" y="713818"/>
            <a:chExt cx="10862856" cy="5147337"/>
          </a:xfrm>
        </p:grpSpPr>
        <p:sp>
          <p:nvSpPr>
            <p:cNvPr id="11" name="Rectangle 14"/>
            <p:cNvSpPr>
              <a:spLocks noChangeArrowheads="1"/>
            </p:cNvSpPr>
            <p:nvPr/>
          </p:nvSpPr>
          <p:spPr bwMode="auto">
            <a:xfrm>
              <a:off x="313436" y="713818"/>
              <a:ext cx="10862856"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100" dirty="0"/>
                <a:t>       </a:t>
              </a:r>
              <a:r>
                <a:rPr lang="zh-CN" altLang="en-US" sz="1100" dirty="0"/>
                <a:t>實驗診斷中檢測系統的靈敏度會對結果變異產生影響，結果變異增大會導致報告結果的參考變化值</a:t>
              </a:r>
              <a:r>
                <a:rPr lang="en-US" altLang="zh-CN" sz="1100" dirty="0">
                  <a:latin typeface="Times New Roman" panose="02020603050405020304" pitchFamily="18" charset="0"/>
                  <a:cs typeface="Times New Roman" panose="02020603050405020304" pitchFamily="18" charset="0"/>
                </a:rPr>
                <a:t>(</a:t>
              </a:r>
              <a:r>
                <a:rPr lang="en-US" altLang="zh-CN" sz="1100" i="1" dirty="0">
                  <a:latin typeface="Times New Roman" panose="02020603050405020304" pitchFamily="18" charset="0"/>
                  <a:cs typeface="Times New Roman" panose="02020603050405020304" pitchFamily="18" charset="0"/>
                </a:rPr>
                <a:t>RCV</a:t>
              </a:r>
              <a:r>
                <a:rPr lang="en-US" altLang="zh-CN" sz="1100" dirty="0">
                  <a:latin typeface="Times New Roman" panose="02020603050405020304" pitchFamily="18" charset="0"/>
                  <a:cs typeface="Times New Roman" panose="02020603050405020304" pitchFamily="18" charset="0"/>
                </a:rPr>
                <a:t>)</a:t>
              </a:r>
              <a:r>
                <a:rPr lang="zh-CN" altLang="en-US" sz="1100" dirty="0"/>
                <a:t>增大，從而影響臨床監測中的使用效果，實驗診斷中有幾個限值比較重要，直接決定了檢測系統的報告範圍，其中主要包括：空白限、定性限、定量限、線性上限和可報告範圍上限等，其中線性上限和可報告範圍上限大多考慮的是偏倚所帶入的不確定度並已於前述有過討論，如下主要討論低端比較重要的三個限值即：空白限、定性限和定量限；</a:t>
              </a:r>
              <a:endParaRPr lang="zh-TW" altLang="en-US" sz="1100" dirty="0"/>
            </a:p>
          </p:txBody>
        </p:sp>
        <p:grpSp>
          <p:nvGrpSpPr>
            <p:cNvPr id="21" name="组合 20"/>
            <p:cNvGrpSpPr/>
            <p:nvPr/>
          </p:nvGrpSpPr>
          <p:grpSpPr>
            <a:xfrm>
              <a:off x="948437" y="1486821"/>
              <a:ext cx="9680792" cy="4374334"/>
              <a:chOff x="948437" y="1576761"/>
              <a:chExt cx="9680792" cy="4374334"/>
            </a:xfrm>
          </p:grpSpPr>
          <p:pic>
            <p:nvPicPr>
              <p:cNvPr id="8" name="图片 7"/>
              <p:cNvPicPr>
                <a:picLocks noChangeAspect="1"/>
              </p:cNvPicPr>
              <p:nvPr/>
            </p:nvPicPr>
            <p:blipFill>
              <a:blip r:embed="rId3"/>
              <a:stretch>
                <a:fillRect/>
              </a:stretch>
            </p:blipFill>
            <p:spPr>
              <a:xfrm>
                <a:off x="948437" y="1576761"/>
                <a:ext cx="9680792" cy="4374334"/>
              </a:xfrm>
              <a:prstGeom prst="rect">
                <a:avLst/>
              </a:prstGeom>
            </p:spPr>
          </p:pic>
          <p:grpSp>
            <p:nvGrpSpPr>
              <p:cNvPr id="3" name="组合 2"/>
              <p:cNvGrpSpPr/>
              <p:nvPr/>
            </p:nvGrpSpPr>
            <p:grpSpPr>
              <a:xfrm>
                <a:off x="3369041" y="4852130"/>
                <a:ext cx="6491990" cy="941267"/>
                <a:chOff x="3369041" y="4912090"/>
                <a:chExt cx="6491990" cy="941267"/>
              </a:xfrm>
            </p:grpSpPr>
            <p:sp>
              <p:nvSpPr>
                <p:cNvPr id="9" name="左大括号 8"/>
                <p:cNvSpPr/>
                <p:nvPr/>
              </p:nvSpPr>
              <p:spPr>
                <a:xfrm rot="16200000">
                  <a:off x="3683367" y="5178788"/>
                  <a:ext cx="123825" cy="7524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3502390" y="5674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未檢出</a:t>
                  </a:r>
                </a:p>
              </p:txBody>
            </p:sp>
            <p:sp>
              <p:nvSpPr>
                <p:cNvPr id="14" name="左大括号 13"/>
                <p:cNvSpPr/>
                <p:nvPr/>
              </p:nvSpPr>
              <p:spPr>
                <a:xfrm rot="16200000">
                  <a:off x="5298481" y="4373297"/>
                  <a:ext cx="123826" cy="23634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p:cNvSpPr/>
                <p:nvPr/>
              </p:nvSpPr>
              <p:spPr>
                <a:xfrm>
                  <a:off x="4701134" y="5674090"/>
                  <a:ext cx="1304925"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檢出，但結果不確定度高</a:t>
                  </a:r>
                </a:p>
              </p:txBody>
            </p:sp>
            <p:sp>
              <p:nvSpPr>
                <p:cNvPr id="16" name="矩形 15"/>
                <p:cNvSpPr/>
                <p:nvPr/>
              </p:nvSpPr>
              <p:spPr>
                <a:xfrm>
                  <a:off x="7595054" y="5674090"/>
                  <a:ext cx="1304925"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檢出，并可準確報告結果</a:t>
                  </a:r>
                </a:p>
              </p:txBody>
            </p:sp>
            <p:sp>
              <p:nvSpPr>
                <p:cNvPr id="17" name="左大括号 16"/>
                <p:cNvSpPr/>
                <p:nvPr/>
              </p:nvSpPr>
              <p:spPr>
                <a:xfrm rot="16200000">
                  <a:off x="8194800" y="3950707"/>
                  <a:ext cx="123825" cy="32086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3896490" y="4912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空白限</a:t>
                  </a:r>
                </a:p>
              </p:txBody>
            </p:sp>
            <p:sp>
              <p:nvSpPr>
                <p:cNvPr id="19" name="矩形 18"/>
                <p:cNvSpPr/>
                <p:nvPr/>
              </p:nvSpPr>
              <p:spPr>
                <a:xfrm>
                  <a:off x="4706115" y="4912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定性限</a:t>
                  </a:r>
                </a:p>
              </p:txBody>
            </p:sp>
            <p:sp>
              <p:nvSpPr>
                <p:cNvPr id="20" name="矩形 19"/>
                <p:cNvSpPr/>
                <p:nvPr/>
              </p:nvSpPr>
              <p:spPr>
                <a:xfrm>
                  <a:off x="6350994" y="4912090"/>
                  <a:ext cx="507206" cy="17926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solidFill>
                        <a:schemeClr val="tx1"/>
                      </a:solidFill>
                      <a:latin typeface="宋体" panose="02010600030101010101" pitchFamily="2" charset="-122"/>
                      <a:ea typeface="宋体" panose="02010600030101010101" pitchFamily="2" charset="-122"/>
                    </a:rPr>
                    <a:t>定量限</a:t>
                  </a:r>
                </a:p>
              </p:txBody>
            </p:sp>
          </p:grpSp>
        </p:grpSp>
      </p:grpSp>
    </p:spTree>
    <p:extLst>
      <p:ext uri="{BB962C8B-B14F-4D97-AF65-F5344CB8AC3E}">
        <p14:creationId xmlns:p14="http://schemas.microsoft.com/office/powerpoint/2010/main" val="1507459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28675"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靈敏度與檢出限</a:t>
            </a:r>
            <a:r>
              <a:rPr lang="en-US" altLang="zh-TW" sz="1100" dirty="0"/>
              <a:t>(</a:t>
            </a:r>
            <a:r>
              <a:rPr lang="zh-TW" altLang="en-US" sz="1100" dirty="0"/>
              <a:t>分辨能力</a:t>
            </a:r>
            <a:r>
              <a:rPr lang="en-US" altLang="zh-TW" sz="1100" dirty="0"/>
              <a:t>)</a:t>
            </a:r>
            <a:r>
              <a:rPr lang="zh-CN" altLang="en-US" sz="1300" dirty="0">
                <a:solidFill>
                  <a:srgbClr val="000000"/>
                </a:solidFill>
              </a:rPr>
              <a:t> ：</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CLSI-EP17-A</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ISO11843</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MSA</a:t>
            </a:r>
            <a:endParaRPr lang="zh-TW" altLang="en-US" sz="1300" dirty="0">
              <a:solidFill>
                <a:srgbClr val="000000"/>
              </a:solidFill>
              <a:latin typeface="Times New Roman" pitchFamily="18" charset="0"/>
              <a:cs typeface="Times New Roman" pitchFamily="18" charset="0"/>
            </a:endParaRPr>
          </a:p>
        </p:txBody>
      </p:sp>
      <p:grpSp>
        <p:nvGrpSpPr>
          <p:cNvPr id="6" name="组合 5"/>
          <p:cNvGrpSpPr/>
          <p:nvPr/>
        </p:nvGrpSpPr>
        <p:grpSpPr>
          <a:xfrm>
            <a:off x="1091825" y="761539"/>
            <a:ext cx="9594372" cy="5057703"/>
            <a:chOff x="802539" y="770504"/>
            <a:chExt cx="9594372" cy="5057703"/>
          </a:xfrm>
        </p:grpSpPr>
        <p:sp>
          <p:nvSpPr>
            <p:cNvPr id="11" name="Rectangle 14"/>
            <p:cNvSpPr>
              <a:spLocks noChangeArrowheads="1"/>
            </p:cNvSpPr>
            <p:nvPr/>
          </p:nvSpPr>
          <p:spPr bwMode="auto">
            <a:xfrm>
              <a:off x="802539" y="770504"/>
              <a:ext cx="9594372"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假設：一個濃度約 </a:t>
              </a:r>
              <a:r>
                <a:rPr lang="en-US" altLang="zh-CN" sz="1100" dirty="0">
                  <a:latin typeface="Times New Roman" pitchFamily="18" charset="0"/>
                  <a:cs typeface="Times New Roman" pitchFamily="18" charset="0"/>
                </a:rPr>
                <a:t>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 </a:t>
              </a:r>
              <a:r>
                <a:rPr lang="zh-CN" altLang="en-US" sz="1100" dirty="0">
                  <a:latin typeface="Times New Roman" pitchFamily="18" charset="0"/>
                  <a:cs typeface="Times New Roman" pitchFamily="18" charset="0"/>
                </a:rPr>
                <a:t>左右的</a:t>
              </a:r>
              <a:r>
                <a:rPr lang="zh-CN" altLang="en-US" sz="1100" dirty="0"/>
                <a:t>促甲狀腺激素</a:t>
              </a:r>
              <a:r>
                <a:rPr lang="en-US" altLang="zh-CN" sz="1000" dirty="0"/>
                <a:t>(</a:t>
              </a:r>
              <a:r>
                <a:rPr lang="en-US" altLang="zh-CN" sz="1000" i="1" dirty="0">
                  <a:latin typeface="Times New Roman" pitchFamily="18" charset="0"/>
                  <a:cs typeface="Times New Roman" pitchFamily="18" charset="0"/>
                </a:rPr>
                <a:t>TSH</a:t>
              </a:r>
              <a:r>
                <a:rPr lang="en-US" altLang="zh-CN" sz="1000" dirty="0"/>
                <a:t>)</a:t>
              </a:r>
              <a:r>
                <a:rPr lang="zh-CN" altLang="en-US" sz="1100" dirty="0"/>
                <a:t>的樣本，如果檢測系統的分析靈敏度分別約：</a:t>
              </a:r>
              <a:r>
                <a:rPr lang="en-US" altLang="zh-CN" sz="1100" dirty="0">
                  <a:latin typeface="Times New Roman" pitchFamily="18" charset="0"/>
                  <a:cs typeface="Times New Roman" pitchFamily="18" charset="0"/>
                </a:rPr>
                <a:t>0.001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0.01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0.1 </a:t>
              </a:r>
              <a:r>
                <a:rPr lang="en-US" altLang="zh-CN" sz="1100" dirty="0" err="1">
                  <a:latin typeface="Times New Roman" pitchFamily="18" charset="0"/>
                  <a:cs typeface="Times New Roman" pitchFamily="18" charset="0"/>
                </a:rPr>
                <a:t>mIU</a:t>
              </a:r>
              <a:r>
                <a:rPr lang="en-US" altLang="zh-CN" sz="1100"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a:t>
              </a:r>
              <a:r>
                <a:rPr lang="zh-CN" altLang="en-US" sz="1100" dirty="0"/>
                <a:t>監測如下：</a:t>
              </a:r>
              <a:endParaRPr lang="zh-TW" altLang="en-US" sz="1100" dirty="0"/>
            </a:p>
          </p:txBody>
        </p:sp>
        <p:grpSp>
          <p:nvGrpSpPr>
            <p:cNvPr id="5" name="组合 4"/>
            <p:cNvGrpSpPr/>
            <p:nvPr/>
          </p:nvGrpSpPr>
          <p:grpSpPr>
            <a:xfrm>
              <a:off x="896471" y="1209207"/>
              <a:ext cx="9213836" cy="4619000"/>
              <a:chOff x="896471" y="1209207"/>
              <a:chExt cx="9213836" cy="4619000"/>
            </a:xfrm>
          </p:grpSpPr>
          <p:pic>
            <p:nvPicPr>
              <p:cNvPr id="15053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58" y="2763816"/>
                <a:ext cx="5901648" cy="150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659" y="1209207"/>
                <a:ext cx="5901648" cy="150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471" y="1209208"/>
                <a:ext cx="3063729" cy="461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8658" y="4318424"/>
                <a:ext cx="5901648" cy="150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423754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36052" y="3615"/>
            <a:ext cx="8524875" cy="430213"/>
          </a:xfrm>
        </p:spPr>
        <p:txBody>
          <a:bodyPr/>
          <a:lstStyle/>
          <a:p>
            <a:r>
              <a:rPr lang="zh-TW" altLang="en-US" sz="1350" dirty="0">
                <a:ea typeface="楷体_GB2312" pitchFamily="49" charset="-122"/>
              </a:rPr>
              <a:t>從計量學角度</a:t>
            </a:r>
            <a:r>
              <a:rPr lang="zh-CN" altLang="en-US" sz="1350" dirty="0">
                <a:ea typeface="楷体_GB2312" pitchFamily="49" charset="-122"/>
              </a:rPr>
              <a:t>進行</a:t>
            </a:r>
            <a:r>
              <a:rPr lang="zh-TW" altLang="en-US" sz="1350" dirty="0">
                <a:ea typeface="楷体_GB2312" pitchFamily="49" charset="-122"/>
              </a:rPr>
              <a:t>醫學檢驗系統性能分析</a:t>
            </a:r>
            <a:endParaRPr lang="zh-CN" altLang="en-US" sz="1350" dirty="0">
              <a:ea typeface="楷体_GB2312" pitchFamily="49" charset="-122"/>
            </a:endParaRPr>
          </a:p>
        </p:txBody>
      </p:sp>
      <p:sp>
        <p:nvSpPr>
          <p:cNvPr id="18435" name="矩形 3"/>
          <p:cNvSpPr>
            <a:spLocks noChangeArrowheads="1"/>
          </p:cNvSpPr>
          <p:nvPr/>
        </p:nvSpPr>
        <p:spPr bwMode="auto">
          <a:xfrm>
            <a:off x="58277" y="324064"/>
            <a:ext cx="1043813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9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美国临床实验室标准化协会</a:t>
            </a:r>
            <a:r>
              <a:rPr lang="en-US" altLang="zh-CN" sz="900" dirty="0">
                <a:latin typeface="Times New Roman" panose="02020603050405020304" pitchFamily="18" charset="0"/>
                <a:cs typeface="Times New Roman" panose="02020603050405020304" pitchFamily="18" charset="0"/>
              </a:rPr>
              <a:t>(</a:t>
            </a:r>
            <a:r>
              <a:rPr lang="en-US" altLang="zh-CN" sz="900" i="1" dirty="0">
                <a:latin typeface="Times New Roman" panose="02020603050405020304" pitchFamily="18" charset="0"/>
                <a:cs typeface="Times New Roman" panose="02020603050405020304" pitchFamily="18" charset="0"/>
              </a:rPr>
              <a:t>Clinical and Laboratory Standards Institute</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系列指南；</a:t>
            </a:r>
          </a:p>
        </p:txBody>
      </p:sp>
      <p:sp>
        <p:nvSpPr>
          <p:cNvPr id="18" name="右大括号 17"/>
          <p:cNvSpPr/>
          <p:nvPr/>
        </p:nvSpPr>
        <p:spPr bwMode="auto">
          <a:xfrm flipH="1">
            <a:off x="1924362" y="776028"/>
            <a:ext cx="439766" cy="5053542"/>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1000"/>
          </a:p>
        </p:txBody>
      </p:sp>
      <p:sp>
        <p:nvSpPr>
          <p:cNvPr id="42" name="矩形 41"/>
          <p:cNvSpPr/>
          <p:nvPr/>
        </p:nvSpPr>
        <p:spPr>
          <a:xfrm>
            <a:off x="851632" y="3165197"/>
            <a:ext cx="1072730" cy="275204"/>
          </a:xfrm>
          <a:prstGeom prst="rect">
            <a:avLst/>
          </a:prstGeom>
          <a:ln>
            <a:noFill/>
          </a:ln>
        </p:spPr>
        <p:txBody>
          <a:bodyPr wrap="none" anchor="ctr" anchorCtr="0">
            <a:spAutoFit/>
          </a:bodyPr>
          <a:lstStyle/>
          <a:p>
            <a:pPr algn="ctr">
              <a:lnSpc>
                <a:spcPct val="150000"/>
              </a:lnSpc>
            </a:pPr>
            <a:r>
              <a:rPr lang="en-US" altLang="zh-TW" sz="900" i="1" dirty="0">
                <a:latin typeface="Times New Roman" panose="02020603050405020304" pitchFamily="18" charset="0"/>
                <a:cs typeface="Times New Roman" panose="02020603050405020304" pitchFamily="18" charset="0"/>
              </a:rPr>
              <a:t>Method Evaluation</a:t>
            </a:r>
            <a:endParaRPr lang="zh-CN" altLang="en-US" sz="900" i="1" dirty="0">
              <a:latin typeface="Times New Roman" panose="02020603050405020304" pitchFamily="18" charset="0"/>
              <a:cs typeface="Times New Roman" panose="02020603050405020304" pitchFamily="18" charset="0"/>
            </a:endParaRPr>
          </a:p>
        </p:txBody>
      </p:sp>
      <p:sp>
        <p:nvSpPr>
          <p:cNvPr id="44" name="矩形 43"/>
          <p:cNvSpPr/>
          <p:nvPr/>
        </p:nvSpPr>
        <p:spPr>
          <a:xfrm>
            <a:off x="2363064" y="776028"/>
            <a:ext cx="5695790"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51-</a:t>
            </a:r>
            <a:r>
              <a:rPr lang="en-US" altLang="zh-TW" sz="900" i="1" dirty="0">
                <a:latin typeface="Times New Roman" panose="02020603050405020304" pitchFamily="18" charset="0"/>
                <a:cs typeface="Times New Roman" panose="02020603050405020304" pitchFamily="18" charset="0"/>
              </a:rPr>
              <a:t>A. Expression of Measurement Uncertainty in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2012/1/1</a:t>
            </a:r>
            <a:endParaRPr lang="zh-CN" altLang="en-US" sz="900" dirty="0">
              <a:latin typeface="Times New Roman" panose="02020603050405020304" pitchFamily="18" charset="0"/>
              <a:cs typeface="Times New Roman" panose="02020603050405020304" pitchFamily="18" charset="0"/>
            </a:endParaRPr>
          </a:p>
        </p:txBody>
      </p:sp>
      <p:sp>
        <p:nvSpPr>
          <p:cNvPr id="45" name="矩形 44"/>
          <p:cNvSpPr/>
          <p:nvPr/>
        </p:nvSpPr>
        <p:spPr>
          <a:xfrm>
            <a:off x="2363226" y="1076110"/>
            <a:ext cx="7269939"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53-</a:t>
            </a:r>
            <a:r>
              <a:rPr lang="en-US" altLang="zh-TW" sz="900" i="1" dirty="0">
                <a:latin typeface="Times New Roman" panose="02020603050405020304" pitchFamily="18" charset="0"/>
                <a:cs typeface="Times New Roman" panose="02020603050405020304" pitchFamily="18" charset="0"/>
              </a:rPr>
              <a:t>A. Characterization and Qualification of Commutable Reference Materials for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.30,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.12). 2010/5/1</a:t>
            </a:r>
            <a:endParaRPr lang="zh-CN" altLang="en-US" sz="900" dirty="0">
              <a:latin typeface="Times New Roman" panose="02020603050405020304" pitchFamily="18" charset="0"/>
              <a:cs typeface="Times New Roman" panose="02020603050405020304" pitchFamily="18" charset="0"/>
            </a:endParaRPr>
          </a:p>
        </p:txBody>
      </p:sp>
      <p:sp>
        <p:nvSpPr>
          <p:cNvPr id="46" name="矩形 45"/>
          <p:cNvSpPr/>
          <p:nvPr/>
        </p:nvSpPr>
        <p:spPr>
          <a:xfrm>
            <a:off x="2363226" y="1376192"/>
            <a:ext cx="7151317"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Precision Performance of Quantitative Measurement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.24,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.25). 2004/8/1</a:t>
            </a:r>
            <a:endParaRPr lang="zh-CN" altLang="en-US" sz="900" dirty="0">
              <a:latin typeface="Times New Roman" panose="02020603050405020304" pitchFamily="18" charset="0"/>
              <a:cs typeface="Times New Roman" panose="02020603050405020304" pitchFamily="18" charset="0"/>
            </a:endParaRPr>
          </a:p>
        </p:txBody>
      </p:sp>
      <p:sp>
        <p:nvSpPr>
          <p:cNvPr id="47" name="矩形 46"/>
          <p:cNvSpPr/>
          <p:nvPr/>
        </p:nvSpPr>
        <p:spPr>
          <a:xfrm>
            <a:off x="2363226" y="1676274"/>
            <a:ext cx="7055136" cy="300082"/>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6-</a:t>
            </a:r>
            <a:r>
              <a:rPr lang="en-US" altLang="zh-TW" sz="900" i="1" dirty="0">
                <a:latin typeface="Times New Roman" panose="02020603050405020304" pitchFamily="18" charset="0"/>
                <a:cs typeface="Times New Roman" panose="02020603050405020304" pitchFamily="18" charset="0"/>
              </a:rPr>
              <a:t>A. Evaluation of the Linearity of Quantitative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Statistical Approach</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.16). 2003/4/1</a:t>
            </a:r>
            <a:endParaRPr lang="zh-CN" altLang="en-US" sz="900" dirty="0">
              <a:latin typeface="Times New Roman" panose="02020603050405020304" pitchFamily="18" charset="0"/>
              <a:cs typeface="Times New Roman" panose="02020603050405020304" pitchFamily="18" charset="0"/>
            </a:endParaRPr>
          </a:p>
        </p:txBody>
      </p:sp>
      <p:sp>
        <p:nvSpPr>
          <p:cNvPr id="48" name="矩形 47"/>
          <p:cNvSpPr/>
          <p:nvPr/>
        </p:nvSpPr>
        <p:spPr>
          <a:xfrm>
            <a:off x="2363226" y="1976356"/>
            <a:ext cx="5628464"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Interference Testing in Clinical Chemistry</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.27). 2005/11/1</a:t>
            </a:r>
            <a:endParaRPr lang="zh-CN" altLang="en-US" sz="900" dirty="0">
              <a:latin typeface="Times New Roman" panose="02020603050405020304" pitchFamily="18" charset="0"/>
              <a:cs typeface="Times New Roman" panose="02020603050405020304" pitchFamily="18" charset="0"/>
            </a:endParaRPr>
          </a:p>
        </p:txBody>
      </p:sp>
      <p:sp>
        <p:nvSpPr>
          <p:cNvPr id="49" name="矩形 48"/>
          <p:cNvSpPr/>
          <p:nvPr/>
        </p:nvSpPr>
        <p:spPr>
          <a:xfrm>
            <a:off x="2363226" y="2251560"/>
            <a:ext cx="6612708"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9-</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Method Comparison and Bias Estimation Using Patient Samples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.19). 2002/9/1</a:t>
            </a:r>
            <a:endParaRPr lang="zh-CN" altLang="en-US" sz="900" dirty="0">
              <a:latin typeface="Times New Roman" panose="02020603050405020304" pitchFamily="18" charset="0"/>
              <a:cs typeface="Times New Roman" panose="02020603050405020304" pitchFamily="18" charset="0"/>
            </a:endParaRPr>
          </a:p>
        </p:txBody>
      </p:sp>
      <p:sp>
        <p:nvSpPr>
          <p:cNvPr id="50" name="矩形 49"/>
          <p:cNvSpPr/>
          <p:nvPr/>
        </p:nvSpPr>
        <p:spPr>
          <a:xfrm>
            <a:off x="2363226" y="2527015"/>
            <a:ext cx="7689926"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10-</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3</a:t>
            </a:r>
            <a:r>
              <a:rPr lang="en-US" altLang="zh-TW" sz="900" i="1" dirty="0">
                <a:latin typeface="Times New Roman" panose="02020603050405020304" pitchFamily="18" charset="0"/>
                <a:cs typeface="Times New Roman" panose="02020603050405020304" pitchFamily="18" charset="0"/>
              </a:rPr>
              <a:t>. Preliminary Evaluation of Quantitative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Third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.34). 2006/11/1</a:t>
            </a:r>
            <a:endParaRPr lang="zh-CN" altLang="en-US" sz="900" dirty="0">
              <a:latin typeface="Times New Roman" panose="02020603050405020304" pitchFamily="18" charset="0"/>
              <a:cs typeface="Times New Roman" panose="02020603050405020304" pitchFamily="18" charset="0"/>
            </a:endParaRPr>
          </a:p>
        </p:txBody>
      </p:sp>
      <p:sp>
        <p:nvSpPr>
          <p:cNvPr id="51" name="矩形 50"/>
          <p:cNvSpPr/>
          <p:nvPr/>
        </p:nvSpPr>
        <p:spPr>
          <a:xfrm>
            <a:off x="2363226" y="2802326"/>
            <a:ext cx="5128327"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11-</a:t>
            </a:r>
            <a:r>
              <a:rPr lang="en-US" altLang="zh-TW" sz="900" i="1" dirty="0">
                <a:latin typeface="Times New Roman" panose="02020603050405020304" pitchFamily="18" charset="0"/>
                <a:cs typeface="Times New Roman" panose="02020603050405020304" pitchFamily="18" charset="0"/>
              </a:rPr>
              <a:t>P. Uniformity of Claims For In Vitro Diagnostic Tests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Proposed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1996/7/1</a:t>
            </a:r>
            <a:endParaRPr lang="zh-CN" altLang="en-US" sz="900" dirty="0">
              <a:latin typeface="Times New Roman" panose="02020603050405020304" pitchFamily="18" charset="0"/>
              <a:cs typeface="Times New Roman" panose="02020603050405020304" pitchFamily="18" charset="0"/>
            </a:endParaRPr>
          </a:p>
        </p:txBody>
      </p:sp>
      <p:sp>
        <p:nvSpPr>
          <p:cNvPr id="52" name="矩形 51"/>
          <p:cNvSpPr/>
          <p:nvPr/>
        </p:nvSpPr>
        <p:spPr>
          <a:xfrm>
            <a:off x="2364129" y="3077530"/>
            <a:ext cx="6490879"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12-</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Protocol for Evaluation of Qualitative Test Performance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.28,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 2008/1/1</a:t>
            </a:r>
            <a:endParaRPr lang="zh-CN" altLang="en-US" sz="900" dirty="0">
              <a:latin typeface="Times New Roman" panose="02020603050405020304" pitchFamily="18" charset="0"/>
              <a:cs typeface="Times New Roman" panose="02020603050405020304" pitchFamily="18" charset="0"/>
            </a:endParaRPr>
          </a:p>
        </p:txBody>
      </p:sp>
      <p:sp>
        <p:nvSpPr>
          <p:cNvPr id="53" name="矩形 52"/>
          <p:cNvSpPr/>
          <p:nvPr/>
        </p:nvSpPr>
        <p:spPr>
          <a:xfrm>
            <a:off x="2364129" y="3352734"/>
            <a:ext cx="4214615"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13-</a:t>
            </a:r>
            <a:r>
              <a:rPr lang="en-US" altLang="zh-TW" sz="900" i="1" dirty="0">
                <a:latin typeface="Times New Roman" panose="02020603050405020304" pitchFamily="18" charset="0"/>
                <a:cs typeface="Times New Roman" panose="02020603050405020304" pitchFamily="18" charset="0"/>
              </a:rPr>
              <a:t>R. Laboratory Statistics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Standard Deviation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Report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1995/8/1</a:t>
            </a:r>
            <a:endParaRPr lang="zh-CN" altLang="en-US" sz="900" dirty="0">
              <a:latin typeface="Times New Roman" panose="02020603050405020304" pitchFamily="18" charset="0"/>
              <a:cs typeface="Times New Roman" panose="02020603050405020304" pitchFamily="18" charset="0"/>
            </a:endParaRPr>
          </a:p>
        </p:txBody>
      </p:sp>
      <p:sp>
        <p:nvSpPr>
          <p:cNvPr id="54" name="矩形 53"/>
          <p:cNvSpPr/>
          <p:nvPr/>
        </p:nvSpPr>
        <p:spPr>
          <a:xfrm>
            <a:off x="2364129" y="3627938"/>
            <a:ext cx="4897495"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Matrix Effects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2005/1/1</a:t>
            </a:r>
            <a:endParaRPr lang="zh-CN" altLang="en-US" sz="900" dirty="0">
              <a:latin typeface="Times New Roman" panose="02020603050405020304" pitchFamily="18" charset="0"/>
              <a:cs typeface="Times New Roman" panose="02020603050405020304" pitchFamily="18" charset="0"/>
            </a:endParaRPr>
          </a:p>
        </p:txBody>
      </p:sp>
      <p:sp>
        <p:nvSpPr>
          <p:cNvPr id="55" name="矩形 54"/>
          <p:cNvSpPr/>
          <p:nvPr/>
        </p:nvSpPr>
        <p:spPr>
          <a:xfrm>
            <a:off x="2364129" y="3903142"/>
            <a:ext cx="6510115"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Verification of Performance for Precision and Trueness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.17). 2005/6/1</a:t>
            </a:r>
            <a:endParaRPr lang="zh-CN" altLang="en-US" sz="900" dirty="0">
              <a:latin typeface="Times New Roman" panose="02020603050405020304" pitchFamily="18" charset="0"/>
              <a:cs typeface="Times New Roman" panose="02020603050405020304" pitchFamily="18" charset="0"/>
            </a:endParaRPr>
          </a:p>
        </p:txBody>
      </p:sp>
      <p:sp>
        <p:nvSpPr>
          <p:cNvPr id="56" name="矩形 55"/>
          <p:cNvSpPr/>
          <p:nvPr/>
        </p:nvSpPr>
        <p:spPr>
          <a:xfrm>
            <a:off x="2364129" y="4178346"/>
            <a:ext cx="7571303"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Detection Capability for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2012/6/1</a:t>
            </a:r>
            <a:endParaRPr lang="zh-CN" altLang="en-US" sz="900" dirty="0">
              <a:latin typeface="Times New Roman" panose="02020603050405020304" pitchFamily="18" charset="0"/>
              <a:cs typeface="Times New Roman" panose="02020603050405020304" pitchFamily="18" charset="0"/>
            </a:endParaRPr>
          </a:p>
        </p:txBody>
      </p:sp>
      <p:sp>
        <p:nvSpPr>
          <p:cNvPr id="57" name="矩形 56"/>
          <p:cNvSpPr/>
          <p:nvPr/>
        </p:nvSpPr>
        <p:spPr>
          <a:xfrm>
            <a:off x="2364129" y="4453550"/>
            <a:ext cx="7446269"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18-</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Risk Management Techniques to Identify and Control Laboratory Error Sources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.26). 2009/11/1</a:t>
            </a:r>
            <a:endParaRPr lang="zh-CN" altLang="en-US" sz="900" dirty="0">
              <a:latin typeface="Times New Roman" panose="02020603050405020304" pitchFamily="18" charset="0"/>
              <a:cs typeface="Times New Roman" panose="02020603050405020304" pitchFamily="18" charset="0"/>
            </a:endParaRPr>
          </a:p>
        </p:txBody>
      </p:sp>
      <p:sp>
        <p:nvSpPr>
          <p:cNvPr id="58" name="矩形 57"/>
          <p:cNvSpPr/>
          <p:nvPr/>
        </p:nvSpPr>
        <p:spPr>
          <a:xfrm>
            <a:off x="2364129" y="4728754"/>
            <a:ext cx="6048451"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21-</a:t>
            </a:r>
            <a:r>
              <a:rPr lang="en-US" altLang="zh-TW" sz="900" i="1" dirty="0">
                <a:latin typeface="Times New Roman" panose="02020603050405020304" pitchFamily="18" charset="0"/>
                <a:cs typeface="Times New Roman" panose="02020603050405020304" pitchFamily="18" charset="0"/>
              </a:rPr>
              <a:t>A. Estimation of Total Analytical Error for Clinical Laboratory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2003/4/1</a:t>
            </a:r>
            <a:endParaRPr lang="zh-CN" altLang="en-US" sz="900" dirty="0">
              <a:latin typeface="Times New Roman" panose="02020603050405020304" pitchFamily="18" charset="0"/>
              <a:cs typeface="Times New Roman" panose="02020603050405020304" pitchFamily="18" charset="0"/>
            </a:endParaRPr>
          </a:p>
        </p:txBody>
      </p:sp>
      <p:sp>
        <p:nvSpPr>
          <p:cNvPr id="59" name="矩形 58"/>
          <p:cNvSpPr/>
          <p:nvPr/>
        </p:nvSpPr>
        <p:spPr>
          <a:xfrm>
            <a:off x="2364129" y="5003958"/>
            <a:ext cx="5477782"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23-</a:t>
            </a:r>
            <a:r>
              <a:rPr lang="en-US" altLang="zh-TW" sz="900" i="1" dirty="0">
                <a:latin typeface="Times New Roman" panose="02020603050405020304" pitchFamily="18" charset="0"/>
                <a:cs typeface="Times New Roman" panose="02020603050405020304" pitchFamily="18" charset="0"/>
              </a:rPr>
              <a:t>A. Laboratory Quality Control Based on Risk Management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.18). 2011/10/1</a:t>
            </a:r>
            <a:endParaRPr lang="zh-CN" altLang="en-US" sz="900" dirty="0">
              <a:latin typeface="Times New Roman" panose="02020603050405020304" pitchFamily="18" charset="0"/>
              <a:cs typeface="Times New Roman" panose="02020603050405020304" pitchFamily="18" charset="0"/>
            </a:endParaRPr>
          </a:p>
        </p:txBody>
      </p:sp>
      <p:sp>
        <p:nvSpPr>
          <p:cNvPr id="60" name="矩形 59"/>
          <p:cNvSpPr/>
          <p:nvPr/>
        </p:nvSpPr>
        <p:spPr>
          <a:xfrm>
            <a:off x="2364129" y="5279162"/>
            <a:ext cx="8776762"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Assessment of the Diagnostic Accuracy of Laboratory Tests Using Receiver Operating Characteristic Curves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.23). 2011/11/1</a:t>
            </a:r>
            <a:endParaRPr lang="zh-CN" altLang="en-US" sz="900" dirty="0">
              <a:latin typeface="Times New Roman" panose="02020603050405020304" pitchFamily="18" charset="0"/>
              <a:cs typeface="Times New Roman" panose="02020603050405020304" pitchFamily="18" charset="0"/>
            </a:endParaRPr>
          </a:p>
        </p:txBody>
      </p:sp>
      <p:sp>
        <p:nvSpPr>
          <p:cNvPr id="61" name="矩形 60"/>
          <p:cNvSpPr/>
          <p:nvPr/>
        </p:nvSpPr>
        <p:spPr>
          <a:xfrm>
            <a:off x="2364129" y="5554366"/>
            <a:ext cx="5352747" cy="275204"/>
          </a:xfrm>
          <a:prstGeom prst="rect">
            <a:avLst/>
          </a:prstGeom>
          <a:ln>
            <a:no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A. Evaluation of Stability of In Vitro Diagnostic Reagents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2009/9/1</a:t>
            </a:r>
            <a:endParaRPr lang="zh-CN" altLang="en-US" sz="900" dirty="0">
              <a:latin typeface="Times New Roman" panose="02020603050405020304" pitchFamily="18" charset="0"/>
              <a:cs typeface="Times New Roman" panose="02020603050405020304" pitchFamily="18" charset="0"/>
            </a:endParaRPr>
          </a:p>
        </p:txBody>
      </p:sp>
      <p:sp>
        <p:nvSpPr>
          <p:cNvPr id="24" name="矩形 23"/>
          <p:cNvSpPr/>
          <p:nvPr/>
        </p:nvSpPr>
        <p:spPr>
          <a:xfrm>
            <a:off x="93313" y="452354"/>
            <a:ext cx="10944022" cy="273793"/>
          </a:xfrm>
          <a:prstGeom prst="rect">
            <a:avLst/>
          </a:prstGeom>
          <a:ln>
            <a:noFill/>
          </a:ln>
        </p:spPr>
        <p:txBody>
          <a:bodyPr wrap="none">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from</a:t>
            </a:r>
            <a:r>
              <a:rPr lang="zh-CN" altLang="en-US" sz="900" dirty="0">
                <a:latin typeface="Times New Roman" panose="02020603050405020304" pitchFamily="18" charset="0"/>
                <a:cs typeface="Times New Roman" panose="02020603050405020304" pitchFamily="18" charset="0"/>
              </a:rPr>
              <a:t>：</a:t>
            </a:r>
            <a:r>
              <a:rPr lang="en-US" altLang="zh-TW" sz="900" i="1" dirty="0">
                <a:latin typeface="Times New Roman" panose="02020603050405020304" pitchFamily="18" charset="0"/>
                <a:cs typeface="Times New Roman" panose="02020603050405020304" pitchFamily="18" charset="0"/>
              </a:rPr>
              <a:t> </a:t>
            </a:r>
            <a:r>
              <a:rPr lang="en-US" altLang="zh-CN" sz="900" i="1" dirty="0">
                <a:latin typeface="Times New Roman" pitchFamily="18" charset="0"/>
                <a:cs typeface="Times New Roman" pitchFamily="18" charset="0"/>
              </a:rPr>
              <a:t>college of Physicians surgeons of </a:t>
            </a:r>
            <a:r>
              <a:rPr lang="en-US" altLang="zh-CN" sz="900" i="1" dirty="0" err="1">
                <a:latin typeface="Times New Roman" pitchFamily="18" charset="0"/>
                <a:cs typeface="Times New Roman" pitchFamily="18" charset="0"/>
              </a:rPr>
              <a:t>alberta</a:t>
            </a:r>
            <a:r>
              <a:rPr lang="en-US" altLang="zh-CN" sz="900" i="1" dirty="0">
                <a:latin typeface="Times New Roman" pitchFamily="18" charset="0"/>
                <a:cs typeface="Times New Roman" pitchFamily="18" charset="0"/>
              </a:rPr>
              <a:t> in Canada</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Alberta Laboratory Quality Enhancement Program</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ALQEP</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Additional Information ~ Index of CLSI</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NCCLS Standards</a:t>
            </a:r>
            <a:r>
              <a:rPr lang="en-US" altLang="zh-CN" sz="900" dirty="0">
                <a:latin typeface="Times New Roman" pitchFamily="18" charset="0"/>
                <a:cs typeface="Times New Roman" pitchFamily="18" charset="0"/>
              </a:rPr>
              <a:t> &amp; </a:t>
            </a:r>
            <a:r>
              <a:rPr lang="en-US" altLang="zh-CN" sz="900" i="1" dirty="0">
                <a:latin typeface="Times New Roman" pitchFamily="18" charset="0"/>
                <a:cs typeface="Times New Roman" pitchFamily="18" charset="0"/>
              </a:rPr>
              <a:t>Guidelines</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Wednesday</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August</a:t>
            </a:r>
            <a:r>
              <a:rPr lang="en-US" altLang="zh-CN" sz="900" dirty="0">
                <a:latin typeface="Times New Roman" pitchFamily="18" charset="0"/>
                <a:cs typeface="Times New Roman" pitchFamily="18" charset="0"/>
              </a:rPr>
              <a:t> 22, 2012 .</a:t>
            </a:r>
          </a:p>
        </p:txBody>
      </p:sp>
      <p:cxnSp>
        <p:nvCxnSpPr>
          <p:cNvPr id="3" name="直接连接符 2"/>
          <p:cNvCxnSpPr/>
          <p:nvPr/>
        </p:nvCxnSpPr>
        <p:spPr>
          <a:xfrm>
            <a:off x="659908" y="3302799"/>
            <a:ext cx="180000" cy="0"/>
          </a:xfrm>
          <a:prstGeom prst="line">
            <a:avLst/>
          </a:prstGeom>
          <a:ln>
            <a:solidFill>
              <a:srgbClr val="FF00FF">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219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23905" y="1176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1747" name="矩形 3"/>
          <p:cNvSpPr>
            <a:spLocks noChangeArrowheads="1"/>
          </p:cNvSpPr>
          <p:nvPr/>
        </p:nvSpPr>
        <p:spPr bwMode="auto">
          <a:xfrm>
            <a:off x="46130" y="34672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穩定性：</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CLSI-EP25-A2</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ISO23640-2011</a:t>
            </a:r>
            <a:endParaRPr lang="zh-TW" altLang="en-US" sz="1300" dirty="0">
              <a:solidFill>
                <a:srgbClr val="000000"/>
              </a:solidFill>
              <a:latin typeface="Times New Roman" pitchFamily="18" charset="0"/>
              <a:cs typeface="Times New Roman" pitchFamily="18" charset="0"/>
            </a:endParaRPr>
          </a:p>
        </p:txBody>
      </p:sp>
      <p:grpSp>
        <p:nvGrpSpPr>
          <p:cNvPr id="2" name="组合 1"/>
          <p:cNvGrpSpPr/>
          <p:nvPr/>
        </p:nvGrpSpPr>
        <p:grpSpPr>
          <a:xfrm>
            <a:off x="243360" y="669019"/>
            <a:ext cx="11018730" cy="5162250"/>
            <a:chOff x="243360" y="678385"/>
            <a:chExt cx="11018730" cy="5162250"/>
          </a:xfrm>
        </p:grpSpPr>
        <p:sp>
          <p:nvSpPr>
            <p:cNvPr id="7" name="Rectangle 14"/>
            <p:cNvSpPr>
              <a:spLocks noChangeArrowheads="1"/>
            </p:cNvSpPr>
            <p:nvPr/>
          </p:nvSpPr>
          <p:spPr bwMode="auto">
            <a:xfrm>
              <a:off x="243360" y="4732639"/>
              <a:ext cx="1101873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不穩定可能的原因包括：</a:t>
              </a:r>
              <a:r>
                <a:rPr lang="en-US" altLang="zh-CN" sz="1100" dirty="0"/>
                <a:t>1</a:t>
              </a:r>
              <a:r>
                <a:rPr lang="zh-CN" altLang="en-US" sz="1100" dirty="0"/>
                <a:t>、儀器需要校準，需要減少校準時間間隔，</a:t>
              </a:r>
              <a:r>
                <a:rPr lang="en-US" altLang="zh-CN" sz="1100" dirty="0"/>
                <a:t>2</a:t>
              </a:r>
              <a:r>
                <a:rPr lang="zh-CN" altLang="en-US" sz="1100" dirty="0"/>
                <a:t>、儀器、設備的磨損，</a:t>
              </a:r>
              <a:r>
                <a:rPr lang="en-US" altLang="zh-CN" sz="1100" dirty="0"/>
                <a:t>3</a:t>
              </a:r>
              <a:r>
                <a:rPr lang="zh-CN" altLang="en-US" sz="1100" dirty="0"/>
                <a:t>、正常老化或退化，</a:t>
              </a:r>
              <a:r>
                <a:rPr lang="en-US" altLang="zh-CN" sz="1100" dirty="0"/>
                <a:t>4</a:t>
              </a:r>
              <a:r>
                <a:rPr lang="zh-CN" altLang="en-US" sz="1100" dirty="0"/>
                <a:t>、缺乏維護如通風、動力、液壓、篩檢程式、腐蝕、銹蝕、清潔等，</a:t>
              </a:r>
              <a:r>
                <a:rPr lang="en-US" altLang="zh-CN" sz="1100" dirty="0"/>
                <a:t>5</a:t>
              </a:r>
              <a:r>
                <a:rPr lang="zh-CN" altLang="en-US" sz="1100" dirty="0"/>
                <a:t>、磨損或損壞的基準，基準出現誤差，</a:t>
              </a:r>
              <a:r>
                <a:rPr lang="en-US" altLang="zh-CN" sz="1100" dirty="0"/>
                <a:t>6</a:t>
              </a:r>
              <a:r>
                <a:rPr lang="zh-CN" altLang="en-US" sz="1100" dirty="0"/>
                <a:t>、校準不當或調整基準的使用不當，</a:t>
              </a:r>
              <a:r>
                <a:rPr lang="en-US" altLang="zh-CN" sz="1100" dirty="0"/>
                <a:t>7</a:t>
              </a:r>
              <a:r>
                <a:rPr lang="zh-CN" altLang="en-US" sz="1100" dirty="0"/>
                <a:t>、儀器設計品質差或一致性不好，</a:t>
              </a:r>
              <a:r>
                <a:rPr lang="en-US" altLang="zh-CN" sz="1100" dirty="0"/>
                <a:t>8</a:t>
              </a:r>
              <a:r>
                <a:rPr lang="zh-CN" altLang="en-US" sz="1100" dirty="0"/>
                <a:t>、儀器設計或方法缺乏穩健性，</a:t>
              </a:r>
              <a:r>
                <a:rPr lang="en-US" altLang="zh-CN" sz="1100" dirty="0"/>
                <a:t>9</a:t>
              </a:r>
              <a:r>
                <a:rPr lang="zh-CN" altLang="en-US" sz="1100" dirty="0"/>
                <a:t>、測量方法的不同比如設置、安裝、夾緊、技術，</a:t>
              </a:r>
              <a:r>
                <a:rPr lang="en-US" altLang="zh-CN" sz="1100" dirty="0"/>
                <a:t>10</a:t>
              </a:r>
              <a:r>
                <a:rPr lang="zh-CN" altLang="en-US" sz="1100" dirty="0"/>
                <a:t>、量具變形，</a:t>
              </a:r>
              <a:r>
                <a:rPr lang="en-US" altLang="zh-CN" sz="1100" dirty="0"/>
                <a:t>11</a:t>
              </a:r>
              <a:r>
                <a:rPr lang="zh-CN" altLang="en-US" sz="1100" dirty="0"/>
                <a:t>、環境變化比如溫度、濕度、振動、清潔度等與假定不符，</a:t>
              </a:r>
              <a:r>
                <a:rPr lang="en-US" altLang="zh-CN" sz="1100" dirty="0"/>
                <a:t>12</a:t>
              </a:r>
              <a:r>
                <a:rPr lang="zh-CN" altLang="en-US" sz="1100" dirty="0"/>
                <a:t>、在應用常量上出錯，</a:t>
              </a:r>
              <a:r>
                <a:rPr lang="en-US" altLang="zh-CN" sz="1100" dirty="0"/>
                <a:t>13</a:t>
              </a:r>
              <a:r>
                <a:rPr lang="zh-CN" altLang="en-US" sz="1100" dirty="0"/>
                <a:t>、應用零件尺寸、位置、操作者技能、疲勞、觀察錯誤（易讀性、視差）等；</a:t>
              </a:r>
              <a:endParaRPr lang="zh-TW" altLang="en-US" sz="1100" dirty="0"/>
            </a:p>
          </p:txBody>
        </p:sp>
        <p:sp>
          <p:nvSpPr>
            <p:cNvPr id="8" name="Rectangle 14"/>
            <p:cNvSpPr>
              <a:spLocks noChangeArrowheads="1"/>
            </p:cNvSpPr>
            <p:nvPr/>
          </p:nvSpPr>
          <p:spPr bwMode="auto">
            <a:xfrm>
              <a:off x="243360" y="678385"/>
              <a:ext cx="11018730" cy="8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穩定性被認為是一個產品保持穩定組分、屬性和性能的能力，但卻不是一個可以直接測量的特性，因此一個產品的穩定性要求只能依靠隨著時間推移對特定產品屬性進行評價而得出；</a:t>
              </a:r>
              <a:r>
                <a:rPr lang="zh-CN" altLang="en-US" sz="1100" dirty="0"/>
                <a:t>雖然</a:t>
              </a:r>
              <a:r>
                <a:rPr lang="zh-TW" altLang="en-US" sz="1100" dirty="0"/>
                <a:t>隨著時間推移通過檢測所有產品的屬性建立穩定性要求是可行的，但是由於工作量巨大，在多數實踐中</a:t>
              </a:r>
              <a:r>
                <a:rPr lang="zh-CN" altLang="en-US" sz="1100" dirty="0"/>
                <a:t>都比較難</a:t>
              </a:r>
              <a:r>
                <a:rPr lang="zh-TW" altLang="en-US" sz="1100" dirty="0"/>
                <a:t>實現的，因此</a:t>
              </a:r>
              <a:r>
                <a:rPr lang="zh-CN" altLang="en-US" sz="1100" dirty="0"/>
                <a:t>通常</a:t>
              </a:r>
              <a:r>
                <a:rPr lang="zh-TW" altLang="en-US" sz="1100" dirty="0"/>
                <a:t>僅檢測</a:t>
              </a:r>
              <a:r>
                <a:rPr lang="zh-CN" altLang="en-US" sz="1100" dirty="0"/>
                <a:t>產品</a:t>
              </a:r>
              <a:r>
                <a:rPr lang="zh-TW" altLang="en-US" sz="1100" dirty="0"/>
                <a:t>關鍵的屬性</a:t>
              </a:r>
              <a:r>
                <a:rPr lang="zh-CN" altLang="en-US" sz="1100" dirty="0"/>
                <a:t>；但是需要注意的是對檢驗系統「穩定性」的分析應該是對「系統測量性能」和「使用可靠適用性」兩個方面的完整判斷；</a:t>
              </a:r>
              <a:endParaRPr lang="en-US" altLang="zh-CN" sz="1100" dirty="0"/>
            </a:p>
          </p:txBody>
        </p:sp>
        <p:sp>
          <p:nvSpPr>
            <p:cNvPr id="9" name="Rectangle 14"/>
            <p:cNvSpPr>
              <a:spLocks noChangeArrowheads="1"/>
            </p:cNvSpPr>
            <p:nvPr/>
          </p:nvSpPr>
          <p:spPr bwMode="auto">
            <a:xfrm>
              <a:off x="243360" y="1426369"/>
              <a:ext cx="11018730" cy="2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以下三個關鍵因素</a:t>
              </a:r>
              <a:r>
                <a:rPr lang="zh-CN" altLang="en-US" sz="1100" dirty="0"/>
                <a:t>被認為是上述</a:t>
              </a:r>
              <a:r>
                <a:rPr lang="zh-TW" altLang="en-US" sz="1100" dirty="0"/>
                <a:t>穩定性定義的本質</a:t>
              </a:r>
              <a:r>
                <a:rPr lang="zh-CN" altLang="en-US" sz="1100" dirty="0"/>
                <a:t>，即</a:t>
              </a:r>
              <a:r>
                <a:rPr lang="zh-TW" altLang="en-US" sz="1100" dirty="0"/>
                <a:t>：</a:t>
              </a:r>
            </a:p>
            <a:p>
              <a:pPr>
                <a:lnSpc>
                  <a:spcPct val="150000"/>
                </a:lnSpc>
              </a:pPr>
              <a:r>
                <a:rPr lang="en-US" altLang="zh-TW" sz="1100" dirty="0"/>
                <a:t>       1</a:t>
              </a:r>
              <a:r>
                <a:rPr lang="zh-TW" altLang="en-US" sz="1100" dirty="0"/>
                <a:t>、什麼樣的產品質量標準被認為是關鍵的性能指標，選擇度量的指標應最能揭示產品在保存期內質量、安全或功效發生潛在的重大變化；例如可能會是反應產品本身的物理的、化學的、生物的或微生物的特性，或者產品使用中的分析特性；前者包括顏色、</a:t>
              </a:r>
              <a:r>
                <a:rPr lang="en-US" altLang="zh-TW" sz="1100" dirty="0"/>
                <a:t>pH</a:t>
              </a:r>
              <a:r>
                <a:rPr lang="zh-TW" altLang="en-US" sz="1100" dirty="0"/>
                <a:t>值、顆粒大小、沉澱物的出現、生物負荷、特性和純度等，後者包括被測量漂移、檢出限、選擇分析物濃度方法的精密度、回收率和干擾物的偏倚等；被測量漂移是體外診斷試劑穩定性評估的一項傳統的度量指標，它直接反應了在特定條件下（例如：時間、溫度）一個校準品或質控品被測量含量的改變，或一個產品量化樣本中被測量的能力，這種改變可以用絕對偏差或相對偏差表示；</a:t>
              </a:r>
              <a:endParaRPr lang="en-US" altLang="zh-TW" sz="1100" dirty="0"/>
            </a:p>
            <a:p>
              <a:pPr>
                <a:lnSpc>
                  <a:spcPct val="150000"/>
                </a:lnSpc>
              </a:pPr>
              <a:r>
                <a:rPr lang="en-US" altLang="zh-TW" sz="1100" dirty="0"/>
                <a:t>       2</a:t>
              </a:r>
              <a:r>
                <a:rPr lang="zh-TW" altLang="en-US" sz="1100" dirty="0"/>
                <a:t>、對每一度量標準所允許的多大的變化（可接受準則），關鍵度量指標的可接受標準可來源於產品設計輸入要求的質量目標，特別是其預期用途、方法已建立的質量目標、相似產品的歷史數據、現有產品的典型性能等；多數產品穩定性研究使用多個濃度水平的測試樣本，目的是</a:t>
              </a:r>
              <a:r>
                <a:rPr lang="zh-CN" altLang="en-US" sz="1100" dirty="0"/>
                <a:t>對檢驗</a:t>
              </a:r>
              <a:r>
                <a:rPr lang="zh-TW" altLang="en-US" sz="1100" dirty="0"/>
                <a:t>系統</a:t>
              </a:r>
              <a:r>
                <a:rPr lang="zh-CN" altLang="en-US" sz="1100" dirty="0"/>
                <a:t>完整</a:t>
              </a:r>
              <a:r>
                <a:rPr lang="zh-TW" altLang="en-US" sz="1100" dirty="0"/>
                <a:t>可報告範圍</a:t>
              </a:r>
              <a:r>
                <a:rPr lang="zh-CN" altLang="en-US" sz="1100" dirty="0"/>
                <a:t>內的</a:t>
              </a:r>
              <a:r>
                <a:rPr lang="zh-TW" altLang="en-US" sz="1100" dirty="0"/>
                <a:t>評估性能，在這種情況下應定義該範圍內最小穩定性區間為產品的整體穩定性區間；</a:t>
              </a:r>
              <a:endParaRPr lang="en-US" altLang="zh-TW" sz="1100" dirty="0"/>
            </a:p>
            <a:p>
              <a:pPr>
                <a:lnSpc>
                  <a:spcPct val="150000"/>
                </a:lnSpc>
              </a:pPr>
              <a:r>
                <a:rPr lang="en-US" altLang="zh-TW" sz="1100" dirty="0"/>
                <a:t>       3</a:t>
              </a:r>
              <a:r>
                <a:rPr lang="zh-TW" altLang="en-US" sz="1100" dirty="0"/>
                <a:t>、在結果的分析上所期望的置信度和分析功效</a:t>
              </a:r>
              <a:r>
                <a:rPr lang="en-US" altLang="zh-TW" sz="1100" dirty="0"/>
                <a:t>,</a:t>
              </a:r>
              <a:r>
                <a:rPr lang="zh-TW" altLang="en-US" sz="1100" dirty="0"/>
                <a:t>所有關鍵的產品度量標準在給定的統計置信度內滿足各自的接受標準的時間間隔定義為產品的穩定性持續時間</a:t>
              </a:r>
              <a:r>
                <a:rPr lang="zh-CN" altLang="en-US" sz="1100" dirty="0"/>
                <a:t>；</a:t>
              </a:r>
              <a:endParaRPr lang="en-US" altLang="zh-CN" sz="1100" dirty="0"/>
            </a:p>
          </p:txBody>
        </p:sp>
        <p:sp>
          <p:nvSpPr>
            <p:cNvPr id="10" name="Rectangle 14"/>
            <p:cNvSpPr>
              <a:spLocks noChangeArrowheads="1"/>
            </p:cNvSpPr>
            <p:nvPr/>
          </p:nvSpPr>
          <p:spPr bwMode="auto">
            <a:xfrm>
              <a:off x="243360" y="3705328"/>
              <a:ext cx="1101873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100" dirty="0"/>
                <a:t>       </a:t>
              </a:r>
              <a:r>
                <a:rPr lang="zh-TW" altLang="en-US" sz="1100" dirty="0"/>
                <a:t>穩定性研究的類型一般分為儲存期穩定性研究、使用期穩定性研究和強度試驗；保存期研究用於確定體外診斷試劑在規定的保存條件下在最終包裝內的效期，這代表了一個產品無論是否使用，在要求的條件下保存，從出廠到可用的最後一天的時期；使用期穩定性是指產品投入使用后，產品保持活性的時間段，比如質控品開封后的使用期，及系統需要再校準之前的使用期等；強度試驗是指將研究樣本暴露于預先設定的改變的環境條件下（比如： 溫度、濕度、光照等），以用於模擬產品所能忍受的最壞的環境條件，這個研究結果也用於確定一個產品最適宜的運輸和保存條件；</a:t>
              </a:r>
              <a:r>
                <a:rPr lang="zh-CN" altLang="en-US" sz="1100" dirty="0"/>
                <a:t>；</a:t>
              </a:r>
              <a:endParaRPr lang="zh-TW" altLang="en-US" sz="1100" dirty="0"/>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31747" name="矩形 3"/>
          <p:cNvSpPr>
            <a:spLocks noChangeArrowheads="1"/>
          </p:cNvSpPr>
          <p:nvPr/>
        </p:nvSpPr>
        <p:spPr bwMode="auto">
          <a:xfrm>
            <a:off x="73025" y="382588"/>
            <a:ext cx="80121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測量系統分析  之 穩定性：</a:t>
            </a:r>
            <a:r>
              <a:rPr lang="en-US" altLang="zh-CN" sz="1300" dirty="0">
                <a:solidFill>
                  <a:srgbClr val="000000"/>
                </a:solidFill>
              </a:rPr>
              <a:t> </a:t>
            </a:r>
            <a:r>
              <a:rPr lang="zh-CN" altLang="en-US" sz="900" dirty="0">
                <a:solidFill>
                  <a:srgbClr val="000000"/>
                </a:solidFill>
              </a:rPr>
              <a:t>～</a:t>
            </a:r>
            <a:r>
              <a:rPr lang="en-US" altLang="zh-CN" sz="1300" dirty="0">
                <a:solidFill>
                  <a:srgbClr val="000000"/>
                </a:solidFill>
              </a:rPr>
              <a:t> </a:t>
            </a:r>
            <a:r>
              <a:rPr lang="en-US" altLang="zh-CN" sz="900" i="1" dirty="0">
                <a:solidFill>
                  <a:srgbClr val="000000"/>
                </a:solidFill>
                <a:latin typeface="Times New Roman" pitchFamily="18" charset="0"/>
                <a:cs typeface="Times New Roman" pitchFamily="18" charset="0"/>
              </a:rPr>
              <a:t>CLSI-EP25-A2</a:t>
            </a:r>
            <a:r>
              <a:rPr lang="zh-CN" altLang="en-US"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ISO23640-2011</a:t>
            </a:r>
            <a:endParaRPr lang="zh-TW" altLang="en-US" sz="1300" dirty="0">
              <a:solidFill>
                <a:srgbClr val="000000"/>
              </a:solidFill>
              <a:latin typeface="Times New Roman" pitchFamily="18" charset="0"/>
              <a:cs typeface="Times New Roman" pitchFamily="18" charset="0"/>
            </a:endParaRPr>
          </a:p>
        </p:txBody>
      </p:sp>
      <p:grpSp>
        <p:nvGrpSpPr>
          <p:cNvPr id="2" name="组合 1"/>
          <p:cNvGrpSpPr/>
          <p:nvPr/>
        </p:nvGrpSpPr>
        <p:grpSpPr>
          <a:xfrm>
            <a:off x="218536" y="917068"/>
            <a:ext cx="11104377" cy="4209565"/>
            <a:chOff x="218536" y="932058"/>
            <a:chExt cx="11104377" cy="4209565"/>
          </a:xfrm>
        </p:grpSpPr>
        <p:sp>
          <p:nvSpPr>
            <p:cNvPr id="31748" name="Rectangle 14"/>
            <p:cNvSpPr>
              <a:spLocks noChangeArrowheads="1"/>
            </p:cNvSpPr>
            <p:nvPr/>
          </p:nvSpPr>
          <p:spPr bwMode="auto">
            <a:xfrm>
              <a:off x="837835" y="932058"/>
              <a:ext cx="98651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200" i="1"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EP25-A  Appendix A</a:t>
              </a:r>
              <a:r>
                <a:rPr lang="en-US" altLang="zh-CN" sz="1200" dirty="0">
                  <a:latin typeface="Times New Roman" panose="02020603050405020304" pitchFamily="18" charset="0"/>
                  <a:cs typeface="Times New Roman" panose="02020603050405020304" pitchFamily="18" charset="0"/>
                </a:rPr>
                <a:t>.</a:t>
              </a:r>
              <a:r>
                <a:rPr lang="en-US" altLang="zh-CN" sz="1200" i="1" dirty="0">
                  <a:latin typeface="Times New Roman" panose="02020603050405020304" pitchFamily="18" charset="0"/>
                  <a:cs typeface="Times New Roman" panose="02020603050405020304" pitchFamily="18" charset="0"/>
                </a:rPr>
                <a:t> </a:t>
              </a:r>
              <a:r>
                <a:rPr lang="en-US" altLang="zh-CN" sz="1200" i="1" dirty="0" err="1">
                  <a:latin typeface="Times New Roman" panose="02020603050405020304" pitchFamily="18" charset="0"/>
                  <a:cs typeface="Times New Roman" panose="02020603050405020304" pitchFamily="18" charset="0"/>
                </a:rPr>
                <a:t>Measurand</a:t>
              </a:r>
              <a:r>
                <a:rPr lang="en-US" altLang="zh-CN" sz="1200" i="1" dirty="0">
                  <a:latin typeface="Times New Roman" panose="02020603050405020304" pitchFamily="18" charset="0"/>
                  <a:cs typeface="Times New Roman" panose="02020603050405020304" pitchFamily="18" charset="0"/>
                </a:rPr>
                <a:t> Drift Analysis Example</a:t>
              </a:r>
              <a:r>
                <a:rPr lang="zh-CN" altLang="en-US" sz="1200" dirty="0">
                  <a:latin typeface="Times New Roman" panose="02020603050405020304" pitchFamily="18" charset="0"/>
                  <a:cs typeface="Times New Roman" panose="02020603050405020304" pitchFamily="18" charset="0"/>
                </a:rPr>
                <a:t>；</a:t>
              </a:r>
              <a:endParaRPr lang="en-US" altLang="zh-CN" sz="12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36" y="1496260"/>
              <a:ext cx="6467080" cy="350421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495" y="1586303"/>
              <a:ext cx="4457418" cy="3555320"/>
            </a:xfrm>
            <a:prstGeom prst="rect">
              <a:avLst/>
            </a:prstGeom>
          </p:spPr>
        </p:pic>
      </p:grpSp>
    </p:spTree>
    <p:extLst>
      <p:ext uri="{BB962C8B-B14F-4D97-AF65-F5344CB8AC3E}">
        <p14:creationId xmlns:p14="http://schemas.microsoft.com/office/powerpoint/2010/main" val="375513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36052" y="3615"/>
            <a:ext cx="8524875" cy="430213"/>
          </a:xfrm>
        </p:spPr>
        <p:txBody>
          <a:bodyPr/>
          <a:lstStyle/>
          <a:p>
            <a:r>
              <a:rPr lang="zh-TW" altLang="en-US" sz="1350" dirty="0">
                <a:ea typeface="楷体_GB2312" pitchFamily="49" charset="-122"/>
              </a:rPr>
              <a:t>從計量學角度</a:t>
            </a:r>
            <a:r>
              <a:rPr lang="zh-CN" altLang="en-US" sz="1350" dirty="0">
                <a:ea typeface="楷体_GB2312" pitchFamily="49" charset="-122"/>
              </a:rPr>
              <a:t>進行</a:t>
            </a:r>
            <a:r>
              <a:rPr lang="zh-TW" altLang="en-US" sz="1350" dirty="0">
                <a:ea typeface="楷体_GB2312" pitchFamily="49" charset="-122"/>
              </a:rPr>
              <a:t>醫學檢驗系統性能分析</a:t>
            </a:r>
            <a:endParaRPr lang="zh-CN" altLang="en-US" sz="1350" dirty="0">
              <a:ea typeface="楷体_GB2312" pitchFamily="49" charset="-122"/>
            </a:endParaRPr>
          </a:p>
        </p:txBody>
      </p:sp>
      <p:sp>
        <p:nvSpPr>
          <p:cNvPr id="18435" name="矩形 3"/>
          <p:cNvSpPr>
            <a:spLocks noChangeArrowheads="1"/>
          </p:cNvSpPr>
          <p:nvPr/>
        </p:nvSpPr>
        <p:spPr bwMode="auto">
          <a:xfrm>
            <a:off x="58277" y="324064"/>
            <a:ext cx="1043813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900" dirty="0">
                <a:latin typeface="Times New Roman" panose="02020603050405020304" pitchFamily="18" charset="0"/>
                <a:cs typeface="Times New Roman" panose="02020603050405020304" pitchFamily="18" charset="0"/>
              </a:rPr>
              <a:t>測量系統分析  之 臨床實驗室分析過程的分析性能評價 </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美国临床实验室标准化协会</a:t>
            </a:r>
            <a:r>
              <a:rPr lang="en-US" altLang="zh-CN" sz="900" dirty="0">
                <a:latin typeface="Times New Roman" panose="02020603050405020304" pitchFamily="18" charset="0"/>
                <a:cs typeface="Times New Roman" panose="02020603050405020304" pitchFamily="18" charset="0"/>
              </a:rPr>
              <a:t>(</a:t>
            </a:r>
            <a:r>
              <a:rPr lang="en-US" altLang="zh-CN" sz="900" i="1" dirty="0">
                <a:latin typeface="Times New Roman" panose="02020603050405020304" pitchFamily="18" charset="0"/>
                <a:cs typeface="Times New Roman" panose="02020603050405020304" pitchFamily="18" charset="0"/>
              </a:rPr>
              <a:t>Clinical and Laboratory Standards Institute</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系列指南；</a:t>
            </a:r>
          </a:p>
        </p:txBody>
      </p:sp>
      <p:sp>
        <p:nvSpPr>
          <p:cNvPr id="18" name="右大括号 17"/>
          <p:cNvSpPr/>
          <p:nvPr/>
        </p:nvSpPr>
        <p:spPr bwMode="auto">
          <a:xfrm flipH="1">
            <a:off x="1924362" y="776028"/>
            <a:ext cx="439766" cy="5053542"/>
          </a:xfrm>
          <a:prstGeom prst="rightBrace">
            <a:avLst/>
          </a:prstGeom>
          <a:ln w="8890">
            <a:solidFill>
              <a:srgbClr val="FF00FF">
                <a:alpha val="30000"/>
              </a:srgbClr>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1000"/>
          </a:p>
        </p:txBody>
      </p:sp>
      <p:sp>
        <p:nvSpPr>
          <p:cNvPr id="42" name="矩形 41"/>
          <p:cNvSpPr/>
          <p:nvPr/>
        </p:nvSpPr>
        <p:spPr>
          <a:xfrm>
            <a:off x="851632" y="3165197"/>
            <a:ext cx="1072730" cy="275204"/>
          </a:xfrm>
          <a:prstGeom prst="rect">
            <a:avLst/>
          </a:prstGeom>
          <a:ln>
            <a:solidFill>
              <a:schemeClr val="bg2"/>
            </a:solidFill>
          </a:ln>
        </p:spPr>
        <p:txBody>
          <a:bodyPr wrap="none" anchor="ctr" anchorCtr="0">
            <a:spAutoFit/>
          </a:bodyPr>
          <a:lstStyle/>
          <a:p>
            <a:pPr algn="ctr">
              <a:lnSpc>
                <a:spcPct val="150000"/>
              </a:lnSpc>
            </a:pPr>
            <a:r>
              <a:rPr lang="en-US" altLang="zh-TW" sz="900" i="1" dirty="0">
                <a:latin typeface="Times New Roman" panose="02020603050405020304" pitchFamily="18" charset="0"/>
                <a:cs typeface="Times New Roman" panose="02020603050405020304" pitchFamily="18" charset="0"/>
              </a:rPr>
              <a:t>Method Evaluation</a:t>
            </a:r>
            <a:endParaRPr lang="zh-CN" altLang="en-US" sz="900" i="1" dirty="0">
              <a:latin typeface="Times New Roman" panose="02020603050405020304" pitchFamily="18" charset="0"/>
              <a:cs typeface="Times New Roman" panose="02020603050405020304" pitchFamily="18" charset="0"/>
            </a:endParaRPr>
          </a:p>
        </p:txBody>
      </p:sp>
      <p:sp>
        <p:nvSpPr>
          <p:cNvPr id="44" name="矩形 43"/>
          <p:cNvSpPr/>
          <p:nvPr/>
        </p:nvSpPr>
        <p:spPr>
          <a:xfrm>
            <a:off x="2363064" y="776028"/>
            <a:ext cx="5695790"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51-</a:t>
            </a:r>
            <a:r>
              <a:rPr lang="en-US" altLang="zh-TW" sz="900" i="1" dirty="0">
                <a:latin typeface="Times New Roman" panose="02020603050405020304" pitchFamily="18" charset="0"/>
                <a:cs typeface="Times New Roman" panose="02020603050405020304" pitchFamily="18" charset="0"/>
              </a:rPr>
              <a:t>A. Expression of Measurement Uncertainty in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2012/1/1</a:t>
            </a:r>
            <a:endParaRPr lang="zh-CN" altLang="en-US" sz="900" dirty="0">
              <a:latin typeface="Times New Roman" panose="02020603050405020304" pitchFamily="18" charset="0"/>
              <a:cs typeface="Times New Roman" panose="02020603050405020304" pitchFamily="18" charset="0"/>
            </a:endParaRPr>
          </a:p>
        </p:txBody>
      </p:sp>
      <p:sp>
        <p:nvSpPr>
          <p:cNvPr id="45" name="矩形 44"/>
          <p:cNvSpPr/>
          <p:nvPr/>
        </p:nvSpPr>
        <p:spPr>
          <a:xfrm>
            <a:off x="2363226" y="1076110"/>
            <a:ext cx="7269939"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C</a:t>
            </a:r>
            <a:r>
              <a:rPr lang="en-US" altLang="zh-TW" sz="900" dirty="0">
                <a:latin typeface="Times New Roman" panose="02020603050405020304" pitchFamily="18" charset="0"/>
                <a:cs typeface="Times New Roman" panose="02020603050405020304" pitchFamily="18" charset="0"/>
              </a:rPr>
              <a:t>53-</a:t>
            </a:r>
            <a:r>
              <a:rPr lang="en-US" altLang="zh-TW" sz="900" i="1" dirty="0">
                <a:latin typeface="Times New Roman" panose="02020603050405020304" pitchFamily="18" charset="0"/>
                <a:cs typeface="Times New Roman" panose="02020603050405020304" pitchFamily="18" charset="0"/>
              </a:rPr>
              <a:t>A. Characterization and Qualification of Commutable Reference Materials for Laboratory Medicine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.30,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.12). 2010/5/1</a:t>
            </a:r>
            <a:endParaRPr lang="zh-CN" altLang="en-US" sz="900" dirty="0">
              <a:latin typeface="Times New Roman" panose="02020603050405020304" pitchFamily="18" charset="0"/>
              <a:cs typeface="Times New Roman" panose="02020603050405020304" pitchFamily="18" charset="0"/>
            </a:endParaRPr>
          </a:p>
        </p:txBody>
      </p:sp>
      <p:sp>
        <p:nvSpPr>
          <p:cNvPr id="46" name="矩形 45"/>
          <p:cNvSpPr/>
          <p:nvPr/>
        </p:nvSpPr>
        <p:spPr>
          <a:xfrm>
            <a:off x="2363226" y="1376192"/>
            <a:ext cx="7151317"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Precision Performance of Quantitative Measurement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.24,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.25). 2004/8/1</a:t>
            </a:r>
            <a:endParaRPr lang="zh-CN" altLang="en-US" sz="900" dirty="0">
              <a:latin typeface="Times New Roman" panose="02020603050405020304" pitchFamily="18" charset="0"/>
              <a:cs typeface="Times New Roman" panose="02020603050405020304" pitchFamily="18" charset="0"/>
            </a:endParaRPr>
          </a:p>
        </p:txBody>
      </p:sp>
      <p:sp>
        <p:nvSpPr>
          <p:cNvPr id="47" name="矩形 46"/>
          <p:cNvSpPr/>
          <p:nvPr/>
        </p:nvSpPr>
        <p:spPr>
          <a:xfrm>
            <a:off x="2363226" y="1676274"/>
            <a:ext cx="7055136" cy="300082"/>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6-</a:t>
            </a:r>
            <a:r>
              <a:rPr lang="en-US" altLang="zh-TW" sz="900" i="1" dirty="0">
                <a:latin typeface="Times New Roman" panose="02020603050405020304" pitchFamily="18" charset="0"/>
                <a:cs typeface="Times New Roman" panose="02020603050405020304" pitchFamily="18" charset="0"/>
              </a:rPr>
              <a:t>A. Evaluation of the Linearity of Quantitative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Statistical Approach</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.16). 2003/4/1</a:t>
            </a:r>
            <a:endParaRPr lang="zh-CN" altLang="en-US" sz="900" dirty="0">
              <a:latin typeface="Times New Roman" panose="02020603050405020304" pitchFamily="18" charset="0"/>
              <a:cs typeface="Times New Roman" panose="02020603050405020304" pitchFamily="18" charset="0"/>
            </a:endParaRPr>
          </a:p>
        </p:txBody>
      </p:sp>
      <p:sp>
        <p:nvSpPr>
          <p:cNvPr id="48" name="矩形 47"/>
          <p:cNvSpPr/>
          <p:nvPr/>
        </p:nvSpPr>
        <p:spPr>
          <a:xfrm>
            <a:off x="2363226" y="1976356"/>
            <a:ext cx="5628464"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Interference Testing in Clinical Chemistry</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.27). 2005/11/1</a:t>
            </a:r>
            <a:endParaRPr lang="zh-CN" altLang="en-US" sz="900" dirty="0">
              <a:latin typeface="Times New Roman" panose="02020603050405020304" pitchFamily="18" charset="0"/>
              <a:cs typeface="Times New Roman" panose="02020603050405020304" pitchFamily="18" charset="0"/>
            </a:endParaRPr>
          </a:p>
        </p:txBody>
      </p:sp>
      <p:sp>
        <p:nvSpPr>
          <p:cNvPr id="49" name="矩形 48"/>
          <p:cNvSpPr/>
          <p:nvPr/>
        </p:nvSpPr>
        <p:spPr>
          <a:xfrm>
            <a:off x="2363226" y="2251560"/>
            <a:ext cx="6612708"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9-</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Method Comparison and Bias Estimation Using Patient Samples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.19). 2002/9/1</a:t>
            </a:r>
            <a:endParaRPr lang="zh-CN" altLang="en-US" sz="900" dirty="0">
              <a:latin typeface="Times New Roman" panose="02020603050405020304" pitchFamily="18" charset="0"/>
              <a:cs typeface="Times New Roman" panose="02020603050405020304" pitchFamily="18" charset="0"/>
            </a:endParaRPr>
          </a:p>
        </p:txBody>
      </p:sp>
      <p:sp>
        <p:nvSpPr>
          <p:cNvPr id="50" name="矩形 49"/>
          <p:cNvSpPr/>
          <p:nvPr/>
        </p:nvSpPr>
        <p:spPr>
          <a:xfrm>
            <a:off x="2363226" y="2527015"/>
            <a:ext cx="7689926"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10-</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3</a:t>
            </a:r>
            <a:r>
              <a:rPr lang="en-US" altLang="zh-TW" sz="900" i="1" dirty="0">
                <a:latin typeface="Times New Roman" panose="02020603050405020304" pitchFamily="18" charset="0"/>
                <a:cs typeface="Times New Roman" panose="02020603050405020304" pitchFamily="18" charset="0"/>
              </a:rPr>
              <a:t>. Preliminary Evaluation of Quantitative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Third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.34). 2006/11/1</a:t>
            </a:r>
            <a:endParaRPr lang="zh-CN" altLang="en-US" sz="900" dirty="0">
              <a:latin typeface="Times New Roman" panose="02020603050405020304" pitchFamily="18" charset="0"/>
              <a:cs typeface="Times New Roman" panose="02020603050405020304" pitchFamily="18" charset="0"/>
            </a:endParaRPr>
          </a:p>
        </p:txBody>
      </p:sp>
      <p:sp>
        <p:nvSpPr>
          <p:cNvPr id="51" name="矩形 50"/>
          <p:cNvSpPr/>
          <p:nvPr/>
        </p:nvSpPr>
        <p:spPr>
          <a:xfrm>
            <a:off x="2363226" y="2802326"/>
            <a:ext cx="5128327"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11-</a:t>
            </a:r>
            <a:r>
              <a:rPr lang="en-US" altLang="zh-TW" sz="900" i="1" dirty="0">
                <a:latin typeface="Times New Roman" panose="02020603050405020304" pitchFamily="18" charset="0"/>
                <a:cs typeface="Times New Roman" panose="02020603050405020304" pitchFamily="18" charset="0"/>
              </a:rPr>
              <a:t>P. Uniformity of Claims For In Vitro Diagnostic Tests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Proposed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.16,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1996/7/1</a:t>
            </a:r>
            <a:endParaRPr lang="zh-CN" altLang="en-US" sz="900" dirty="0">
              <a:latin typeface="Times New Roman" panose="02020603050405020304" pitchFamily="18" charset="0"/>
              <a:cs typeface="Times New Roman" panose="02020603050405020304" pitchFamily="18" charset="0"/>
            </a:endParaRPr>
          </a:p>
        </p:txBody>
      </p:sp>
      <p:sp>
        <p:nvSpPr>
          <p:cNvPr id="52" name="矩形 51"/>
          <p:cNvSpPr/>
          <p:nvPr/>
        </p:nvSpPr>
        <p:spPr>
          <a:xfrm>
            <a:off x="2364129" y="3077530"/>
            <a:ext cx="6490879"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12-</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Protocol for Evaluation of Qualitative Test Performance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.28,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.3). 2008/1/1</a:t>
            </a:r>
            <a:endParaRPr lang="zh-CN" altLang="en-US" sz="900" dirty="0">
              <a:latin typeface="Times New Roman" panose="02020603050405020304" pitchFamily="18" charset="0"/>
              <a:cs typeface="Times New Roman" panose="02020603050405020304" pitchFamily="18" charset="0"/>
            </a:endParaRPr>
          </a:p>
        </p:txBody>
      </p:sp>
      <p:sp>
        <p:nvSpPr>
          <p:cNvPr id="53" name="矩形 52"/>
          <p:cNvSpPr/>
          <p:nvPr/>
        </p:nvSpPr>
        <p:spPr>
          <a:xfrm>
            <a:off x="2364129" y="3352734"/>
            <a:ext cx="4214615"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13-</a:t>
            </a:r>
            <a:r>
              <a:rPr lang="en-US" altLang="zh-TW" sz="900" i="1" dirty="0">
                <a:latin typeface="Times New Roman" panose="02020603050405020304" pitchFamily="18" charset="0"/>
                <a:cs typeface="Times New Roman" panose="02020603050405020304" pitchFamily="18" charset="0"/>
              </a:rPr>
              <a:t>R. Laboratory Statistics</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Standard Deviation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 Report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.15,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1995/8/1</a:t>
            </a:r>
            <a:endParaRPr lang="zh-CN" altLang="en-US" sz="900" dirty="0">
              <a:latin typeface="Times New Roman" panose="02020603050405020304" pitchFamily="18" charset="0"/>
              <a:cs typeface="Times New Roman" panose="02020603050405020304" pitchFamily="18" charset="0"/>
            </a:endParaRPr>
          </a:p>
        </p:txBody>
      </p:sp>
      <p:sp>
        <p:nvSpPr>
          <p:cNvPr id="54" name="矩形 53"/>
          <p:cNvSpPr/>
          <p:nvPr/>
        </p:nvSpPr>
        <p:spPr>
          <a:xfrm>
            <a:off x="2364129" y="3627938"/>
            <a:ext cx="4897495"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Matrix Effects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.4). 2005/1/1</a:t>
            </a:r>
            <a:endParaRPr lang="zh-CN" altLang="en-US" sz="900" dirty="0">
              <a:latin typeface="Times New Roman" panose="02020603050405020304" pitchFamily="18" charset="0"/>
              <a:cs typeface="Times New Roman" panose="02020603050405020304" pitchFamily="18" charset="0"/>
            </a:endParaRPr>
          </a:p>
        </p:txBody>
      </p:sp>
      <p:sp>
        <p:nvSpPr>
          <p:cNvPr id="55" name="矩形 54"/>
          <p:cNvSpPr/>
          <p:nvPr/>
        </p:nvSpPr>
        <p:spPr>
          <a:xfrm>
            <a:off x="2364129" y="3903142"/>
            <a:ext cx="6510115"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15-</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User Verification of Performance for Precision and Trueness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.25,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.17). 2005/6/1</a:t>
            </a:r>
            <a:endParaRPr lang="zh-CN" altLang="en-US" sz="900" dirty="0">
              <a:latin typeface="Times New Roman" panose="02020603050405020304" pitchFamily="18" charset="0"/>
              <a:cs typeface="Times New Roman" panose="02020603050405020304" pitchFamily="18" charset="0"/>
            </a:endParaRPr>
          </a:p>
        </p:txBody>
      </p:sp>
      <p:sp>
        <p:nvSpPr>
          <p:cNvPr id="56" name="矩形 55"/>
          <p:cNvSpPr/>
          <p:nvPr/>
        </p:nvSpPr>
        <p:spPr>
          <a:xfrm>
            <a:off x="2364129" y="4178346"/>
            <a:ext cx="7571303"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17-</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Evaluation of Detection Capability for Clinical Laboratory Measurement Procedures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.32,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.8). 2012/6/1</a:t>
            </a:r>
            <a:endParaRPr lang="zh-CN" altLang="en-US" sz="900" dirty="0">
              <a:latin typeface="Times New Roman" panose="02020603050405020304" pitchFamily="18" charset="0"/>
              <a:cs typeface="Times New Roman" panose="02020603050405020304" pitchFamily="18" charset="0"/>
            </a:endParaRPr>
          </a:p>
        </p:txBody>
      </p:sp>
      <p:sp>
        <p:nvSpPr>
          <p:cNvPr id="57" name="矩形 56"/>
          <p:cNvSpPr/>
          <p:nvPr/>
        </p:nvSpPr>
        <p:spPr>
          <a:xfrm>
            <a:off x="2364129" y="4453550"/>
            <a:ext cx="7446269"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18-</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Risk Management Techniques to Identify and Control Laboratory Error Sources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.26). 2009/11/1</a:t>
            </a:r>
            <a:endParaRPr lang="zh-CN" altLang="en-US" sz="900" dirty="0">
              <a:latin typeface="Times New Roman" panose="02020603050405020304" pitchFamily="18" charset="0"/>
              <a:cs typeface="Times New Roman" panose="02020603050405020304" pitchFamily="18" charset="0"/>
            </a:endParaRPr>
          </a:p>
        </p:txBody>
      </p:sp>
      <p:sp>
        <p:nvSpPr>
          <p:cNvPr id="58" name="矩形 57"/>
          <p:cNvSpPr/>
          <p:nvPr/>
        </p:nvSpPr>
        <p:spPr>
          <a:xfrm>
            <a:off x="2364129" y="4728754"/>
            <a:ext cx="6048451"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21-</a:t>
            </a:r>
            <a:r>
              <a:rPr lang="en-US" altLang="zh-TW" sz="900" i="1" dirty="0">
                <a:latin typeface="Times New Roman" panose="02020603050405020304" pitchFamily="18" charset="0"/>
                <a:cs typeface="Times New Roman" panose="02020603050405020304" pitchFamily="18" charset="0"/>
              </a:rPr>
              <a:t>A. Estimation of Total Analytical Error for Clinical Laboratory Methods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.23,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2003/4/1</a:t>
            </a:r>
            <a:endParaRPr lang="zh-CN" altLang="en-US" sz="900" dirty="0">
              <a:latin typeface="Times New Roman" panose="02020603050405020304" pitchFamily="18" charset="0"/>
              <a:cs typeface="Times New Roman" panose="02020603050405020304" pitchFamily="18" charset="0"/>
            </a:endParaRPr>
          </a:p>
        </p:txBody>
      </p:sp>
      <p:sp>
        <p:nvSpPr>
          <p:cNvPr id="59" name="矩形 58"/>
          <p:cNvSpPr/>
          <p:nvPr/>
        </p:nvSpPr>
        <p:spPr>
          <a:xfrm>
            <a:off x="2364129" y="5003958"/>
            <a:ext cx="5477782"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23-</a:t>
            </a:r>
            <a:r>
              <a:rPr lang="en-US" altLang="zh-TW" sz="900" i="1" dirty="0">
                <a:latin typeface="Times New Roman" panose="02020603050405020304" pitchFamily="18" charset="0"/>
                <a:cs typeface="Times New Roman" panose="02020603050405020304" pitchFamily="18" charset="0"/>
              </a:rPr>
              <a:t>A. Laboratory Quality Control Based on Risk Management</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.18). 2011/10/1</a:t>
            </a:r>
            <a:endParaRPr lang="zh-CN" altLang="en-US" sz="900" dirty="0">
              <a:latin typeface="Times New Roman" panose="02020603050405020304" pitchFamily="18" charset="0"/>
              <a:cs typeface="Times New Roman" panose="02020603050405020304" pitchFamily="18" charset="0"/>
            </a:endParaRPr>
          </a:p>
        </p:txBody>
      </p:sp>
      <p:sp>
        <p:nvSpPr>
          <p:cNvPr id="60" name="矩形 59"/>
          <p:cNvSpPr/>
          <p:nvPr/>
        </p:nvSpPr>
        <p:spPr>
          <a:xfrm>
            <a:off x="2364129" y="5279162"/>
            <a:ext cx="8776762"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24-</a:t>
            </a:r>
            <a:r>
              <a:rPr lang="en-US" altLang="zh-TW" sz="900" i="1" dirty="0">
                <a:latin typeface="Times New Roman" panose="02020603050405020304" pitchFamily="18" charset="0"/>
                <a:cs typeface="Times New Roman" panose="02020603050405020304" pitchFamily="18" charset="0"/>
              </a:rPr>
              <a:t>A</a:t>
            </a:r>
            <a:r>
              <a:rPr lang="en-US" altLang="zh-TW" sz="900" dirty="0">
                <a:latin typeface="Times New Roman" panose="02020603050405020304" pitchFamily="18" charset="0"/>
                <a:cs typeface="Times New Roman" panose="02020603050405020304" pitchFamily="18" charset="0"/>
              </a:rPr>
              <a:t>2</a:t>
            </a:r>
            <a:r>
              <a:rPr lang="en-US" altLang="zh-TW" sz="900" i="1" dirty="0">
                <a:latin typeface="Times New Roman" panose="02020603050405020304" pitchFamily="18" charset="0"/>
                <a:cs typeface="Times New Roman" panose="02020603050405020304" pitchFamily="18" charset="0"/>
              </a:rPr>
              <a:t>. Assessment of the Diagnostic Accuracy of Laboratory Tests Using Receiver Operating Characteristic Curves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 </a:t>
            </a:r>
            <a:r>
              <a:rPr lang="en-US" altLang="zh-TW" sz="900" i="1" dirty="0">
                <a:latin typeface="Times New Roman" panose="02020603050405020304" pitchFamily="18" charset="0"/>
                <a:cs typeface="Times New Roman" panose="02020603050405020304" pitchFamily="18" charset="0"/>
              </a:rPr>
              <a:t>Second Edition</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.31,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.23). 2011/11/1</a:t>
            </a:r>
            <a:endParaRPr lang="zh-CN" altLang="en-US" sz="900" dirty="0">
              <a:latin typeface="Times New Roman" panose="02020603050405020304" pitchFamily="18" charset="0"/>
              <a:cs typeface="Times New Roman" panose="02020603050405020304" pitchFamily="18" charset="0"/>
            </a:endParaRPr>
          </a:p>
        </p:txBody>
      </p:sp>
      <p:sp>
        <p:nvSpPr>
          <p:cNvPr id="61" name="矩形 60"/>
          <p:cNvSpPr/>
          <p:nvPr/>
        </p:nvSpPr>
        <p:spPr>
          <a:xfrm>
            <a:off x="2364129" y="5554366"/>
            <a:ext cx="5352747" cy="275204"/>
          </a:xfrm>
          <a:prstGeom prst="rect">
            <a:avLst/>
          </a:prstGeom>
          <a:ln>
            <a:solidFill>
              <a:schemeClr val="bg2"/>
            </a:solidFill>
          </a:ln>
        </p:spPr>
        <p:txBody>
          <a:bodyPr wrap="none" anchor="ctr" anchorCtr="0">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EP</a:t>
            </a:r>
            <a:r>
              <a:rPr lang="en-US" altLang="zh-TW" sz="900" dirty="0">
                <a:latin typeface="Times New Roman" panose="02020603050405020304" pitchFamily="18" charset="0"/>
                <a:cs typeface="Times New Roman" panose="02020603050405020304" pitchFamily="18" charset="0"/>
              </a:rPr>
              <a:t>25-</a:t>
            </a:r>
            <a:r>
              <a:rPr lang="en-US" altLang="zh-TW" sz="900" i="1" dirty="0">
                <a:latin typeface="Times New Roman" panose="02020603050405020304" pitchFamily="18" charset="0"/>
                <a:cs typeface="Times New Roman" panose="02020603050405020304" pitchFamily="18" charset="0"/>
              </a:rPr>
              <a:t>A. Evaluation of Stability of In Vitro Diagnostic Reagents</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Approved Guideline</a:t>
            </a:r>
            <a:r>
              <a:rPr lang="en-US" altLang="zh-TW" sz="900" dirty="0">
                <a:latin typeface="Times New Roman" panose="02020603050405020304" pitchFamily="18" charset="0"/>
                <a:cs typeface="Times New Roman" panose="02020603050405020304" pitchFamily="18" charset="0"/>
              </a:rPr>
              <a:t> (</a:t>
            </a:r>
            <a:r>
              <a:rPr lang="en-US" altLang="zh-TW" sz="900" i="1" dirty="0">
                <a:latin typeface="Times New Roman" panose="02020603050405020304" pitchFamily="18" charset="0"/>
                <a:cs typeface="Times New Roman" panose="02020603050405020304" pitchFamily="18" charset="0"/>
              </a:rPr>
              <a:t>Vol</a:t>
            </a:r>
            <a:r>
              <a:rPr lang="en-US" altLang="zh-TW" sz="900" dirty="0">
                <a:latin typeface="Times New Roman" panose="02020603050405020304" pitchFamily="18" charset="0"/>
                <a:cs typeface="Times New Roman" panose="02020603050405020304" pitchFamily="18" charset="0"/>
              </a:rPr>
              <a:t>.29, </a:t>
            </a:r>
            <a:r>
              <a:rPr lang="en-US" altLang="zh-TW" sz="900" i="1" dirty="0">
                <a:latin typeface="Times New Roman" panose="02020603050405020304" pitchFamily="18" charset="0"/>
                <a:cs typeface="Times New Roman" panose="02020603050405020304" pitchFamily="18" charset="0"/>
              </a:rPr>
              <a:t>No</a:t>
            </a:r>
            <a:r>
              <a:rPr lang="en-US" altLang="zh-TW" sz="900" dirty="0">
                <a:latin typeface="Times New Roman" panose="02020603050405020304" pitchFamily="18" charset="0"/>
                <a:cs typeface="Times New Roman" panose="02020603050405020304" pitchFamily="18" charset="0"/>
              </a:rPr>
              <a:t>.20). 2009/9/1</a:t>
            </a:r>
            <a:endParaRPr lang="zh-CN" altLang="en-US" sz="900" dirty="0">
              <a:latin typeface="Times New Roman" panose="02020603050405020304" pitchFamily="18" charset="0"/>
              <a:cs typeface="Times New Roman" panose="02020603050405020304" pitchFamily="18" charset="0"/>
            </a:endParaRPr>
          </a:p>
        </p:txBody>
      </p:sp>
      <p:sp>
        <p:nvSpPr>
          <p:cNvPr id="24" name="矩形 23"/>
          <p:cNvSpPr/>
          <p:nvPr/>
        </p:nvSpPr>
        <p:spPr>
          <a:xfrm>
            <a:off x="93313" y="452354"/>
            <a:ext cx="10944022" cy="273793"/>
          </a:xfrm>
          <a:prstGeom prst="rect">
            <a:avLst/>
          </a:prstGeom>
          <a:ln>
            <a:noFill/>
          </a:ln>
        </p:spPr>
        <p:txBody>
          <a:bodyPr wrap="none">
            <a:spAutoFit/>
          </a:bodyPr>
          <a:lstStyle/>
          <a:p>
            <a:pPr>
              <a:lnSpc>
                <a:spcPct val="150000"/>
              </a:lnSpc>
            </a:pPr>
            <a:r>
              <a:rPr lang="en-US" altLang="zh-TW" sz="900" i="1" dirty="0">
                <a:latin typeface="Times New Roman" panose="02020603050405020304" pitchFamily="18" charset="0"/>
                <a:cs typeface="Times New Roman" panose="02020603050405020304" pitchFamily="18" charset="0"/>
              </a:rPr>
              <a:t>from</a:t>
            </a:r>
            <a:r>
              <a:rPr lang="zh-CN" altLang="en-US" sz="900" dirty="0">
                <a:latin typeface="Times New Roman" panose="02020603050405020304" pitchFamily="18" charset="0"/>
                <a:cs typeface="Times New Roman" panose="02020603050405020304" pitchFamily="18" charset="0"/>
              </a:rPr>
              <a:t>：</a:t>
            </a:r>
            <a:r>
              <a:rPr lang="en-US" altLang="zh-TW" sz="900" i="1" dirty="0">
                <a:latin typeface="Times New Roman" panose="02020603050405020304" pitchFamily="18" charset="0"/>
                <a:cs typeface="Times New Roman" panose="02020603050405020304" pitchFamily="18" charset="0"/>
              </a:rPr>
              <a:t> </a:t>
            </a:r>
            <a:r>
              <a:rPr lang="en-US" altLang="zh-CN" sz="900" i="1" dirty="0">
                <a:latin typeface="Times New Roman" pitchFamily="18" charset="0"/>
                <a:cs typeface="Times New Roman" pitchFamily="18" charset="0"/>
              </a:rPr>
              <a:t>college of Physicians surgeons of </a:t>
            </a:r>
            <a:r>
              <a:rPr lang="en-US" altLang="zh-CN" sz="900" i="1" dirty="0" err="1">
                <a:latin typeface="Times New Roman" pitchFamily="18" charset="0"/>
                <a:cs typeface="Times New Roman" pitchFamily="18" charset="0"/>
              </a:rPr>
              <a:t>alberta</a:t>
            </a:r>
            <a:r>
              <a:rPr lang="en-US" altLang="zh-CN" sz="900" i="1" dirty="0">
                <a:latin typeface="Times New Roman" pitchFamily="18" charset="0"/>
                <a:cs typeface="Times New Roman" pitchFamily="18" charset="0"/>
              </a:rPr>
              <a:t> in Canada</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Alberta Laboratory Quality Enhancement Program</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ALQEP</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Additional Information ~ Index of CLSI</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NCCLS Standards</a:t>
            </a:r>
            <a:r>
              <a:rPr lang="en-US" altLang="zh-CN" sz="900" dirty="0">
                <a:latin typeface="Times New Roman" pitchFamily="18" charset="0"/>
                <a:cs typeface="Times New Roman" pitchFamily="18" charset="0"/>
              </a:rPr>
              <a:t> &amp; </a:t>
            </a:r>
            <a:r>
              <a:rPr lang="en-US" altLang="zh-CN" sz="900" i="1" dirty="0">
                <a:latin typeface="Times New Roman" pitchFamily="18" charset="0"/>
                <a:cs typeface="Times New Roman" pitchFamily="18" charset="0"/>
              </a:rPr>
              <a:t>Guidelines</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Wednesday</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August</a:t>
            </a:r>
            <a:r>
              <a:rPr lang="en-US" altLang="zh-CN" sz="900" dirty="0">
                <a:latin typeface="Times New Roman" pitchFamily="18" charset="0"/>
                <a:cs typeface="Times New Roman" pitchFamily="18" charset="0"/>
              </a:rPr>
              <a:t> 22, 2012 .</a:t>
            </a:r>
          </a:p>
        </p:txBody>
      </p:sp>
      <p:cxnSp>
        <p:nvCxnSpPr>
          <p:cNvPr id="3" name="直接连接符 2"/>
          <p:cNvCxnSpPr/>
          <p:nvPr/>
        </p:nvCxnSpPr>
        <p:spPr>
          <a:xfrm>
            <a:off x="673836" y="3302799"/>
            <a:ext cx="180000" cy="0"/>
          </a:xfrm>
          <a:prstGeom prst="line">
            <a:avLst/>
          </a:prstGeom>
          <a:ln>
            <a:solidFill>
              <a:srgbClr val="FF00FF">
                <a:alpha val="3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1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ea typeface="楷体_GB2312" pitchFamily="49" charset="-122"/>
            </a:endParaRPr>
          </a:p>
        </p:txBody>
      </p:sp>
      <p:sp>
        <p:nvSpPr>
          <p:cNvPr id="18435"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t>：</a:t>
            </a:r>
          </a:p>
        </p:txBody>
      </p:sp>
      <p:grpSp>
        <p:nvGrpSpPr>
          <p:cNvPr id="18436" name="组合 1"/>
          <p:cNvGrpSpPr>
            <a:grpSpLocks/>
          </p:cNvGrpSpPr>
          <p:nvPr/>
        </p:nvGrpSpPr>
        <p:grpSpPr bwMode="auto">
          <a:xfrm>
            <a:off x="744538" y="800899"/>
            <a:ext cx="10090150" cy="4846638"/>
            <a:chOff x="744240" y="882383"/>
            <a:chExt cx="10090258" cy="4847482"/>
          </a:xfrm>
        </p:grpSpPr>
        <p:sp>
          <p:nvSpPr>
            <p:cNvPr id="18437" name="Rectangle 14"/>
            <p:cNvSpPr>
              <a:spLocks noChangeArrowheads="1"/>
            </p:cNvSpPr>
            <p:nvPr/>
          </p:nvSpPr>
          <p:spPr bwMode="auto">
            <a:xfrm>
              <a:off x="744240" y="2244295"/>
              <a:ext cx="10090258"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常用的評價方法可以有：</a:t>
              </a:r>
              <a:endParaRPr lang="en-US" altLang="zh-CN" sz="1100" dirty="0"/>
            </a:p>
            <a:p>
              <a:pPr>
                <a:lnSpc>
                  <a:spcPct val="150000"/>
                </a:lnSpc>
              </a:pPr>
              <a:r>
                <a:rPr lang="zh-CN" altLang="en-US" sz="1100" dirty="0"/>
                <a:t>       同一樣本在一個分析批內的變異指標，長期監測室內質控的變異統計，和在同一檢測系統層面或者每個檢測指標層面的室間質評計劃的數據統計等，來評判同一種檢測系統內，或者每種檢測指標所有在不同時間和空間檢驗量值的分析精密程度；</a:t>
              </a:r>
              <a:endParaRPr lang="en-US" altLang="zh-CN" sz="1100" dirty="0"/>
            </a:p>
            <a:p>
              <a:pPr>
                <a:lnSpc>
                  <a:spcPct val="150000"/>
                </a:lnSpc>
              </a:pPr>
              <a:r>
                <a:rPr lang="zh-CN" altLang="en-US" sz="1100" dirty="0"/>
                <a:t>       以及通過美国临床实验室标准化协会</a:t>
              </a:r>
              <a:r>
                <a:rPr lang="en-US" altLang="zh-CN" sz="800" dirty="0"/>
                <a:t>(</a:t>
              </a:r>
              <a:r>
                <a:rPr lang="en-US" altLang="zh-CN" sz="800" i="1" dirty="0">
                  <a:latin typeface="Times New Roman" pitchFamily="18" charset="0"/>
                  <a:cs typeface="Times New Roman" pitchFamily="18" charset="0"/>
                </a:rPr>
                <a:t>CLSI</a:t>
              </a:r>
              <a:r>
                <a:rPr lang="en-US" altLang="zh-CN" sz="800" dirty="0"/>
                <a:t>)</a:t>
              </a:r>
              <a:r>
                <a:rPr lang="zh-CN" altLang="en-US" sz="1100" dirty="0"/>
                <a:t>推薦的，</a:t>
              </a:r>
              <a:r>
                <a:rPr lang="en-US" altLang="zh-CN" sz="1100" dirty="0"/>
                <a:t>《</a:t>
              </a:r>
              <a:r>
                <a:rPr lang="zh-CN" altLang="en-US" sz="1100" dirty="0"/>
                <a:t>定量测量方法的精密度性能评价</a:t>
              </a:r>
              <a:r>
                <a:rPr lang="en-US" altLang="zh-CN" sz="1100" dirty="0"/>
                <a:t>》</a:t>
              </a:r>
              <a:r>
                <a:rPr lang="en-US" altLang="zh-CN" sz="800" dirty="0"/>
                <a:t>(</a:t>
              </a:r>
              <a:r>
                <a:rPr lang="en-US" altLang="zh-CN" sz="800" i="1" dirty="0">
                  <a:latin typeface="Times New Roman" pitchFamily="18" charset="0"/>
                  <a:cs typeface="Times New Roman" pitchFamily="18" charset="0"/>
                </a:rPr>
                <a:t>EP5-A2 Evaluation of Precision Performance of </a:t>
              </a:r>
              <a:r>
                <a:rPr lang="en-US" altLang="zh-CN" sz="800" i="1" dirty="0" err="1">
                  <a:latin typeface="Times New Roman" pitchFamily="18" charset="0"/>
                  <a:cs typeface="Times New Roman" pitchFamily="18" charset="0"/>
                </a:rPr>
                <a:t>Quantative</a:t>
              </a:r>
              <a:r>
                <a:rPr lang="en-US" altLang="zh-CN" sz="800" i="1" dirty="0">
                  <a:latin typeface="Times New Roman" pitchFamily="18" charset="0"/>
                  <a:cs typeface="Times New Roman" pitchFamily="18" charset="0"/>
                </a:rPr>
                <a:t> Measurement </a:t>
              </a:r>
              <a:r>
                <a:rPr lang="en-US" altLang="zh-CN" sz="800" i="1" dirty="0" err="1">
                  <a:latin typeface="Times New Roman" pitchFamily="18" charset="0"/>
                  <a:cs typeface="Times New Roman" pitchFamily="18" charset="0"/>
                </a:rPr>
                <a:t>Metheods</a:t>
              </a:r>
              <a:r>
                <a:rPr lang="en-US" altLang="zh-CN" sz="800" dirty="0"/>
                <a:t>)</a:t>
              </a:r>
              <a:r>
                <a:rPr lang="zh-CN" altLang="en-US" sz="1100" dirty="0"/>
                <a:t>指南中定義的「分析批內的不精密度</a:t>
              </a:r>
              <a:r>
                <a:rPr lang="en-US" altLang="zh-CN" sz="900" dirty="0"/>
                <a:t>(</a:t>
              </a:r>
              <a:r>
                <a:rPr lang="en-US" altLang="zh-CN" sz="800" i="1" dirty="0">
                  <a:latin typeface="Times New Roman" pitchFamily="18" charset="0"/>
                  <a:cs typeface="Times New Roman" pitchFamily="18" charset="0"/>
                </a:rPr>
                <a:t>Repeatability</a:t>
              </a:r>
              <a:r>
                <a:rPr lang="en-US" altLang="zh-CN" sz="800" dirty="0"/>
                <a:t> (</a:t>
              </a:r>
              <a:r>
                <a:rPr lang="en-US" altLang="zh-CN" sz="800" i="1" dirty="0">
                  <a:latin typeface="Times New Roman" pitchFamily="18" charset="0"/>
                  <a:cs typeface="Times New Roman" pitchFamily="18" charset="0"/>
                </a:rPr>
                <a:t>Within-Run Precision</a:t>
              </a:r>
              <a:r>
                <a:rPr lang="en-US" altLang="zh-CN" sz="800" dirty="0"/>
                <a:t>)</a:t>
              </a:r>
              <a:r>
                <a:rPr lang="en-US" altLang="zh-CN" sz="900" dirty="0"/>
                <a:t>)</a:t>
              </a:r>
              <a:r>
                <a:rPr lang="zh-CN" altLang="en-US" sz="1100" dirty="0"/>
                <a:t>、分析批間的不精密度</a:t>
              </a:r>
              <a:r>
                <a:rPr lang="en-US" altLang="zh-CN" sz="900" dirty="0"/>
                <a:t>(</a:t>
              </a:r>
              <a:r>
                <a:rPr lang="en-US" altLang="zh-CN" sz="800" i="1" dirty="0">
                  <a:latin typeface="Times New Roman" pitchFamily="18" charset="0"/>
                  <a:cs typeface="Times New Roman" pitchFamily="18" charset="0"/>
                </a:rPr>
                <a:t>Between-Run Precision</a:t>
              </a:r>
              <a:r>
                <a:rPr lang="en-US" altLang="zh-CN" sz="900" dirty="0"/>
                <a:t>)</a:t>
              </a:r>
              <a:r>
                <a:rPr lang="zh-CN" altLang="en-US" sz="1100" dirty="0"/>
                <a:t>、工作日間的不精密度</a:t>
              </a:r>
              <a:r>
                <a:rPr lang="en-US" altLang="zh-CN" sz="900" dirty="0"/>
                <a:t>(</a:t>
              </a:r>
              <a:r>
                <a:rPr lang="en-US" altLang="zh-CN" sz="800" i="1" dirty="0">
                  <a:latin typeface="Times New Roman" pitchFamily="18" charset="0"/>
                  <a:cs typeface="Times New Roman" pitchFamily="18" charset="0"/>
                </a:rPr>
                <a:t>Day-to-day</a:t>
              </a:r>
              <a:r>
                <a:rPr lang="en-US" altLang="zh-CN" sz="800" dirty="0"/>
                <a:t> (</a:t>
              </a:r>
              <a:r>
                <a:rPr lang="en-US" altLang="zh-CN" sz="800" i="1" dirty="0">
                  <a:latin typeface="Times New Roman" pitchFamily="18" charset="0"/>
                  <a:cs typeface="Times New Roman" pitchFamily="18" charset="0"/>
                </a:rPr>
                <a:t>also called Between-Day</a:t>
              </a:r>
              <a:r>
                <a:rPr lang="en-US" altLang="zh-CN" sz="800" dirty="0"/>
                <a:t>)</a:t>
              </a:r>
              <a:r>
                <a:rPr lang="en-US" altLang="zh-CN" sz="800" i="1" dirty="0">
                  <a:latin typeface="Times New Roman" pitchFamily="18" charset="0"/>
                  <a:cs typeface="Times New Roman" pitchFamily="18" charset="0"/>
                </a:rPr>
                <a:t> Precision</a:t>
              </a:r>
              <a:r>
                <a:rPr lang="en-US" altLang="zh-CN" sz="900" dirty="0"/>
                <a:t>)</a:t>
              </a:r>
              <a:r>
                <a:rPr lang="zh-CN" altLang="en-US" sz="1100" dirty="0"/>
                <a:t>、儀器內的總合成的不精密度</a:t>
              </a:r>
              <a:r>
                <a:rPr lang="en-US" altLang="zh-CN" sz="900" dirty="0"/>
                <a:t>(</a:t>
              </a:r>
              <a:r>
                <a:rPr lang="en-US" altLang="zh-CN" sz="800" i="1" dirty="0">
                  <a:latin typeface="Times New Roman" pitchFamily="18" charset="0"/>
                  <a:cs typeface="Times New Roman" pitchFamily="18" charset="0"/>
                </a:rPr>
                <a:t>Within-Device or Within-Laboratory Precision</a:t>
              </a:r>
              <a:r>
                <a:rPr lang="en-US" altLang="zh-CN" sz="900" dirty="0"/>
                <a:t>)</a:t>
              </a:r>
              <a:r>
                <a:rPr lang="zh-CN" altLang="en-US" sz="1100" dirty="0"/>
                <a:t>」的概念，和</a:t>
              </a:r>
              <a:r>
                <a:rPr lang="en-US" altLang="zh-CN" sz="1100" dirty="0"/>
                <a:t>《</a:t>
              </a:r>
              <a:r>
                <a:rPr lang="zh-CN" altLang="en-US" sz="1100" dirty="0"/>
                <a:t>精密度和准确度性能在用戶端的確認</a:t>
              </a:r>
              <a:r>
                <a:rPr lang="en-US" altLang="zh-CN" sz="1100" dirty="0"/>
                <a:t>》</a:t>
              </a:r>
              <a:r>
                <a:rPr lang="en-US" altLang="zh-CN" sz="800" dirty="0"/>
                <a:t>(</a:t>
              </a:r>
              <a:r>
                <a:rPr lang="en-US" altLang="zh-CN" sz="800" i="1" dirty="0">
                  <a:latin typeface="Times New Roman" pitchFamily="18" charset="0"/>
                  <a:cs typeface="Times New Roman" pitchFamily="18" charset="0"/>
                </a:rPr>
                <a:t>EP15-A2 User Demonstration of Performance for Precision and Accuracy</a:t>
              </a:r>
              <a:r>
                <a:rPr lang="en-US" altLang="zh-CN" sz="800" dirty="0"/>
                <a:t>)</a:t>
              </a:r>
              <a:r>
                <a:rPr lang="zh-CN" altLang="en-US" sz="1100" dirty="0"/>
                <a:t>指南中定義的「分析批內的不精密度</a:t>
              </a:r>
              <a:r>
                <a:rPr lang="en-US" altLang="zh-CN" sz="900" dirty="0"/>
                <a:t>(</a:t>
              </a:r>
              <a:r>
                <a:rPr lang="en-US" altLang="zh-CN" sz="800" i="1" dirty="0">
                  <a:latin typeface="Times New Roman" pitchFamily="18" charset="0"/>
                  <a:cs typeface="Times New Roman" pitchFamily="18" charset="0"/>
                </a:rPr>
                <a:t>Repeatability</a:t>
              </a:r>
              <a:r>
                <a:rPr lang="en-US" altLang="zh-CN" sz="800" dirty="0"/>
                <a:t> (</a:t>
              </a:r>
              <a:r>
                <a:rPr lang="en-US" altLang="zh-CN" sz="800" i="1" dirty="0">
                  <a:latin typeface="Times New Roman" pitchFamily="18" charset="0"/>
                  <a:cs typeface="Times New Roman" pitchFamily="18" charset="0"/>
                </a:rPr>
                <a:t>Within-Run Precision</a:t>
              </a:r>
              <a:r>
                <a:rPr lang="en-US" altLang="zh-CN" sz="800" dirty="0"/>
                <a:t>)</a:t>
              </a:r>
              <a:r>
                <a:rPr lang="en-US" altLang="zh-CN" sz="900" dirty="0"/>
                <a:t>)</a:t>
              </a:r>
              <a:r>
                <a:rPr lang="zh-CN" altLang="en-US" sz="1100" dirty="0"/>
                <a:t>、儀器內的總合成的不精密度</a:t>
              </a:r>
              <a:r>
                <a:rPr lang="en-US" altLang="zh-CN" sz="900" dirty="0"/>
                <a:t>(</a:t>
              </a:r>
              <a:r>
                <a:rPr lang="en-US" altLang="zh-CN" sz="800" i="1" dirty="0">
                  <a:latin typeface="Times New Roman" pitchFamily="18" charset="0"/>
                  <a:cs typeface="Times New Roman" pitchFamily="18" charset="0"/>
                </a:rPr>
                <a:t>Within-Laboratory Precision</a:t>
              </a:r>
              <a:r>
                <a:rPr lang="en-US" altLang="zh-CN" sz="900" dirty="0"/>
                <a:t>)</a:t>
              </a:r>
              <a:r>
                <a:rPr lang="zh-CN" altLang="en-US" sz="1100" dirty="0"/>
                <a:t>」概念等進行評價確認；</a:t>
              </a:r>
              <a:endParaRPr lang="en-US" altLang="zh-CN" sz="1100" dirty="0"/>
            </a:p>
          </p:txBody>
        </p:sp>
        <p:sp>
          <p:nvSpPr>
            <p:cNvPr id="18438" name="Rectangle 14"/>
            <p:cNvSpPr>
              <a:spLocks noChangeArrowheads="1"/>
            </p:cNvSpPr>
            <p:nvPr/>
          </p:nvSpPr>
          <p:spPr bwMode="auto">
            <a:xfrm>
              <a:off x="744240" y="4114038"/>
              <a:ext cx="10090258"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但是需要注意的是，檢驗系統尤其是集成自動化的機械系統，如全自動生化分析儀，全自動血液分析儀、全自動免疫分析儀等，正常情況下，在重複性方面通常不會出現較大的波動，所以如果儀器內的總合成的不精密度</a:t>
              </a:r>
              <a:r>
                <a:rPr lang="en-US" altLang="zh-CN" sz="900" dirty="0"/>
                <a:t>(</a:t>
              </a:r>
              <a:r>
                <a:rPr lang="en-US" altLang="zh-CN" sz="800" i="1" dirty="0">
                  <a:latin typeface="Times New Roman" pitchFamily="18" charset="0"/>
                  <a:cs typeface="Times New Roman" pitchFamily="18" charset="0"/>
                </a:rPr>
                <a:t>Within-Laboratory Precision</a:t>
              </a:r>
              <a:r>
                <a:rPr lang="en-US" altLang="zh-CN" sz="900" dirty="0"/>
                <a:t>)</a:t>
              </a:r>
              <a:r>
                <a:rPr lang="zh-CN" altLang="en-US" sz="1100" dirty="0"/>
                <a:t>明顯異於分析批內的不精密度</a:t>
              </a:r>
              <a:r>
                <a:rPr lang="en-US" altLang="zh-CN" sz="900" dirty="0"/>
                <a:t>(</a:t>
              </a:r>
              <a:r>
                <a:rPr lang="en-US" altLang="zh-CN" sz="800" i="1" dirty="0">
                  <a:latin typeface="Times New Roman" pitchFamily="18" charset="0"/>
                  <a:cs typeface="Times New Roman" pitchFamily="18" charset="0"/>
                </a:rPr>
                <a:t>Repeatability</a:t>
              </a:r>
              <a:r>
                <a:rPr lang="en-US" altLang="zh-CN" sz="800" dirty="0"/>
                <a:t> (</a:t>
              </a:r>
              <a:r>
                <a:rPr lang="en-US" altLang="zh-CN" sz="800" i="1" dirty="0">
                  <a:latin typeface="Times New Roman" pitchFamily="18" charset="0"/>
                  <a:cs typeface="Times New Roman" pitchFamily="18" charset="0"/>
                </a:rPr>
                <a:t>Within-Run Precision</a:t>
              </a:r>
              <a:r>
                <a:rPr lang="en-US" altLang="zh-CN" sz="800" dirty="0"/>
                <a:t>)</a:t>
              </a:r>
              <a:r>
                <a:rPr lang="en-US" altLang="zh-CN" sz="900" dirty="0"/>
                <a:t>)</a:t>
              </a:r>
              <a:r>
                <a:rPr lang="zh-CN" altLang="en-US" sz="1100" dirty="0"/>
                <a:t>，「重現」的貢獻明顯超出「重複」且「有一定規律性」，則提示檢測過程中可能發生了系統偏差所造成，這類系統偏差產生的影響，在一個控制批內往往不會隨機發生而是穩定顯現，所以就短期效果而言，比如在一個分析批內幾個分析批間等，其呈現的特點可能并不同於常規意義上的刻度變差增大，而對於長期觀測，比如年度室內質控監測這種體量的實驗，如果這類影響因素發生的幾率比較隨機的話，在總的統計時則有可能會與刻度變差增大的特點比較相似，通常對於臨床檢驗，在分析批內存在大於臨界系統誤差的偏倚是不能接受的，所以一個穩定的檢測系統最好是能夠逐漸消除了此類影響因素之後的控制狀態。</a:t>
              </a:r>
            </a:p>
          </p:txBody>
        </p:sp>
        <p:sp>
          <p:nvSpPr>
            <p:cNvPr id="18439" name="Rectangle 14"/>
            <p:cNvSpPr>
              <a:spLocks noChangeArrowheads="1"/>
            </p:cNvSpPr>
            <p:nvPr/>
          </p:nvSpPr>
          <p:spPr bwMode="auto">
            <a:xfrm>
              <a:off x="744240" y="882383"/>
              <a:ext cx="10090258" cy="136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zh-CN" altLang="en-US" sz="1100" dirty="0"/>
                <a:t>       對「不精密度」貢獻來源進行分割，根據不同的分類標準和不同的分解層次，可以有很多種劃分方法，但對於臨床應用上影響最大的，往往可以從「重複」和「重現」兩個層面來描述：</a:t>
              </a:r>
              <a:endParaRPr lang="en-US" altLang="zh-CN" sz="1100" dirty="0"/>
            </a:p>
            <a:p>
              <a:pPr>
                <a:lnSpc>
                  <a:spcPct val="150000"/>
                </a:lnSpc>
              </a:pPr>
              <a:r>
                <a:rPr lang="en-US" altLang="zh-TW" sz="1100" dirty="0"/>
                <a:t>       </a:t>
              </a:r>
              <a:r>
                <a:rPr lang="zh-TW" altLang="en-US" sz="1100" dirty="0"/>
                <a:t>重複性</a:t>
              </a:r>
              <a:r>
                <a:rPr lang="en-US" altLang="zh-TW" sz="1100" dirty="0"/>
                <a:t>(</a:t>
              </a:r>
              <a:r>
                <a:rPr lang="zh-TW" altLang="en-US" sz="1100" dirty="0"/>
                <a:t>檢測結果的重複性</a:t>
              </a:r>
              <a:r>
                <a:rPr lang="en-US" altLang="zh-TW" sz="1100" dirty="0"/>
                <a:t>)</a:t>
              </a:r>
              <a:r>
                <a:rPr lang="zh-TW" altLang="en-US" sz="1100" dirty="0"/>
                <a:t> － 在相同</a:t>
              </a:r>
              <a:r>
                <a:rPr lang="zh-CN" altLang="en-US" sz="1100" dirty="0"/>
                <a:t>的</a:t>
              </a:r>
              <a:r>
                <a:rPr lang="zh-TW" altLang="en-US" sz="1100" dirty="0"/>
                <a:t>檢測條件下對同一待測物進行連續測量所得結果的接近程度</a:t>
              </a:r>
              <a:r>
                <a:rPr lang="en-US" altLang="zh-TW" sz="900" dirty="0"/>
                <a:t>(</a:t>
              </a:r>
              <a:r>
                <a:rPr lang="en-US" altLang="zh-TW" sz="900" i="1" dirty="0">
                  <a:latin typeface="Times New Roman" pitchFamily="18" charset="0"/>
                  <a:cs typeface="Times New Roman" pitchFamily="18" charset="0"/>
                </a:rPr>
                <a:t>VIM:1993</a:t>
              </a:r>
              <a:r>
                <a:rPr lang="en-US" altLang="zh-TW" sz="900" dirty="0"/>
                <a:t>)(</a:t>
              </a:r>
              <a:r>
                <a:rPr lang="en-US" altLang="zh-TW" sz="900" i="1" dirty="0">
                  <a:latin typeface="Times New Roman" pitchFamily="18" charset="0"/>
                  <a:cs typeface="Times New Roman" pitchFamily="18" charset="0"/>
                </a:rPr>
                <a:t>ISO3534-1</a:t>
              </a:r>
              <a:r>
                <a:rPr lang="en-US" altLang="zh-TW" sz="900" dirty="0"/>
                <a:t>)</a:t>
              </a:r>
              <a:r>
                <a:rPr lang="zh-CN" altLang="en-US" sz="1100" dirty="0"/>
                <a:t>；</a:t>
              </a:r>
              <a:endParaRPr lang="en-US" altLang="zh-CN" sz="1100" dirty="0"/>
            </a:p>
            <a:p>
              <a:pPr>
                <a:lnSpc>
                  <a:spcPct val="150000"/>
                </a:lnSpc>
              </a:pPr>
              <a:r>
                <a:rPr lang="en-US" altLang="zh-TW" sz="1100" dirty="0"/>
                <a:t>       </a:t>
              </a:r>
              <a:r>
                <a:rPr lang="zh-TW" altLang="en-US" sz="1100" dirty="0"/>
                <a:t>重現性</a:t>
              </a:r>
              <a:r>
                <a:rPr lang="en-US" altLang="zh-TW" sz="1100" dirty="0"/>
                <a:t>(</a:t>
              </a:r>
              <a:r>
                <a:rPr lang="zh-TW" altLang="en-US" sz="1100" dirty="0"/>
                <a:t>檢測結果的再現性</a:t>
              </a:r>
              <a:r>
                <a:rPr lang="en-US" altLang="zh-TW" sz="1100" dirty="0"/>
                <a:t>)</a:t>
              </a:r>
              <a:r>
                <a:rPr lang="zh-TW" altLang="en-US" sz="1100" dirty="0"/>
                <a:t> － 在變化的檢測條件下對同一待測物進行檢測所獲得結果的接近程度</a:t>
              </a:r>
              <a:r>
                <a:rPr lang="en-US" altLang="zh-TW" sz="900" dirty="0"/>
                <a:t>(</a:t>
              </a:r>
              <a:r>
                <a:rPr lang="en-US" altLang="zh-TW" sz="900" i="1" dirty="0">
                  <a:latin typeface="Times New Roman" pitchFamily="18" charset="0"/>
                  <a:cs typeface="Times New Roman" pitchFamily="18" charset="0"/>
                </a:rPr>
                <a:t>ISO5725-1</a:t>
              </a:r>
              <a:r>
                <a:rPr lang="en-US" altLang="zh-TW" sz="900" dirty="0"/>
                <a:t>)</a:t>
              </a:r>
              <a:r>
                <a:rPr lang="zh-CN" altLang="en-US" sz="1100" dirty="0"/>
                <a:t>；</a:t>
              </a:r>
              <a:endParaRPr lang="en-US" altLang="zh-CN" sz="1100" dirty="0"/>
            </a:p>
            <a:p>
              <a:pPr>
                <a:lnSpc>
                  <a:spcPct val="150000"/>
                </a:lnSpc>
              </a:pPr>
              <a:r>
                <a:rPr lang="en-US" altLang="zh-TW" sz="1100" dirty="0"/>
                <a:t>       </a:t>
              </a:r>
              <a:r>
                <a:rPr lang="zh-CN" altLang="en-US" sz="900" dirty="0"/>
                <a:t>（</a:t>
              </a:r>
              <a:r>
                <a:rPr lang="zh-TW" altLang="en-US" sz="900" dirty="0"/>
                <a:t>比如：不同的時間、不同的地點、不同的操作者、不同的檢測工具、不同的樣本等</a:t>
              </a:r>
              <a:r>
                <a:rPr lang="zh-CN" altLang="en-US" sz="900" dirty="0"/>
                <a: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50800" y="47625"/>
            <a:ext cx="8524875" cy="430213"/>
          </a:xfrm>
        </p:spPr>
        <p:txBody>
          <a:bodyPr/>
          <a:lstStyle/>
          <a:p>
            <a:r>
              <a:rPr lang="zh-TW" altLang="en-US" sz="1700" dirty="0">
                <a:ea typeface="楷体_GB2312" pitchFamily="49" charset="-122"/>
              </a:rPr>
              <a:t>從計量學角度</a:t>
            </a:r>
            <a:r>
              <a:rPr lang="zh-CN" altLang="en-US" sz="1700" dirty="0">
                <a:ea typeface="楷体_GB2312" pitchFamily="49" charset="-122"/>
              </a:rPr>
              <a:t>進行</a:t>
            </a:r>
            <a:r>
              <a:rPr lang="zh-TW" altLang="en-US" sz="1700" dirty="0">
                <a:ea typeface="楷体_GB2312" pitchFamily="49" charset="-122"/>
              </a:rPr>
              <a:t>醫學檢驗系統性能分析</a:t>
            </a:r>
            <a:endParaRPr lang="zh-CN" altLang="en-US" sz="1700" dirty="0"/>
          </a:p>
        </p:txBody>
      </p:sp>
      <p:sp>
        <p:nvSpPr>
          <p:cNvPr id="19459" name="矩形 3"/>
          <p:cNvSpPr>
            <a:spLocks noChangeArrowheads="1"/>
          </p:cNvSpPr>
          <p:nvPr/>
        </p:nvSpPr>
        <p:spPr bwMode="auto">
          <a:xfrm>
            <a:off x="73025" y="382588"/>
            <a:ext cx="80121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dirty="0"/>
              <a:t>測量系統分析  之 精密度</a:t>
            </a:r>
            <a:r>
              <a:rPr lang="en-US" altLang="zh-CN" sz="1100" dirty="0"/>
              <a:t>(</a:t>
            </a:r>
            <a:r>
              <a:rPr lang="zh-CN" altLang="en-US" sz="1100" dirty="0"/>
              <a:t>刻度變差</a:t>
            </a:r>
            <a:r>
              <a:rPr lang="en-US" altLang="zh-CN" sz="1100" dirty="0"/>
              <a:t>)</a:t>
            </a:r>
            <a:r>
              <a:rPr lang="en-US" altLang="zh-CN" sz="1300" dirty="0"/>
              <a:t> </a:t>
            </a:r>
            <a:r>
              <a:rPr lang="zh-CN" altLang="en-US" sz="1300" dirty="0"/>
              <a:t>：</a:t>
            </a:r>
            <a:r>
              <a:rPr lang="en-US" altLang="zh-CN" sz="1300" dirty="0"/>
              <a:t> </a:t>
            </a:r>
            <a:r>
              <a:rPr lang="zh-CN" altLang="en-US" sz="900" dirty="0"/>
              <a:t>～</a:t>
            </a:r>
            <a:r>
              <a:rPr lang="en-US" altLang="zh-CN" sz="1300" dirty="0"/>
              <a:t> </a:t>
            </a:r>
            <a:r>
              <a:rPr lang="en-US" altLang="zh-CN" sz="900" i="1" dirty="0">
                <a:latin typeface="Times New Roman" pitchFamily="18" charset="0"/>
                <a:cs typeface="Times New Roman" pitchFamily="18" charset="0"/>
              </a:rPr>
              <a:t>Repeatability</a:t>
            </a:r>
            <a:r>
              <a:rPr lang="zh-CN" altLang="en-US" sz="900" i="1" dirty="0">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a:t>
            </a:r>
            <a:r>
              <a:rPr lang="en-US" altLang="zh-CN" sz="900" i="1" dirty="0">
                <a:latin typeface="Times New Roman" pitchFamily="18" charset="0"/>
                <a:cs typeface="Times New Roman" pitchFamily="18" charset="0"/>
              </a:rPr>
              <a:t>EP5-A2</a:t>
            </a:r>
            <a:r>
              <a:rPr lang="zh-CN" altLang="en-US" sz="900" i="1" dirty="0">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CLSI-</a:t>
            </a:r>
            <a:r>
              <a:rPr lang="en-US" altLang="zh-CN" sz="900" i="1" dirty="0">
                <a:latin typeface="Times New Roman" pitchFamily="18" charset="0"/>
                <a:cs typeface="Times New Roman" pitchFamily="18" charset="0"/>
              </a:rPr>
              <a:t>EP15-A2</a:t>
            </a:r>
            <a:endParaRPr lang="zh-CN" altLang="en-US" sz="900" i="1" dirty="0">
              <a:latin typeface="Times New Roman" pitchFamily="18" charset="0"/>
              <a:cs typeface="Times New Roman" pitchFamily="18" charset="0"/>
            </a:endParaRPr>
          </a:p>
        </p:txBody>
      </p:sp>
      <p:grpSp>
        <p:nvGrpSpPr>
          <p:cNvPr id="3" name="组合 2"/>
          <p:cNvGrpSpPr/>
          <p:nvPr/>
        </p:nvGrpSpPr>
        <p:grpSpPr>
          <a:xfrm>
            <a:off x="1127253" y="726104"/>
            <a:ext cx="9427645" cy="5187106"/>
            <a:chOff x="1127253" y="726104"/>
            <a:chExt cx="9427645" cy="5187106"/>
          </a:xfrm>
        </p:grpSpPr>
        <p:pic>
          <p:nvPicPr>
            <p:cNvPr id="880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031" y="2201182"/>
              <a:ext cx="894139" cy="308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282" y="1523240"/>
              <a:ext cx="3240238" cy="438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3" name="Rectangle 14"/>
            <p:cNvSpPr>
              <a:spLocks noChangeArrowheads="1"/>
            </p:cNvSpPr>
            <p:nvPr/>
          </p:nvSpPr>
          <p:spPr bwMode="auto">
            <a:xfrm>
              <a:off x="1127253" y="1233639"/>
              <a:ext cx="942764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TW" altLang="en-US" sz="1000" dirty="0"/>
                <a:t>甲種胎兒球蛋</a:t>
              </a:r>
              <a:r>
                <a:rPr lang="zh-TW" altLang="en-US" sz="1000" dirty="0">
                  <a:solidFill>
                    <a:srgbClr val="000000"/>
                  </a:solidFill>
                </a:rPr>
                <a:t>白</a:t>
              </a:r>
              <a:r>
                <a:rPr lang="en-US" altLang="zh-CN" sz="700" dirty="0">
                  <a:solidFill>
                    <a:srgbClr val="000000"/>
                  </a:solidFill>
                </a:rPr>
                <a:t>(</a:t>
              </a:r>
              <a:r>
                <a:rPr lang="el-GR" altLang="zh-CN" sz="700" i="1" dirty="0">
                  <a:solidFill>
                    <a:srgbClr val="000000"/>
                  </a:solidFill>
                  <a:latin typeface="Times New Roman" pitchFamily="18" charset="0"/>
                  <a:cs typeface="Times New Roman" pitchFamily="18" charset="0"/>
                </a:rPr>
                <a:t>α-</a:t>
              </a:r>
              <a:r>
                <a:rPr lang="en-US" altLang="zh-CN" sz="700" i="1" dirty="0">
                  <a:solidFill>
                    <a:srgbClr val="000000"/>
                  </a:solidFill>
                  <a:latin typeface="Times New Roman" pitchFamily="18" charset="0"/>
                  <a:cs typeface="Times New Roman" pitchFamily="18" charset="0"/>
                </a:rPr>
                <a:t>Fetoprotein</a:t>
              </a:r>
              <a:r>
                <a:rPr lang="en-US" altLang="zh-CN" sz="700" dirty="0">
                  <a:solidFill>
                    <a:srgbClr val="000000"/>
                  </a:solidFill>
                </a:rPr>
                <a:t>)</a:t>
              </a:r>
              <a:r>
                <a:rPr lang="en-US" altLang="zh-CN" sz="900" dirty="0">
                  <a:solidFill>
                    <a:srgbClr val="000000"/>
                  </a:solidFill>
                </a:rPr>
                <a:t>[IU/mL]</a:t>
              </a:r>
              <a:r>
                <a:rPr lang="en-US" altLang="zh-CN" sz="1000" dirty="0">
                  <a:solidFill>
                    <a:srgbClr val="000000"/>
                  </a:solidFill>
                </a:rPr>
                <a:t>–</a:t>
              </a:r>
              <a:r>
                <a:rPr lang="zh-CN" altLang="en-US" sz="1000" dirty="0">
                  <a:solidFill>
                    <a:srgbClr val="000000"/>
                  </a:solidFill>
                </a:rPr>
                <a:t>羅氏</a:t>
              </a:r>
              <a:r>
                <a:rPr lang="en-US" altLang="zh-CN" sz="900" dirty="0" err="1">
                  <a:solidFill>
                    <a:srgbClr val="000000"/>
                  </a:solidFill>
                  <a:latin typeface="Times New Roman" pitchFamily="18" charset="0"/>
                  <a:cs typeface="Times New Roman" pitchFamily="18" charset="0"/>
                </a:rPr>
                <a:t>cobas</a:t>
              </a:r>
              <a:r>
                <a:rPr lang="en-US" altLang="zh-CN" sz="900" dirty="0">
                  <a:solidFill>
                    <a:srgbClr val="000000"/>
                  </a:solidFill>
                  <a:latin typeface="Times New Roman" pitchFamily="18" charset="0"/>
                  <a:cs typeface="Times New Roman" pitchFamily="18" charset="0"/>
                </a:rPr>
                <a:t> </a:t>
              </a:r>
              <a:r>
                <a:rPr lang="en-US" altLang="zh-CN" sz="800" dirty="0">
                  <a:solidFill>
                    <a:srgbClr val="000000"/>
                  </a:solidFill>
                  <a:latin typeface="Times New Roman" pitchFamily="18" charset="0"/>
                  <a:cs typeface="Times New Roman" pitchFamily="18" charset="0"/>
                </a:rPr>
                <a:t>8000</a:t>
              </a:r>
              <a:r>
                <a:rPr lang="zh-TW" altLang="en-US" sz="1000" dirty="0">
                  <a:solidFill>
                    <a:srgbClr val="000000"/>
                  </a:solidFill>
                </a:rPr>
                <a:t>血清工作站 </a:t>
              </a:r>
              <a:r>
                <a:rPr lang="en-US" altLang="zh-CN" sz="800" dirty="0">
                  <a:solidFill>
                    <a:srgbClr val="000000"/>
                  </a:solidFill>
                </a:rPr>
                <a:t>(Roche </a:t>
              </a:r>
              <a:r>
                <a:rPr lang="en-US" altLang="zh-CN" sz="800" dirty="0" err="1">
                  <a:solidFill>
                    <a:srgbClr val="000000"/>
                  </a:solidFill>
                </a:rPr>
                <a:t>cobas</a:t>
              </a:r>
              <a:r>
                <a:rPr lang="en-US" altLang="zh-CN" sz="800" dirty="0">
                  <a:solidFill>
                    <a:srgbClr val="000000"/>
                  </a:solidFill>
                </a:rPr>
                <a:t> 8000 modular analyzer series)</a:t>
              </a:r>
              <a:r>
                <a:rPr lang="zh-CN" altLang="en-US" sz="1000" dirty="0"/>
                <a:t>；</a:t>
              </a:r>
            </a:p>
          </p:txBody>
        </p:sp>
        <p:sp>
          <p:nvSpPr>
            <p:cNvPr id="19464" name="Rectangle 14"/>
            <p:cNvSpPr>
              <a:spLocks noChangeArrowheads="1"/>
            </p:cNvSpPr>
            <p:nvPr/>
          </p:nvSpPr>
          <p:spPr bwMode="auto">
            <a:xfrm>
              <a:off x="1127253" y="726104"/>
              <a:ext cx="9427645"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50000"/>
                </a:lnSpc>
              </a:pPr>
              <a:r>
                <a:rPr lang="zh-CN" altLang="en-US" sz="1000" dirty="0"/>
                <a:t>以</a:t>
              </a:r>
              <a:r>
                <a:rPr lang="en-US" altLang="zh-CN" sz="1000" dirty="0"/>
                <a:t> </a:t>
              </a:r>
              <a:r>
                <a:rPr lang="en-US" altLang="zh-CN" sz="1000" i="1" dirty="0">
                  <a:latin typeface="Times New Roman" pitchFamily="18" charset="0"/>
                  <a:cs typeface="Times New Roman" pitchFamily="18" charset="0"/>
                </a:rPr>
                <a:t>CLSI</a:t>
              </a:r>
              <a:r>
                <a:rPr lang="zh-CN" altLang="en-US" sz="1000" dirty="0"/>
                <a:t>～</a:t>
              </a:r>
              <a:r>
                <a:rPr lang="en-US" altLang="zh-CN" sz="1000" i="1" dirty="0">
                  <a:latin typeface="Times New Roman" pitchFamily="18" charset="0"/>
                  <a:cs typeface="Times New Roman" pitchFamily="18" charset="0"/>
                </a:rPr>
                <a:t>EP5-A2</a:t>
              </a:r>
              <a:r>
                <a:rPr lang="zh-CN" altLang="en-US" sz="1000" i="1"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EP15-A2</a:t>
              </a:r>
              <a:r>
                <a:rPr lang="en-US" altLang="zh-CN" sz="1000" dirty="0"/>
                <a:t> </a:t>
              </a:r>
              <a:r>
                <a:rPr lang="zh-CN" altLang="en-US" sz="1000" dirty="0"/>
                <a:t>指南中定義的：分析批內的不精密度</a:t>
              </a:r>
              <a:r>
                <a:rPr lang="en-US" altLang="zh-CN" sz="800" dirty="0"/>
                <a:t>(</a:t>
              </a:r>
              <a:r>
                <a:rPr lang="en-US" altLang="zh-CN" sz="800" i="1" dirty="0">
                  <a:latin typeface="Times New Roman" pitchFamily="18" charset="0"/>
                  <a:cs typeface="Times New Roman" pitchFamily="18" charset="0"/>
                </a:rPr>
                <a:t>Within-Run Precision</a:t>
              </a:r>
              <a:r>
                <a:rPr lang="en-US" altLang="zh-CN" sz="800" dirty="0"/>
                <a:t>)</a:t>
              </a:r>
              <a:r>
                <a:rPr lang="zh-CN" altLang="en-US" sz="1000" dirty="0"/>
                <a:t>、分析批間的不精密度</a:t>
              </a:r>
              <a:r>
                <a:rPr lang="en-US" altLang="zh-CN" sz="800" dirty="0"/>
                <a:t>(</a:t>
              </a:r>
              <a:r>
                <a:rPr lang="en-US" altLang="zh-CN" sz="800" i="1" dirty="0">
                  <a:latin typeface="Times New Roman" pitchFamily="18" charset="0"/>
                  <a:cs typeface="Times New Roman" pitchFamily="18" charset="0"/>
                </a:rPr>
                <a:t>Between-Run Precision</a:t>
              </a:r>
              <a:r>
                <a:rPr lang="en-US" altLang="zh-CN" sz="800" dirty="0"/>
                <a:t>)</a:t>
              </a:r>
              <a:r>
                <a:rPr lang="zh-CN" altLang="en-US" sz="1000" dirty="0"/>
                <a:t>、工作日間的不精密度</a:t>
              </a:r>
              <a:r>
                <a:rPr lang="en-US" altLang="zh-CN" sz="800" dirty="0"/>
                <a:t>(</a:t>
              </a:r>
              <a:r>
                <a:rPr lang="en-US" altLang="zh-CN" sz="800" i="1" dirty="0">
                  <a:latin typeface="Times New Roman" pitchFamily="18" charset="0"/>
                  <a:cs typeface="Times New Roman" pitchFamily="18" charset="0"/>
                </a:rPr>
                <a:t>Between-Day Precision</a:t>
              </a:r>
              <a:r>
                <a:rPr lang="en-US" altLang="zh-CN" sz="800" dirty="0"/>
                <a:t>)</a:t>
              </a:r>
              <a:r>
                <a:rPr lang="zh-CN" altLang="en-US" sz="1000" dirty="0"/>
                <a:t>、儀器內的總合成的不精密度</a:t>
              </a:r>
              <a:r>
                <a:rPr lang="en-US" altLang="zh-CN" sz="800" dirty="0"/>
                <a:t>(</a:t>
              </a:r>
              <a:r>
                <a:rPr lang="en-US" altLang="zh-CN" sz="800" i="1" dirty="0">
                  <a:latin typeface="Times New Roman" pitchFamily="18" charset="0"/>
                  <a:cs typeface="Times New Roman" pitchFamily="18" charset="0"/>
                </a:rPr>
                <a:t>Within-Device Precision</a:t>
              </a:r>
              <a:r>
                <a:rPr lang="en-US" altLang="zh-CN" sz="800" dirty="0"/>
                <a:t>)</a:t>
              </a:r>
              <a:r>
                <a:rPr lang="en-US" altLang="zh-CN" sz="1000" dirty="0"/>
                <a:t> </a:t>
              </a:r>
              <a:r>
                <a:rPr lang="zh-CN" altLang="en-US" sz="1000" dirty="0"/>
                <a:t>指標，以及</a:t>
              </a:r>
              <a:r>
                <a:rPr lang="zh-TW" altLang="en-US" sz="1000" dirty="0"/>
                <a:t>同一樣本在一個</a:t>
              </a:r>
              <a:r>
                <a:rPr lang="zh-CN" altLang="en-US" sz="1000" dirty="0"/>
                <a:t>分析</a:t>
              </a:r>
              <a:r>
                <a:rPr lang="zh-TW" altLang="en-US" sz="1000" dirty="0"/>
                <a:t>批內的</a:t>
              </a:r>
              <a:r>
                <a:rPr lang="zh-CN" altLang="en-US" sz="1000" dirty="0"/>
                <a:t>變異</a:t>
              </a:r>
              <a:r>
                <a:rPr lang="zh-TW" altLang="en-US" sz="1000" dirty="0"/>
                <a:t>指標</a:t>
              </a:r>
              <a:r>
                <a:rPr lang="en-US" altLang="zh-TW" sz="800" dirty="0"/>
                <a:t>(</a:t>
              </a:r>
              <a:r>
                <a:rPr lang="en-US" altLang="zh-TW" sz="800" i="1" dirty="0">
                  <a:latin typeface="Times New Roman" pitchFamily="18" charset="0"/>
                  <a:cs typeface="Times New Roman" pitchFamily="18" charset="0"/>
                </a:rPr>
                <a:t>Repeatability</a:t>
              </a:r>
              <a:r>
                <a:rPr lang="en-US" altLang="zh-TW" sz="800" dirty="0"/>
                <a:t>)</a:t>
              </a:r>
              <a:r>
                <a:rPr lang="zh-CN" altLang="en-US" sz="1000" dirty="0"/>
                <a:t>，來說明</a:t>
              </a:r>
              <a:r>
                <a:rPr lang="zh-TW" altLang="en-US" sz="1000" dirty="0"/>
                <a:t>甲胎蛋白</a:t>
              </a:r>
              <a:r>
                <a:rPr lang="en-US" altLang="zh-CN" sz="700" dirty="0">
                  <a:solidFill>
                    <a:srgbClr val="000000"/>
                  </a:solidFill>
                </a:rPr>
                <a:t>(</a:t>
              </a:r>
              <a:r>
                <a:rPr lang="el-GR" altLang="zh-CN" sz="700" i="1" dirty="0">
                  <a:solidFill>
                    <a:srgbClr val="000000"/>
                  </a:solidFill>
                  <a:latin typeface="Times New Roman" pitchFamily="18" charset="0"/>
                  <a:cs typeface="Times New Roman" pitchFamily="18" charset="0"/>
                </a:rPr>
                <a:t>α-</a:t>
              </a:r>
              <a:r>
                <a:rPr lang="en-US" altLang="zh-CN" sz="700" i="1" dirty="0">
                  <a:solidFill>
                    <a:srgbClr val="000000"/>
                  </a:solidFill>
                  <a:latin typeface="Times New Roman" pitchFamily="18" charset="0"/>
                  <a:cs typeface="Times New Roman" pitchFamily="18" charset="0"/>
                </a:rPr>
                <a:t>Fetoprotein</a:t>
              </a:r>
              <a:r>
                <a:rPr lang="en-US" altLang="zh-CN" sz="700" dirty="0">
                  <a:solidFill>
                    <a:srgbClr val="000000"/>
                  </a:solidFill>
                </a:rPr>
                <a:t>)</a:t>
              </a:r>
              <a:r>
                <a:rPr lang="zh-CN" altLang="en-US" sz="1000" dirty="0"/>
                <a:t>項目檢測的不精密度水平；</a:t>
              </a:r>
              <a:endParaRPr lang="zh-CN" altLang="en-US" sz="800" dirty="0"/>
            </a:p>
          </p:txBody>
        </p:sp>
        <p:sp>
          <p:nvSpPr>
            <p:cNvPr id="19465" name="Rectangle 14"/>
            <p:cNvSpPr>
              <a:spLocks noChangeArrowheads="1"/>
            </p:cNvSpPr>
            <p:nvPr/>
          </p:nvSpPr>
          <p:spPr bwMode="auto">
            <a:xfrm>
              <a:off x="1272713" y="3018887"/>
              <a:ext cx="3777496" cy="263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1</a:t>
              </a:r>
              <a:r>
                <a:rPr lang="zh-CN" altLang="en-US" sz="1000" dirty="0"/>
                <a:t>、取足量質控品，根據日常使用習慣做預計一個月的保存；</a:t>
              </a:r>
              <a:endParaRPr lang="en-US" altLang="zh-CN" sz="1000" dirty="0"/>
            </a:p>
            <a:p>
              <a:pPr>
                <a:lnSpc>
                  <a:spcPct val="150000"/>
                </a:lnSpc>
              </a:pPr>
              <a:r>
                <a:rPr lang="en-US" altLang="zh-CN" sz="1000" dirty="0"/>
                <a:t>2</a:t>
              </a:r>
              <a:r>
                <a:rPr lang="zh-CN" altLang="en-US" sz="1000" dirty="0"/>
                <a:t>、連續監測二十個工作日；</a:t>
              </a:r>
              <a:endParaRPr lang="en-US" altLang="zh-CN" sz="1000" dirty="0"/>
            </a:p>
            <a:p>
              <a:pPr>
                <a:lnSpc>
                  <a:spcPct val="150000"/>
                </a:lnSpc>
              </a:pPr>
              <a:r>
                <a:rPr lang="en-US" altLang="zh-CN" sz="1000" dirty="0"/>
                <a:t>3</a:t>
              </a:r>
              <a:r>
                <a:rPr lang="zh-CN" altLang="en-US" sz="1000" dirty="0"/>
                <a:t>、每個工作日進行兩個代表性的分析批；</a:t>
              </a:r>
              <a:endParaRPr lang="en-US" altLang="zh-CN" sz="1000" dirty="0"/>
            </a:p>
            <a:p>
              <a:pPr>
                <a:lnSpc>
                  <a:spcPct val="150000"/>
                </a:lnSpc>
              </a:pPr>
              <a:r>
                <a:rPr lang="en-US" altLang="zh-CN" sz="1000" dirty="0"/>
                <a:t>4</a:t>
              </a:r>
              <a:r>
                <a:rPr lang="zh-CN" altLang="en-US" sz="1000" dirty="0"/>
                <a:t>、每個分析批的樣本做兩次重複；</a:t>
              </a:r>
              <a:endParaRPr lang="en-US" altLang="zh-CN" sz="1000" dirty="0"/>
            </a:p>
            <a:p>
              <a:pPr>
                <a:lnSpc>
                  <a:spcPct val="150000"/>
                </a:lnSpc>
              </a:pPr>
              <a:r>
                <a:rPr lang="en-US" altLang="zh-CN" sz="1000" dirty="0"/>
                <a:t>5</a:t>
              </a:r>
              <a:r>
                <a:rPr lang="zh-CN" altLang="en-US" sz="1000" dirty="0"/>
                <a:t>、統計二十個工作日的監測數據，計算相關統計量；</a:t>
              </a:r>
              <a:endParaRPr lang="en-US" altLang="zh-CN" sz="1000" dirty="0"/>
            </a:p>
            <a:p>
              <a:pPr>
                <a:lnSpc>
                  <a:spcPct val="150000"/>
                </a:lnSpc>
              </a:pPr>
              <a:r>
                <a:rPr lang="en-US" altLang="zh-CN" sz="1000" dirty="0"/>
                <a:t>6</a:t>
              </a:r>
              <a:r>
                <a:rPr lang="zh-CN" altLang="en-US" sz="1000" dirty="0"/>
                <a:t>、分別以如下四個指標：</a:t>
              </a:r>
              <a:endParaRPr lang="en-US" altLang="zh-CN" sz="1000" dirty="0"/>
            </a:p>
            <a:p>
              <a:pPr>
                <a:lnSpc>
                  <a:spcPct val="150000"/>
                </a:lnSpc>
              </a:pPr>
              <a:r>
                <a:rPr lang="en-US" altLang="zh-CN" sz="1000" dirty="0"/>
                <a:t>      </a:t>
              </a:r>
              <a:r>
                <a:rPr lang="zh-CN" altLang="en-US" sz="1000" dirty="0"/>
                <a:t>分析批內變異係數</a:t>
              </a:r>
              <a:r>
                <a:rPr lang="en-US" altLang="zh-CN" sz="800" dirty="0"/>
                <a:t>(</a:t>
              </a:r>
              <a:r>
                <a:rPr lang="en-US" altLang="zh-CN" sz="800" i="1" dirty="0">
                  <a:latin typeface="Times New Roman" pitchFamily="18" charset="0"/>
                  <a:cs typeface="Times New Roman" pitchFamily="18" charset="0"/>
                </a:rPr>
                <a:t>Within-Run Precision</a:t>
              </a:r>
              <a:r>
                <a:rPr lang="en-US" altLang="zh-CN" sz="800" dirty="0"/>
                <a:t>)</a:t>
              </a:r>
            </a:p>
            <a:p>
              <a:pPr>
                <a:lnSpc>
                  <a:spcPct val="150000"/>
                </a:lnSpc>
              </a:pPr>
              <a:r>
                <a:rPr lang="en-US" altLang="zh-CN" sz="1000" dirty="0"/>
                <a:t>      </a:t>
              </a:r>
              <a:r>
                <a:rPr lang="zh-CN" altLang="en-US" sz="1000" dirty="0"/>
                <a:t>分析批間變異係數</a:t>
              </a:r>
              <a:r>
                <a:rPr lang="en-US" altLang="zh-CN" sz="800" dirty="0"/>
                <a:t>(</a:t>
              </a:r>
              <a:r>
                <a:rPr lang="en-US" altLang="zh-CN" sz="800" i="1" dirty="0">
                  <a:latin typeface="Times New Roman" pitchFamily="18" charset="0"/>
                  <a:cs typeface="Times New Roman" pitchFamily="18" charset="0"/>
                </a:rPr>
                <a:t>Between-Run Precision</a:t>
              </a:r>
              <a:r>
                <a:rPr lang="en-US" altLang="zh-CN" sz="800" dirty="0"/>
                <a:t>)</a:t>
              </a:r>
            </a:p>
            <a:p>
              <a:pPr>
                <a:lnSpc>
                  <a:spcPct val="150000"/>
                </a:lnSpc>
              </a:pPr>
              <a:r>
                <a:rPr lang="en-US" altLang="zh-CN" sz="1000" dirty="0"/>
                <a:t>      </a:t>
              </a:r>
              <a:r>
                <a:rPr lang="zh-CN" altLang="en-US" sz="1000" dirty="0"/>
                <a:t>工作日間變異係數</a:t>
              </a:r>
              <a:r>
                <a:rPr lang="en-US" altLang="zh-CN" sz="800" dirty="0"/>
                <a:t>(</a:t>
              </a:r>
              <a:r>
                <a:rPr lang="en-US" altLang="zh-CN" sz="800" i="1" dirty="0">
                  <a:latin typeface="Times New Roman" pitchFamily="18" charset="0"/>
                  <a:cs typeface="Times New Roman" pitchFamily="18" charset="0"/>
                </a:rPr>
                <a:t>Between-Day Precision</a:t>
              </a:r>
              <a:r>
                <a:rPr lang="en-US" altLang="zh-CN" sz="800" dirty="0"/>
                <a:t>)</a:t>
              </a:r>
            </a:p>
            <a:p>
              <a:pPr>
                <a:lnSpc>
                  <a:spcPct val="150000"/>
                </a:lnSpc>
              </a:pPr>
              <a:r>
                <a:rPr lang="zh-CN" altLang="en-US" sz="1000" dirty="0"/>
                <a:t>      儀器內的總合成的變異係數</a:t>
              </a:r>
              <a:r>
                <a:rPr lang="en-US" altLang="zh-CN" sz="800" dirty="0"/>
                <a:t>(</a:t>
              </a:r>
              <a:r>
                <a:rPr lang="en-US" altLang="zh-CN" sz="800" i="1" dirty="0">
                  <a:latin typeface="Times New Roman" pitchFamily="18" charset="0"/>
                  <a:cs typeface="Times New Roman" pitchFamily="18" charset="0"/>
                </a:rPr>
                <a:t>Within-Device Precision</a:t>
              </a:r>
              <a:r>
                <a:rPr lang="en-US" altLang="zh-CN" sz="800" dirty="0"/>
                <a:t>)</a:t>
              </a:r>
            </a:p>
            <a:p>
              <a:pPr>
                <a:lnSpc>
                  <a:spcPct val="150000"/>
                </a:lnSpc>
              </a:pPr>
              <a:r>
                <a:rPr lang="en-US" altLang="zh-CN" sz="1000" dirty="0"/>
                <a:t>      </a:t>
              </a:r>
              <a:r>
                <a:rPr lang="zh-CN" altLang="en-US" sz="1000" dirty="0"/>
                <a:t>來標示測量系統的不精密度水平及方差貢獻分析。</a:t>
              </a:r>
              <a:endParaRPr lang="zh-CN" altLang="en-US" sz="800" dirty="0"/>
            </a:p>
          </p:txBody>
        </p:sp>
        <p:sp>
          <p:nvSpPr>
            <p:cNvPr id="19466" name="Rectangle 14"/>
            <p:cNvSpPr>
              <a:spLocks noChangeArrowheads="1"/>
            </p:cNvSpPr>
            <p:nvPr/>
          </p:nvSpPr>
          <p:spPr bwMode="auto">
            <a:xfrm>
              <a:off x="1272713" y="1808765"/>
              <a:ext cx="3777496" cy="78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50000"/>
                </a:lnSpc>
              </a:pPr>
              <a:r>
                <a:rPr lang="en-US" altLang="zh-CN" sz="1000" dirty="0"/>
                <a:t>1</a:t>
              </a:r>
              <a:r>
                <a:rPr lang="zh-CN" altLang="en-US" sz="1000" dirty="0"/>
                <a:t>、取足量質控品一隻，進行一個分析批內二十次重複的檢測；</a:t>
              </a:r>
              <a:endParaRPr lang="en-US" altLang="zh-CN" sz="1000" dirty="0"/>
            </a:p>
            <a:p>
              <a:pPr>
                <a:lnSpc>
                  <a:spcPct val="150000"/>
                </a:lnSpc>
              </a:pPr>
              <a:r>
                <a:rPr lang="en-US" altLang="zh-CN" sz="1000" dirty="0"/>
                <a:t>2</a:t>
              </a:r>
              <a:r>
                <a:rPr lang="zh-CN" altLang="en-US" sz="1000" dirty="0"/>
                <a:t>、計算計算一個分析批內二十次重複的變異係數；</a:t>
              </a:r>
              <a:endParaRPr lang="en-US" altLang="zh-CN" sz="1000" dirty="0"/>
            </a:p>
            <a:p>
              <a:pPr>
                <a:lnSpc>
                  <a:spcPct val="150000"/>
                </a:lnSpc>
              </a:pPr>
              <a:r>
                <a:rPr lang="en-US" altLang="zh-CN" sz="1000" dirty="0"/>
                <a:t>3</a:t>
              </a:r>
              <a:r>
                <a:rPr lang="zh-CN" altLang="en-US" sz="1000" dirty="0"/>
                <a:t>、以此來標示測量系統的重複性能</a:t>
              </a:r>
              <a:r>
                <a:rPr lang="en-US" altLang="zh-CN" sz="800" dirty="0"/>
                <a:t>(Repeatability)</a:t>
              </a:r>
              <a:r>
                <a:rPr lang="zh-CN" altLang="en-US" sz="1000" dirty="0"/>
                <a:t>。</a:t>
              </a:r>
              <a:endParaRPr lang="zh-CN" altLang="en-US" sz="800" dirty="0"/>
            </a:p>
          </p:txBody>
        </p:sp>
      </p:grpSp>
    </p:spTree>
  </p:cSld>
  <p:clrMapOvr>
    <a:masterClrMapping/>
  </p:clrMapOvr>
</p:sld>
</file>

<file path=ppt/theme/theme1.xml><?xml version="1.0" encoding="utf-8"?>
<a:theme xmlns:a="http://schemas.openxmlformats.org/drawingml/2006/main" name="中文PPT模板2011 4.3">
  <a:themeElements>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文PPT模板2011 4.3">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文PPT模板2011 4.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文PPT模板2011 4.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文PPT模板2011 4.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文PPT模板2011 4.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文PPT模板2011 4.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文PPT模板2011 4.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文PPT模板2011 4.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文PPT模板2011 4.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文PPT模板2011 4.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文PPT模板2011 4.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文PPT模板2011 4.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中文PPT模板2011 4.3</Template>
  <TotalTime>21580</TotalTime>
  <Words>37338</Words>
  <Application>Microsoft Office PowerPoint</Application>
  <PresentationFormat>自定义</PresentationFormat>
  <Paragraphs>1189</Paragraphs>
  <Slides>61</Slides>
  <Notes>61</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2</vt:i4>
      </vt:variant>
      <vt:variant>
        <vt:lpstr>幻灯片标题</vt:lpstr>
      </vt:variant>
      <vt:variant>
        <vt:i4>61</vt:i4>
      </vt:variant>
    </vt:vector>
  </HeadingPairs>
  <TitlesOfParts>
    <vt:vector size="76" baseType="lpstr">
      <vt:lpstr>Arial Unicode MS</vt:lpstr>
      <vt:lpstr>方正兰亭黑6_GBK</vt:lpstr>
      <vt:lpstr>华文仿宋</vt:lpstr>
      <vt:lpstr>楷体_GB2312</vt:lpstr>
      <vt:lpstr>宋体</vt:lpstr>
      <vt:lpstr>Arial</vt:lpstr>
      <vt:lpstr>Cambria Math</vt:lpstr>
      <vt:lpstr>Times New Roman</vt:lpstr>
      <vt:lpstr>Wingdings</vt:lpstr>
      <vt:lpstr>中文PPT模板2011 4.3</vt:lpstr>
      <vt:lpstr>自定义设计方案</vt:lpstr>
      <vt:lpstr>1_自定义设计方案</vt:lpstr>
      <vt:lpstr>2_自定义设计方案</vt:lpstr>
      <vt:lpstr>Equation</vt:lpstr>
      <vt:lpstr>公式</vt:lpstr>
      <vt:lpstr>診斷試驗測量性能分析 之 刻度變差、位置變差、抗干擾能力、檢出限、穩定性 performance analysis： precision、bias、recognition(anti-interference)、detection limit、stability</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lpstr>從計量學角度進行醫學檢驗系統性能分析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診斷試驗測量性能分析（performance analysis）之刻度變差（precision）和位置變差（bias）和抗干擾能力（anti-interference）和檢出限（detection limit）和穩定性（stability）</dc:title>
  <dc:subject>醫學、診斷、實驗室診斷、應用、in vitro diagnostic、IVD、application</dc:subject>
  <dc:creator>趙健</dc:creator>
  <cp:keywords>實驗室診斷、in vitro diagnostic、質量規範、quality specification、質量、quality、目標、target、誤差、errors、測量性能分析、performance analysis、測量、measure、刻度變差、精密度、隨機誤差、precision、位置變差、偏倚、系統誤差、bias、抗干擾能力、recognition、anti-interference、檢出限、detection limit、穩定性、stability</cp:keywords>
  <dc:description>+8618604537694；283640621@qq.com；</dc:description>
  <cp:lastModifiedBy>Admin</cp:lastModifiedBy>
  <cp:revision>1776</cp:revision>
  <dcterms:created xsi:type="dcterms:W3CDTF">2011-12-19T07:14:23Z</dcterms:created>
  <dcterms:modified xsi:type="dcterms:W3CDTF">2024-05-28T06:57:39Z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LCID">
    <vt:i4>2052</vt:i4>
  </property>
</Properties>
</file>